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ink/ink1.xml" ContentType="application/inkml+xml"/>
  <Override PartName="/ppt/ink/ink2.xml" ContentType="application/inkml+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ink/ink3.xml" ContentType="application/inkml+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type="screen4x3" cy="6858000" cx="9144000"/>
  <p:notesSz cx="6858000" cy="9144000"/>
  <p:defaultText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slideViewPr>
    <p:cSldViewPr>
      <p:cViewPr>
        <p:scale>
          <a:sx n="0" d="0"/>
          <a:sy n="0" d="0"/>
        </p:scale>
        <p:origin x="0" y="0"/>
      </p:cViewPr>
    </p:cSldViewPr>
  </p:slide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tableStyles" Target="tableStyles.xml"/><Relationship Id="rId71" Type="http://schemas.openxmlformats.org/officeDocument/2006/relationships/presProps" Target="presProps.xml"/><Relationship Id="rId72" Type="http://schemas.openxmlformats.org/officeDocument/2006/relationships/viewProps" Target="viewProps.xml"/><Relationship Id="rId73" Type="http://schemas.openxmlformats.org/officeDocument/2006/relationships/theme" Target="theme/theme1.xml"/></Relationships>
</file>

<file path=ppt/ink/ink1.xml><?xml version="1.0" encoding="utf-8"?>
<ink xmlns="http://www.w3.org/2003/InkML">
  <definitions>
    <brush xml:id="br0">
      <brushProperty name="color" value="#FF0066"/>
      <brushProperty name="width" value="0.025" units="cm"/>
      <brushProperty name="height" value="0.02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61 1 24575, 121 1 24575, 181 1 24575, 234 1 24575, 282 1 24575, 330 1 24575, 383 1 24575, 439 1 24575, 492 1 24575, 546 1 24575, 594 1 24575, 643 1 24575, 697 1 24575, 740 1 24575, 782 1 24575, 818 1 24575, 850 1 24575, 877 1 24575, 904 1 24575, 929 1 24575, 955 1 24575, 986 1 24575, 1012 1 24575, 1039 1 24575, 1071 1 24575, 1098 1 24575, 1130 1 24575, 1162 1 24575, 1189 1 24575, 1214 1 24575, 1240 1 24575, 1265 1 24575, 1292 1 24575, 1321 1 24575, 1342 1 24575, 1363 1 24575, 1379 1 24575, 1401 1 24575, 1422 1 24575, 1443 1 24575, 1460 1 24575, 1481 1 24575, 1502 1 24575, 1525 1 24575, 1547 1 24575, 1565 1 24575, 1586 1 24575, 1604 1 24575, 1620 1 24575, 1636 1 24575, 1652 1 24575, 1668 1 24575, 1686 1 24575, 1707 1 24575, 1725 1 24575, 1746 1 24575, 1771 1 24575, 1798 1 24575, 1830 1 24575, 1868 1 24575, 1903 1 24575, 1946 1 24575, 1983 1 24575, 2026 1 24575, 2072 1 24575, 2121 1 24575, 2178 1 24575, 2226 1 24575, 2272 1 24575, 2315 1 24575, 2352 1 24575, 2395 1 24575, 2431 1 24575, 2468 1 24575, 2504 1 24575, 2541 1 24575, 2575 1 24575, 2612 1 24575, 2651 1 24575, 2689 1 24575, 2732 1 24575, 2769 1 24575, 2812 1 24575, 2849 1 24575, 2887 1 24575, 2919 1 24575, 2951 1 24575, 2983 1 24575, 3010 1 24575, 3036 1 24575, 3063 1 24575, 3095 1 24575, 3127 1 24575, 3159 1 24575, 3197 1 24575, 3234 1 24575, 3275 1 24575, 3307 1 24575, 3343 1 24575, 3370 1 24575, 3394 1 24575, 3421 1 24575, 3448 1 24575, 3480 1 24575, 3512 1 24575, 3544 1 24575, 3580 1 24575, 3612 1 24575, 3651 1 24575, 3678 1 24575, 3717 1 24575, 3749 1 24575, 3781 1 24575, 3813 1 24575, 3842 1 24575, 3879 1 24575, 3915 1 24575, 3952 1 24575, 3988 1 24575, 4031 1 24575, 4073 1 24575, 4121 1 24575, 4164 1 24575, 4207 1 24575, 4262 1 24575, 4326 1 24575, 4396 1 24575, 4465 1 24575, 4538 1 24575, 4618 1 24575, 4699 1 24575, 4779 1 24575, 4859 1 24575, 4939 1 24575, 5014 1 24575, 5089 1 24575, 5169 1 24575, 5255 1 24575, 5342 1 24575, 5427 1 24575, 5515 1 24575, 5606 1 24575, 5698 1 24575, 5784 1 24575, 5869 1 24575, 5949 1 24575, 6035 1 24575, 6120 1 24575, 6211 1 24575, 6297 1 24575, 6388 1 24575, 6473 1 24575, 6557 1 24575, 6632 1 24575, 6705 1 24575, 6774 1 24575, 6842 1 24575, 6917 1 24575, 6990 1 24575, 7065 1 24575, 7141 1 24575, 7211 1 24575, 7286 1 24575, 7355 1 24575, 7423 1 24575, 7482 1 24575, 7546 1 24575, 7610 1 24575, 7679 1 24575, 7754 1 24575, 7838 1 24575, 7918 1 24575, 8002 1 24575, 8082 1 24575, 8164 1 24575, 8250 1 24575, 8333 1 24575, 8424 1 24575, 8515 1 24575, 8611 1 24575, 8702 1 24575, 8793 1 24575, 8884 1 24575, 8980 1 24575, 9075 1 24575, 9165 1 24575, 9254 1 24575, 9340 1 24575, 9431 1 24575, 9481 1 24575, 9532 1 24575, 9629 1 24575, 9682 1 24575, 9736 1 24575, 9830 1 24575, 9880 1 24575, 9932 1 24575, 9983 1 24575, 10035 1 24575, 10131 1 24575, 10229 1 24575, 10320 1 24575, 10414 1 24575, 10505 1 24575, 10600 1 24575, 10696 1 24575, 10789 1 24575, 10874 1 24575, 10974 1 24575, 11070 1 24575, 11170 1 24575, 11220 1 24575, 11271 1 24575, 11323 1 24575, 11375 1 24575, 11426 1 24575, 11476 1 24575, 11572 1 24575, 11663 1 24575, 11754 1 24575, 11850 1 24575, 11945 1 24575, 12036 1 24575, 12128 1 24575, 12214 1 24575, 12305 1 24575, 12390 1 24575, 12470 1 24575, 12545 1 24575, 12615 1 24575, 12690 1 24575, 12759 1 24575, 12834 1 24575, 12909 1 24575, 12989 1 24575, 13067 1 24575, 13142 1 24575, 13221 1 24575, 13295 1 24575, 13374 1 24575, 13454 1 24575, 13532 1 24575, 13607 1 24575, 13686 1 24575, 13760 1 24575, 13832 1 24575, 13901 1 24575, 13965 1 24575, 14024 1 24575, 14090 1 24575, 14149 1 24575, 14209 1 24575, 14263 1 24575, 14313 1 24575, 14366 1 24575, 14418 1 24575, 14471 1 24575, 14521 1 24575, 14575 1 24575, 14639 1 24575, 14708 1 24575, 14783 1 24575, 14858 1 24575, 14936 1 24575, 15011 1 24575, 15090 1 24575, 15170 1 24575, 15252 1 24575, 15337 1 24575, 15419 1 24575, 15505 1 24575, 15590 1 24575, 15670 1 24575, 15754 1 24575, 15829 1 24575, 15900 1 24575, 15970 1 24575, 16043 1 24575, 16118 1 24575, 16196 1 24575, 16276 1 24575, 16351 1 24575, 16426 1 24575, 16492 1 24575, 16556 1 24575, 16615 1 24575, 16668 1 24575, 16720 1 24575, 16779 1 24575, 16832 1 24575, 16891 1 24575, 16944 1 24575, 17003 1 24575, 17060 1 24575, 17119 1 24575, 17176 1 24575, 17229 1 24575, 17285 1 24575, 17343 1 24575, 17404 1 24575, 17457 1 24575, 17522 1 24575, 17580 1 24575, 17648 1 24575, 17712 1 24575, 17789 1 24575, 17874 1 24575, 17965 1 24575, 18051 1 24575, 18136 1 24575, 18216 1 24575, 18302 1 24575, 18388 1 24575, 18475 1 24575, 18560 1 24575, 18648 1 24575, 18739 1 24575, 18826 1 24575, 18906 1 24575, 18986 1 24575, 19066 1 24575, 19147 1 24575, 19227 1 24575, 19305 1 24575, 19380 1 24575, 19458 1 24575, 19533 1 24575, 19612 1 24575, 19692 1 24575, 19767 1 24575, 19841 1 24575, 19911 1 24575, 19986 1 24575, 20052 1 24575, 20116 1 24575, 20178 1 24575, 20232 1 24575, 20287 1 24575, 20340 1 24575, 20388 1 24575, 20436 1 24575, 20483 1 24575, 20520 1 24575, 20563 1 24575, 20600 1 24575, 20643 1 24575, 20681 1 24575, 20723 1 24575, 20761 1 24575, 20798 1 24575, 20830 1 24575, 20857 1 24575, 20884 1 24575, 20903 1 24575, 20925 1 24575, 20942 1 24575, 20959 1 24575, 20980 1 24575, 21001 1 24575, 21024 1 24575, 21046 1 24575, 21064 1 24575, 21085 1 24575, 21114 1 24575, 21140 1 24575, 21179 1 24575, 21212 1 24575, 21252 1 24575, 21290 1 24575, 21333 1 24575, 21370 1 24575, 21424 1 24575, 21472 1 24575, 21527 1 24575, 21570 1 24575, 21616 1 24575, 21664 1 24575, 21710 1 24575, 21753 1 24575, 21801 1 24575, 21849 1 24575, 21901 1 24575, 21965 1 24575, 22033 1 24575, 22113 1 24575, 22188 1 24575, 22263 1 24575, 22336 1 24575, 22411 1 24575, 22480 1 24575, 22539 1 24575, 22601 1 24575, 22660 1 24575, 22715 1 24575, 22769 1 24575, 22824 1 24575, 22877 1 24575, 22931 1 24575, 22979 1 24575, 23027 1 24575, 23075 1 24575, 23118 1 24575, 23161 1 24575, 23191 1 24575, 23223 1 24575, 23244 1 24575, 23266 1 24575, 23284 1 24575, 23300 1 24575, 23316 1 24575, 23332 1 24575, 23342 1 24575, 23353 1 24575, 23364 1 24575, 23380 1 24575, 23396 1 24575, 23412 1 24575, 23435 1 24575, 23462 1 24575, 23489 1 24575, 23521 1 24575, 23547 1 24575, 23579 1 24575, 23617 1 24575, 23649 1 24575, 23688 1 24575, 23720 1 24575, 23758 1 24575, 23790 1 24575, 23822 1 24575, 23859 1 24575, 23895 1 24575, 23932 1 24575, 23968 1 24575, 24011 1 24575, 24048 1 24575, 24091 1 24575, 24121 1 24575, 24153 1 24575, 24174 1 24575, 24196 1 24575, 24219 1 24575, 24240 1 24575, 24269 1 24575, 24294 1 24575, 24326 1 24575, 24351 1 24575, 24379 1 24575, 24401 1 24575, 24422 1 24575, 24438 1 24575, 24456 1 24575, 24477 1 24575, 24495 1 24575, 24520 1 24575, 24542 1 24575, 24559 1 24575, 24581 1 24575, 24593 1 24575, 24604 1 24575, 24615 1 24575, 24631 1 24575, 24654 1 24575, 24672 1 24575, 24695 1 24575, 24711 1 24575, 24727 1 24575, 24743 1 24575, 24759 1 24575, 24775 1 24575, 24791 1 24575, 24807 1 24575, 24823 1 24575, 24834 1 24575, 24844 1 24575, 24855 1 24575, 24871 1 24575, 24887 1 24575, 24903 1 24575, 24919 1 24575, 24935 1 24575, 24951 1 24575, 24967 1 24575, 24983 1 24575, 24999 1 24575, 25015 1 24575, 25031 1 24575, 25048 1 24575, 25056 1 24575, 25064 1 24575, 25092 1 24575, 25128 1 24575</trace>
</ink>
</file>

<file path=ppt/ink/ink10.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92 1 24575, 170 1 24575, 212 1 24575, 255 1 24575, 287 1 24575, 337 1 24575, 384 1 24575, 433 1 24575, 483 1 24575, 546 1 24575, 593 1 24575, 657 1 24575, 704 1 24575, 768 1 24575, 819 1 24575, 876 1 24575, 932 1 24575, 996 1 24575, 1059 1 24575, 1123 1 24575, 1196 1 24575, 1274 1 24575, 1356 1 24575, 1441 1 24575, 1518 1 24575, 1596 1 24575, 1664 1 24575, 1735 1 24575, 1806 1 24575, 1869 1 24575, 1930 1 24575, 1980 1 24575, 2025 1 24575, 2074 1 24575, 2126 1 24575, 2175 1 24575, 2229 1 24575, 2272 1 24575, 2319 1 24575, 2354 1 24575, 2396 1 24575, 2446 1 24575, 2483 1 24575, 2526 1 24575, 2564 1 24575, 2606 1 24575, 2646 1 24575, 2681 1 24575, 2721 1 24575, 2757 1 24575, 2785 1 24575, 2820 1 24575, 2841 1 24575, 2877 1 24575, 2902 1 24575, 2924 1 24575, 2952 1 24575, 2980 1 24575, 3011 1 24575, 3039 1 24575, 3072 1 24575, 3100 1 24575, 3128 1 24575, 3154 1 24575, 3190 1 24575, 3223 1 24575, 3251 1 24575, 3284 1 24575, 3324 1 24575, 3359 1 24575, 3390 1 24575, 3411 1 24575, 3439 1 24575, 3467 1 24575, 3498 1 24575, 3526 1 24575, 3552 1 24575, 3587 1 24575, 3606 1 24575, 3627 1 24575, 3651 1 24575, 3679 1 24575, 3707 1 24575, 3722 1 24575, 3736 1 24575, 3750 1 24575, 3771 1 24575, 3792 1 24575, 3813 1 24575, 3835 1 24575, 3837 1 24575, 3835 1 24575</trace>
</ink>
</file>

<file path=ppt/ink/ink11.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79 1 24575, 158 1 24575, 232 1 24575, 299 1 24575, 370 1 24575, 443 1 24575, 520 1 24575, 603 1 24575, 680 1 24575, 756 1 24575, 833 1 24575, 904 1 24575, 982 1 24575, 1052 1 24575, 1130 1 24575, 1200 1 24575, 1278 1 24575, 1346 1 24575, 1417 1 24575, 1492 1 24575, 1570 1 24575, 1645 1 24575, 1723 1 24575, 1798 1 24575, 1876 1 24575, 1958 1 24575, 2036 1 24575, 2118 1 24575, 2203 1 24575, 2281 1 24575, 2358 1 24575, 2427 1 24575, 2497 1 24575, 2563 1 24575, 2627 1 24575, 2690 1 24575, 2754 1 24575, 2810 1 24575, 2867 1 24575, 2916 1 24575, 2973 1 24575, 3020 1 24575, 3069 1 24575, 3121 1 24575, 3171 1 24575, 3234 1 24575, 3291 1 24575, 3356 1 24575, 3413 1 24575, 3472 1 24575, 3528 1 24575, 3585 1 24575, 3627 1 24575, 3679 1 24575, 3714 1 24575, 3759 1 24575, 3794 1 24575, 3841 1 24575, 3891 1 24575, 3943 1 24575, 3992 1 24575, 4032 1 24575, 4081 1 24575, 4121 1 24575, 4171 1 24575, 4218 1 24575, 4267 1 24575, 4312 1 24575, 4362 1 24575, 4413 1 24575, 4463 1 24575, 4510 1 24575, 4545 1 24575, 4590 1 24575, 4625 1 24575, 4670 1 24575, 4705 1 24575, 4738 1 24575, 4773 1 24575, 4806 1 24575, 4842 1 24575, 4879 1 24575, 4908 1 24575, 4943 1 24575, 4971 1 24575, 5009 1 24575, 5044 1 24575, 5075 1 24575, 5103 1 24575, 5134 1 24575, 5162 1 24575, 5192 1 24575, 5221 1 24575, 5251 1 24575, 5287 1 24575, 5331 1 24575, 5367 1 24575, 5411 1 24575, 5447 1 24575, 5494 1 24575, 5543 1 24575, 5595 1 24575, 5644 1 24575, 5689 1 24575, 5738 1 24575, 5783 1 24575, 5826 1 24575, 5866 1 24575, 5901 1 24575, 5941 1 24575, 5976 1 24575, 6014 1 24575, 6049 1 24575, 6089 1 24575, 6124 1 24575, 6162 1 24575, 6197 1 24575, 6242 1 24575, 6277 1 24575, 6329 1 24575, 6372 1 24575, 6426 1 24575, 6475 1 24575, 6532 1 24575, 6581 1 24575, 6633 1 24575, 6682 1 24575, 6727 1 24575, 6776 1 24575, 6823 1 24575, 6873 1 24575, 6904 1 24575, 6939 1 24575, 6967 1 24575, 7002 1 24575, 7035 1 24575, 7064 1 24575, 7097 1 24575, 7137 1 24575, 7172 1 24575, 7202 1 24575, 7224 1 24575, 7238 1 24575, 7252 1 24575, 7268 1 24575, 7297 1 24575, 7320 1 24575, 7348 1 24575, 7379 1 24575, 7407 1 24575, 7435 1 24575, 7457 1 24575, 7478 1 24575, 7499 1 24575, 7520 1 24575, 7551 1 24575, 7574 1 24575, 7614 1 24575, 7638 1 24575, 7668 1 24575, 7690 1 24575, 7711 1 24575, 7732 1 24575, 7753 1 24575, 7774 1 24575, 7796 1 24575, 7807 1 24575, 7807 1 24575, 7796 1 24575</trace>
</ink>
</file>

<file path=ppt/ink/ink12.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1 0 24575, 1 0 24575</trace>
</ink>
</file>

<file path=ppt/ink/ink13.xml><?xml version="1.0" encoding="utf-8"?>
<ink xmlns="http://www.w3.org/2003/InkML">
  <definitions>
    <brush xml:id="br0">
      <brushProperty name="width" value="0.1" units="cm"/>
      <brushProperty name="height" value="0.1"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52 1 24575, 109 1 24575, 141 1 24575, 184 1 24575, 226 1 24575, 274 1 24575, 328 1 24575, 385 1 24575, 449 1 24575, 513 1 24575, 577 1 24575, 641 1 24575, 706 1 24575, 768 1 24575, 827 1 24575, 886 1 24575, 944 1 24575, 994 1 24575, 1048 1 24575, 1103 1 24575, 1151 1 24575, 1206 1 24575, 1265 1 24575, 1317 1 24575, 1376 1 24575, 1434 1 24575, 1493 1 24575, 1555 1 24575, 1620 1 24575, 1678 1 24575, 1737 1 24575, 1801 1 24575, 1871 1 24575, 1939 1 24575, 1997 1 24575, 2060 1 24575, 2118 1 24575, 2181 1 24575, 2245 1 24575, 2307 1 24575, 2366 1 24575, 2428 1 24575, 2487 1 24575, 2550 1 24575, 2614 1 24575, 2678 1 24575, 2742 1 24575, 2812 1 24575, 2881 1 24575, 2956 1 24575, 3025 1 24575, 3102 1 24575, 3177 1 24575, 3250 1 24575, 3325 1 24575, 3400 1 24575, 3480 1 24575, 3553 1 24575, 3622 1 24575, 3694 1 24575, 3763 1 24575, 3834 1 24575, 3904 1 24575, 3977 1 24575, 4057 1 24575, 4142 1 24575, 4228 1 24575, 4314 1 24575, 4394 1 24575, 4476 1 24575, 4561 1 24575, 4638 1 24575, 4718 1 24575, 4800 1 24575, 4885 1 24575, 4978 1 24575, 5069 1 24575, 5162 1 24575, 5252 1 24575, 5345 1 24575, 5431 1 24575, 5518 1 24575, 5603 1 24575, 5687 1 24575, 5778 1 24575, 5871 1 24575, 5922 1 24575, 5972 1 24575, 6065 1 24575, 6161 1 24575, 6259 1 24575, 6310 1 24575, 6361 1 24575, 6412 1 24575, 6464 1 24575, 6515 1 24575, 6566 1 24575, 6618 1 24575, 6671 1 24575, 6727 1 24575, 6783 1 24575, 6839 1 24575, 6895 1 24575, 6951 1 24575, 7007 1 24575, 7065 1 24575, 7123 1 24575, 7179 1 24575, 7236 1 24575, 7295 1 24575, 7355 1 24575, 7408 1 24575, 7462 1 24575, 7521 1 24575, 7581 1 24575, 7637 1 24575, 7693 1 24575, 7755 1 24575, 7816 1 24575, 7878 1 24575, 7939 1 24575, 8001 1 24575, 8062 1 24575, 8126 1 24575, 8191 1 24575, 8253 1 24575, 8315 1 24575, 8382 1 24575, 8449 1 24575, 8513 1 24575, 8577 1 24575, 8639 1 24575, 8700 1 24575, 8763 1 24575, 8825 1 24575, 8883 1 24575, 8942 1 24575, 9007 1 24575, 9072 1 24575, 9137 1 24575, 9201 1 24575, 9264 1 24575, 9327 1 24575, 9389 1 24575, 9450 1 24575, 9511 1 24575, 9571 1 24575, 9633 1 24575, 9694 1 24575, 9757 1 24575, 9819 1 24575, 9878 1 24575, 9937 1 24575, 9998 1 24575, 10060 1 24575, 10118 1 24575, 10177 1 24575, 10238 1 24575, 10298 1 24575, 10354 1 24575, 10411 1 24575, 10471 1 24575, 10532 1 24575, 10588 1 24575, 10644 1 24575, 10704 1 24575, 10765 1 24575, 10824 1 24575, 10883 1 24575, 10944 1 24575, 11006 1 24575, 11065 1 24575, 11123 1 24575, 11182 1 24575, 11241 1 24575, 11297 1 24575, 11353 1 24575, 11409 1 24575, 11465 1 24575, 11521 1 24575, 11578 1 24575, 11634 1 24575, 11690 1 24575, 11746 1 24575, 11802 1 24575, 11856 1 24575, 11909 1 24575, 11963 1 24575, 12016 1 24575, 12068 1 24575, 12119 1 24575, 12170 1 24575, 12221 1 24575, 12275 1 24575, 12329 1 24575, 12380 1 24575, 12431 1 24575, 12482 1 24575, 12533 1 24575, 12583 1 24575, 12634 1 24575, 12686 1 24575, 12737 1 24575, 12788 1 24575, 12839 1 24575, 12937 1 24575, 13033 1 24575, 13126 1 24575, 13176 1 24575, 13227 1 24575, 13280 1 24575, 13333 1 24575, 13386 1 24575, 13439 1 24575, 13491 1 24575, 13543 1 24575, 13594 1 24575, 13644 1 24575, 13744 1 24575, 13795 1 24575, 13846 1 24575, 13944 1 24575, 13994 1 24575, 14045 1 24575, 14097 1 24575, 14149 1 24575, 14199 1 24575, 14250 1 24575, 14304 1 24575, 14357 1 24575, 14408 1 24575, 14459 1 24575, 14513 1 24575, 14567 1 24575, 14621 1 24575, 14674 1 24575, 14730 1 24575, 14786 1 24575, 14845 1 24575, 14904 1 24575, 14962 1 24575, 15020 1 24575, 15081 1 24575, 15143 1 24575, 15199 1 24575, 15255 1 24575, 15314 1 24575, 15373 1 24575, 15429 1 24575, 15485 1 24575, 15546 1 24575, 15608 1 24575, 15667 1 24575, 15725 1 24575, 15787 1 24575, 15848 1 24575, 15907 1 24575, 15966 1 24575, 16027 1 24575, 16089 1 24575, 16147 1 24575, 16205 1 24575, 16263 1 24575, 16322 1 24575, 16380 1 24575, 16438 1 24575, 16497 1 24575, 16556 1 24575, 16615 1 24575, 16675 1 24575, 16736 1 24575, 16798 1 24575, 16860 1 24575, 16921 1 24575, 16977 1 24575, 17033 1 24575, 17094 1 24575, 17154 1 24575, 17211 1 24575, 17267 1 24575, 17325 1 24575, 17384 1 24575, 17443 1 24575, 17502 1 24575, 17559 1 24575, 17616 1 24575, 17675 1 24575, 17733 1 24575, 17789 1 24575, 17844 1 24575, 17900 1 24575, 17956 1 24575, 18008 1 24575, 18061 1 24575, 18120 1 24575, 18179 1 24575, 18235 1 24575, 18291 1 24575, 18352 1 24575, 18414 1 24575, 18473 1 24575, 18532 1 24575, 18593 1 24575, 18654 1 24575, 18713 1 24575, 18772 1 24575, 18833 1 24575, 18895 1 24575, 18959 1 24575, 19023 1 24575, 19090 1 24575, 19157 1 24575, 19224 1 24575, 19291 1 24575, 19355 1 24575, 19419 1 24575, 19480 1 24575, 19542 1 24575, 19603 1 24575, 19665 1 24575, 19724 1 24575, 19782 1 24575, 19844 1 24575, 19905 1 24575, 19963 1 24575, 20021 1 24575, 20080 1 24575, 20139 1 24575, 20193 1 24575, 20247 1 24575, 20301 1 24575, 20354 1 24575, 20407 1 24575, 20459 1 24575, 20513 1 24575, 20566 1 24575, 20621 1 24575, 20677 1 24575, 20730 1 24575, 20784 1 24575, 20836 1 24575, 20889 1 24575, 20942 1 24575, 20996 1 24575, 21095 1 24575, 21146 1 24575, 21197 1 24575, 21249 1 24575, 21302 1 24575, 21356 1 24575, 21409 1 24575, 21509 1 24575, 21560 1 24575, 21610 1 24575, 21710 1 24575, 21763 1 24575, 21817 1 24575, 21874 1 24575, 21931 1 24575, 21985 1 24575, 22038 1 24575, 22095 1 24575, 22152 1 24575, 22206 1 24575, 22259 1 24575, 22314 1 24575, 22369 1 24575, 22426 1 24575, 22482 1 24575, 22534 1 24575, 22587 1 24575, 22638 1 24575, 22688 1 24575, 22739 1 24575, 22790 1 24575, 22886 1 24575, 22984 1 24575, 23070 1 24575, 23157 1 24575, 23242 1 24575, 23321 1 24575, 23406 1 24575, 23485 1 24575, 23570 1 24575, 23658 1 24575, 23743 1 24575, 23829 1 24575, 23909 1 24575, 23989 1 24575, 24069 1 24575, 24144 1 24575, 24219 1 24575, 24279 1 24575, 24338 1 24575, 24395 1 24575, 24449 1 24575, 24502 1 24575, 24550 1 24575, 24591 1 24575, 24629 1 24575, 24666 1 24575, 24698 1 24575, 24732 1 24575, 24753 1 24575, 24775 1 24575, 24791 1 24575, 24807 1 24575, 24823 1 24575, 24839 1 24575, 24855 1 24575, 24871 1 24575, 24887 1 24575, 24903 1 24575, 24926 1 24575, 24951 1 24575</trace>
</ink>
</file>

<file path=ppt/ink/ink14.xml><?xml version="1.0" encoding="utf-8"?>
<ink xmlns="http://www.w3.org/2003/InkML">
  <definitions>
    <brush xml:id="br0">
      <brushProperty name="inkEffects" value="lava"/>
      <brushProperty name="anchorY" value="-206233.25"/>
      <brushProperty name="color" value="#DA0C07"/>
      <brushProperty name="anchorX" value="-236167.45313"/>
      <brushProperty name="scaleFactor" value="0.5"/>
      <brushProperty name="width" value="0.1" units="cm"/>
      <brushProperty name="height" value="0.1"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0 1 24575, 0 1 24575</trace>
</ink>
</file>

<file path=ppt/ink/ink15.xml><?xml version="1.0" encoding="utf-8"?>
<ink xmlns="http://www.w3.org/2003/InkML">
  <definitions>
    <brush xml:id="br0">
      <brushProperty name="inkEffects" value="lava"/>
      <brushProperty name="anchorY" value="-212884.89063"/>
      <brushProperty name="color" value="#DA0C07"/>
      <brushProperty name="anchorX" value="-238710.65625"/>
      <brushProperty name="scaleFactor" value="0.5"/>
      <brushProperty name="width" value="0.1" units="cm"/>
      <brushProperty name="height" value="0.1"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0 1 24575, 0 1 24575</trace>
</ink>
</file>

<file path=ppt/ink/ink16.xml><?xml version="1.0" encoding="utf-8"?>
<ink xmlns="http://www.w3.org/2003/InkML">
  <definitions>
    <brush xml:id="br0">
      <brushProperty name="inkEffects" value="lava"/>
      <brushProperty name="anchorY" value="-223192.59375"/>
      <brushProperty name="color" value="#DA0C07"/>
      <brushProperty name="anchorX" value="-241237.82813"/>
      <brushProperty name="scaleFactor" value="0.5"/>
      <brushProperty name="width" value="0.1" units="cm"/>
      <brushProperty name="height" value="0.1"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0 1 24575, 0 1 24575</trace>
</ink>
</file>

<file path=ppt/ink/ink17.xml><?xml version="1.0" encoding="utf-8"?>
<ink xmlns="http://www.w3.org/2003/InkML">
  <definitions>
    <brush xml:id="br0">
      <brushProperty name="color" value="#E71224"/>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51 1 24575, 102 1 24575, 200 1 24575, 258 1 24575, 323 1 24575, 392 1 24575, 472 1 24575, 563 1 24575, 656 1 24575, 747 1 24575, 836 1 24575, 921 1 24575, 1005 1 24575, 1096 1 24575, 1180 1 24575, 1265 1 24575, 1345 1 24575, 1420 1 24575, 1491 1 24575, 1556 1 24575, 1620 1 24575, 1684 1 24575, 1744 1 24575, 1809 1 24575, 1862 1 24575, 1921 1 24575, 1965 1 24575, 2003 1 24575, 2037 1 24575, 2069 1 24575, 2101 1 24575, 2133 1 24575, 2152 1 24575, 2168 1 24575, 2186 1 24575, 2208 1 24575, 2236 1 24575, 2263 1 24575, 2286 1 24575, 2307 1 24575, 2331 1 24575, 2352 1 24575, 2373 1 24575, 2389 1 24575, 2405 1 24575, 2421 1 24575, 2438 1 24575, 2454 1 24575, 2448 1 24575, 2430 1 24575, 2382 1 24575, 2323 1 24575, 2261 1 24575, 2190 1 24575, 2115 1 24575, 2035 1 24575, 1949 1 24575, 1873 1 24575, 1793 1 24575, 1718 1 24575, 1643 1 24575, 1563 1 24575, 1483 1 24575, 1402 1 24575, 1317 1 24575, 1237 1 24575, 1162 1 24575, 1087 1 24575, 1023 1 24575, 957 1 24575, 903 1 24575, 850 1 24575, 802 1 24575, 756 1 24575, 713 1 24575, 674 1 24575, 642 1 24575, 611 1 24575, 585 1 24575, 561 1 24575, 545 1 24575, 535 1 24575, 524 1 24575, 513 1 24575, 497 1 24575, 503 1 24575, 515 1 24575, 552 1 24575, 606 1 24575, 670 1 24575, 745 1 24575, 820 1 24575, 900 1 24575, 985 1 24575, 1069 1 24575, 1160 1 24575, 1251 1 24575, 1347 1 24575, 1442 1 24575, 1532 1 24575, 1620 1 24575, 1700 1 24575, 1785 1 24575, 1871 1 24575, 1953 1 24575, 2022 1 24575, 2097 1 24575, 2161 1 24575, 2222 1 24575, 2275 1 24575, 2329 1 24575, 2377 1 24575, 2429 1 24575, 2471 1 24575, 2512 1 24575, 2555 1 24575, 2591 1 24575, 2628 1 24575, 2660 1 24575, 2687 1 24575, 2710 1 24575, 2726 1 24575, 2742 1 24575, 2758 1 24575, 2760 1 24575, 2739 1 24575, 2696 1 24575, 2646 1 24575, 2598 1 24575, 2543 1 24575, 2484 1 24575, 2421 1 24575, 2357 1 24575, 2293 1 24575, 2229 1 24575, 2158 1 24575, 2083 1 24575, 2006 1 24575, 1932 1 24575, 1855 1 24575, 1785 1 24575, 1711 1 24575, 1641 1 24575, 1572 1 24575, 1507 1 24575, 1433 1 24575, 1358 1 24575, 1278 1 24575, 1208 1 24575, 1137 1 24575, 1067 1 24575, 1001 1 24575, 932 1 24575, 864 1 24575, 795 1 24575, 729 1 24575, 659 1 24575, 588 1 24575, 519 1 24575, 447 1 24575, 389 1 24575, 332 1 24575, 294 1 24575, 258 1 24575, 232 1 24575, 242 1 24575, 275 1 24575, 330 1 24575, 394 1 24575, 467 1 24575, 552 1 24575, 636 1 24575, 727 1 24575, 816 1 24575, 907 1 24575, 957 1 24575, 1009 1 24575, 1059 1 24575, 1110 1 24575, 1161 1 24575, 1212 1 24575, 1262 1 24575, 1313 1 24575, 1365 1 24575, 1417 1 24575, 1468 1 24575, 1518 1 24575, 1609 1 24575, 1695 1 24575, 1773 1 24575, 1858 1 24575, 1939 1 24575, 2013 1 24575, 2087 1 24575, 2145 1 24575, 2202 1 24575, 2240 1 24575, 2275 1 24575, 2302 1 24575, 2325 1 24575, 2320 1 24575, 2309 1 24575, 2261 1 24575, 2202 1 24575, 2133 1 24575, 2053 1 24575, 1967 1 24575, 1882 1 24575, 1791 1 24575, 1705 1 24575, 1607 1 24575, 1511 1 24575, 1459 1 24575, 1406 1 24575, 1355 1 24575, 1304 1 24575, 1251 1 24575, 1197 1 24575, 1146 1 24575, 1096 1 24575, 996 1 24575, 905 1 24575, 818 1 24575, 738 1 24575, 665 1 24575, 595 1 24575, 533 1 24575, 479 1 24575, 430 1 24575, 397 1 24575, 369 1 24575, 353 1 24575, 337 1 24575, 321 1 24575, 344 1 24575, 381 1 24575, 440 1 24575, 499 1 24575, 563 1 24575, 633 1 24575, 706 1 24575, 786 1 24575, 871 1 24575, 957 1 24575, 1048 1 24575, 1133 1 24575, 1219 1 24575, 1299 1 24575, 1379 1 24575, 1459 1 24575, 1538 1 24575, 1613 1 24575, 1691 1 24575, 1766 1 24575, 1842 1 24575, 1917 1 24575, 1985 1 24575, 2038 1 24575, 2085 1 24575, 2117 1 24575, 2142 1 24575, 2136 1 24575, 2117 1 24575, 2054 1 24575, 1985 1 24575, 1901 1 24575, 1810 1 24575, 1759 1 24575, 1707 1 24575, 1651 1 24575, 1595 1 24575, 1536 1 24575, 1475 1 24575, 1412 1 24575, 1347 1 24575, 1280 1 24575, 1213 1 24575, 1146 1 24575, 1080 1 24575, 1016 1 24575, 953 1 24575, 894 1 24575, 836 1 24575, 738 1 24575, 652 1 24575, 586 1 24575, 538 1 24575, 490 1 24575, 449 1 24575</trace>
</ink>
</file>

<file path=ppt/ink/ink18.xml><?xml version="1.0" encoding="utf-8"?>
<ink xmlns="http://www.w3.org/2003/InkML">
  <definitions>
    <brush xml:id="br0">
      <brushProperty name="inkEffects" value="ocean"/>
      <brushProperty name="anchorY" value="-259521.48438"/>
      <brushProperty name="color" value="#0B868D"/>
      <brushProperty name="anchorX" value="-267115.6875"/>
      <brushProperty name="scaleFactor" value="0.5"/>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54 1 24575, 96 1 24575, 129 1 24575, 161 1 24575, 193 1 24575, 219 1 24575, 246 1 24575, 273 1 24575, 305 1 24575, 342 1 24575, 382 1 24575, 422 1 24575, 472 1 24575, 519 1 24575, 572 1 24575, 618 1 24575, 674 1 24575, 729 1 24575, 786 1 24575, 850 1 24575, 914 1 24575, 980 1 24575, 1050 1 24575, 1116 1 24575, 1185 1 24575, 1256 1 24575, 1326 1 24575, 1394 1 24575, 1459 1 24575, 1524 1 24575, 1588 1 24575, 1650 1 24575, 1709 1 24575, 1766 1 24575, 1819 1 24575, 1864 1 24575, 1914 1 24575, 1965 1 24575, 2008 1 24575, 2055 1 24575, 2096 1 24575, 2138 1 24575, 2176 1 24575, 2218 1 24575, 2256 1 24575, 2292 1 24575, 2322 1 24575, 2354 1 24575, 2382 1 24575, 2420 1 24575, 2454 1 24575, 2487 1 24575, 2525 1 24575, 2561 1 24575, 2603 1 24575, 2651 1 24575, 2705 1 24575, 2765 1 24575, 2824 1 24575, 2881 1 24575, 2940 1 24575, 2993 1 24575, 3052 1 24575, 3109 1 24575, 3168 1 24575, 3227 1 24575, 3286 1 24575, 3343 1 24575, 3407 1 24575, 3471 1 24575, 3530 1 24575, 3592 1 24575, 3656 1 24575, 3715 1 24575, 3774 1 24575, 3833 1 24575, 3897 1 24575, 3954 1 24575, 4007 1 24575, 4068 1 24575, 4127 1 24575, 4185 1 24575, 4234 1 24575, 4287 1 24575, 4340 1 24575, 4394 1 24575, 4442 1 24575, 4487 1 24575, 4535 1 24575, 4574 1 24575, 4622 1 24575, 4661 1 24575, 4704 1 24575, 4736 1 24575, 4773 1 24575, 4800 1 24575, 4838 1 24575, 4866 1 24575, 4898 1 24575, 4928 1 24575, 4950 1 24575, 4977 1 24575, 4998 1 24575, 5025 1 24575, 5046 1 24575, 5075 1 24575, 5101 1 24575, 5132 1 24575, 5164 1 24575, 5196 1 24575, 5228 1 24575, 5258 1 24575, 5285 1 24575, 5313 1 24575, 5335 1 24575, 5356 1 24575, 5372 1 24575, 5393 1 24575, 5415 1 24575, 5436 1 24575, 5452 1 24575, 5474 1 24575, 5495 1 24575, 5516 1 24575, 5527 1 24575, 5538 1 24575, 5548 1 24575, 5565 1 24575, 5581 1 24575, 5597 1 24575, 5613 1 24575, 5629 1 24575, 5645 1 24575</trace>
</ink>
</file>

<file path=ppt/ink/ink19.xml><?xml version="1.0" encoding="utf-8"?>
<ink xmlns="http://www.w3.org/2003/InkML">
  <definitions>
    <brush xml:id="br0">
      <brushProperty name="inkEffects" value="ocean"/>
      <brushProperty name="anchorY" value="-273013.15625"/>
      <brushProperty name="color" value="#0B868D"/>
      <brushProperty name="anchorX" value="-275768.375"/>
      <brushProperty name="scaleFactor" value="0.5"/>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1 24575, 84 1 24575, 168 1 24575, 215 1 24575, 268 1 24575, 325 1 24575, 378 1 24575, 432 1 24575, 482 1 24575, 530 1 24575, 578 1 24575, 626 1 24575, 669 1 24575, 712 1 24575, 756 1 24575, 810 1 24575, 859 1 24575, 913 1 24575, 970 1 24575, 1029 1 24575, 1086 1 24575, 1145 1 24575, 1200 1 24575, 1264 1 24575, 1312 1 24575, 1365 1 24575, 1415 1 24575, 1463 1 24575, 1513 1 24575, 1551 1 24575, 1594 1 24575, 1631 1 24575, 1674 1 24575, 1711 1 24575, 1749 1 24575, 1781 1 24575, 1816 1 24575, 1848 1 24575, 1886 1 24575, 1918 1 24575, 1946 1 24575, 1984 1 24575, 2016 1 24575, 2059 1 24575, 2094 1 24575, 2132 1 24575, 2167 1 24575, 2205 1 24575, 2240 1 24575, 2283 1 24575, 2322 1 24575, 2370 1 24575, 2408 1 24575, 2451 1 24575, 2488 1 24575, 2525 1 24575, 2559 1 24575, 2597 1 24575, 2632 1 24575, 2670 1 24575, 2704 1 24575, 2741 1 24575, 2780 1 24575, 2818 1 24575, 2855 1 24575, 2887 1 24575, 2923 1 24575, 2955 1 24575, 2996 1 24575, 3028 1 24575, 3069 1 24575, 3106 1 24575, 3149 1 24575, 3186 1 24575, 3224 1 24575, 3256 1 24575, 3288 1 24575, 3320 1 24575, 3363 1 24575, 3406 1 24575, 3454 1 24575, 3491 1 24575, 3539 1 24575, 3582 1 24575, 3632 1 24575, 3675 1 24575, 3723 1 24575, 3776 1 24575, 3821 1 24575, 3869 1 24575, 3913 1 24575, 3961 1 24575, 4008 1 24575, 4051 1 24575, 4097 1 24575, 4140 1 24575, 4181 1 24575, 4223 1 24575, 4261 1 24575, 4304 1 24575, 4343 1 24575, 4391 1 24575, 4435 1 24575, 4489 1 24575, 4544 1 24575, 4598 1 24575, 4653 1 24575, 4706 1 24575, 4763 1 24575, 4827 1 24575, 4884 1 24575, 4938 1 24575, 4991 1 24575, 5039 1 24575, 5096 1 24575, 5144 1 24575, 5193 1 24575, 5241 1 24575, 5285 1 24575, 5339 1 24575, 5389 1 24575, 5437 1 24575, 5485 1 24575, 5533 1 24575, 5576 1 24575, 5618 1 24575, 5661 1 24575, 5709 1 24575, 5747 1 24575, 5784 1 24575, 5813 1 24575, 5845 1 24575, 5880 1 24575, 5907 1 24575, 5941 1 24575, 5968 1 24575, 5993 1 24575, 6019 1 24575, 6044 1 24575, 6071 1 24575, 6105 1 24575, 6132 1 24575, 6165 1 24575, 6192 1 24575, 6217 1 24575, 6244 1 24575, 6265 1 24575, 6292 1 24575, 6312 1 24575, 6333 1 24575, 6356 1 24575, 6377 1 24575, 6401 1 24575, 6422 1 24575, 6445 1 24575, 6472 1 24575, 6502 1 24575, 6520 1 24575, 6541 1 24575, 6559 1 24575, 6581 1 24575, 6602 1 24575, 6623 1 24575, 6639 1 24575, 6655 1 24575, 6671 1 24575, 6673 1 24575, 6671 1 24575</trace>
</ink>
</file>

<file path=ppt/ink/ink2.xml><?xml version="1.0" encoding="utf-8"?>
<ink xmlns="http://www.w3.org/2003/InkML">
  <definitions>
    <brush xml:id="br0">
      <brushProperty name="width" value="0.025" units="cm"/>
      <brushProperty name="height" value="0.02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1 24575, 0 94 24575, 0 179 24575, 0 272 24575, 0 322 24575, 0 373 24575, 0 431 24575, 0 489 24575, 0 542 24575, 0 594 24575, 0 646 24575, 0 696 24575, 0 785 24575, 0 867 24575, 0 947 24575, 0 1031 24575, 0 1122 24575, 0 1220 24575, 0 1275 24575, 0 1332 24575, 0 1387 24575, 0 1442 24575, 0 1496 24575, 0 1549 24575, 0 1649 24575, 0 1745 24575, 0 1796 24575, 0 1849 24575, 0 1910 24575, 0 1972 24575, 0 2030 24575, 0 2089 24575, 0 2154 24575, 0 2217 24575, 0 2271 24575, 0 2323 24575, 0 2374 24575, 0 2424 24575, 0 2506 24575, 0 2586 24575, 0 2665 24575, 0 2750 24575, 0 2800 24575, 0 2852 24575, 0 2907 24575, 0 2964 24575, 0 3024 24575, 0 3083 24575, 0 3140 24575, 0 3196 24575, 0 3250 24575, 0 3304 24575, 0 3400 24575, 0 3498 24575, 0 3549 24575, 0 3600 24575, 0 3652 24575, 0 3705 24575, 0 3761 24575, 0 3817 24575, 0 3873 24575, 0 3928 24575, 0 3982 24575, 0 4035 24575, 0 4131 24575, 0 4216 24575, 0 4298 24575, 0 4379 24575, 0 4452 24575, 0 4521 24575, 0 4585 24575, 0 4644 24575, 0 4698 24575, 0 4740 24575, 0 4779 24575, 0 4812 24575, 0 4838 24575, 0 4865 24575, 0 4890 24575, 0 4917 24575, 0 4942 24575, 0 4963 24575, 0 4981 24575, 0 5004 24575, 0 5020 24575, 0 5036 24575, 0 5052 24575, 0 5054 24575, 0 4981 24575, 0 4888 24575, 0 4783 24575, 0 4688 24575, 0 4592 24575, 0 4519 24575, 0 4445 24575, 0 4373 24575, 0 4286 24575, 0 4206 24575, 0 4148 24575, 0 4094 24575, 0 4036 24575, 0 3980 24575, 0 3925 24575, 0 3873 24575, 0 3780 24575, 0 3694 24575, 0 3623 24575, 0 3548 24575, 0 3486 24575, 0 3427 24575, 0 3368 24575, 0 3304 24575, 0 3238 24575, 0 3169 24575, 0 3094 24575, 0 3008 24575, 0 2925 24575, 0 2834 24575, 0 2752 24575, 0 2672 24575, 0 2593 24575, 0 2524 24575, 0 2447 24575, 0 2372 24575, 0 2301 24575, 0 2232 24575, 0 2166 24575, 0 2102 24575, 0 2039 24575, 0 1980 24575, 0 1918 24575, 0 1859 24575, 0 1802 24575, 0 1743 24575, 0 1685 24575, 0 1621 24575, 0 1555 24575, 0 1485 24575, 0 1412 24575, 0 1332 24575, 0 1253 24575, 0 1179 24575, 0 1115 24575, 0 1061 24575, 0 1006 24575, 0 952 24575, 0 897 24575, 0 844 24575, 0 781 24575, 0 712 24575, 0 637 24575, 0 568 24575, 0 500 24575, 0 441 24575, 0 388 24575, 0 345 24575, 0 306 24575, 0 274 24575, 0 249 24575, 0 227 24575, 0 209 24575, 0 193 24575, 0 192 24575, 0 208 24575, 0 250 24575, 0 315 24575, 0 386 24575, 0 466 24575, 0 546 24575, 0 626 24575, 0 705 24575, 0 780 24575, 0 853 24575, 0 922 24575, 0 997 24575, 0 1082 24575, 0 1132 24575, 0 1184 24575, 0 1240 24575, 0 1296 24575, 0 1354 24575, 0 1412 24575, 0 1469 24575, 0 1524 24575, 0 1624 24575, 0 1720 24575, 0 1820 24575, 0 1873 24575, 0 1927 24575, 0 1988 24575, 0 2050 24575, 0 2114 24575, 0 2178 24575, 0 2240 24575, 0 2301 24575, 0 2358 24575, 0 2413 24575, 0 2468 24575, 0 2522 24575, 0 2575 24575, 0 2629 24575, 0 2687 24575, 0 2747 24575, 0 2815 24575, 0 2886 24575, 0 2954 24575, 0 3023 24575, 0 3094 24575, 0 3167 24575, 0 3246 24575, 0 3326 24575, 0 3403 24575, 0 3481 24575</trace>
</ink>
</file>

<file path=ppt/ink/ink3.xml><?xml version="1.0" encoding="utf-8"?>
<ink xmlns="http://www.w3.org/2003/InkML">
  <definitions>
    <brush xml:id="br0">
      <brushProperty name="color" value="#FF0066"/>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0 0 24575, 0 0 24575</trace>
</ink>
</file>

<file path=ppt/ink/ink4.xml><?xml version="1.0" encoding="utf-8"?>
<ink xmlns="http://www.w3.org/2003/InkML">
  <definitions>
    <brush xml:id="br0">
      <brushProperty name="color" value="#E71224"/>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77 0 24575, 139 0 24575, 189 0 24575, 237 0 24575, 287 0 24575, 337 0 24575, 385 0 24575, 431 0 24575, 478 0 24575, 526 0 24575, 568 0 24575, 617 0 24575, 672 0 24575, 720 0 24575, 779 0 24575, 834 0 24575, 882 0 24575, 934 0 24575, 982 0 24575, 1032 0 24575, 1069 0 24575, 1112 0 24575, 1149 0 24575, 1188 0 24575, 1226 0 24575, 1262 0 24575, 1304 0 24575, 1336 0 24575, 1374 0 24575, 1401 0 24575, 1438 0 24575, 1468 0 24575, 1506 0 24575, 1547 0 24575, 1589 0 24575, 1630 0 24575, 1673 0 24575, 1716 0 24575, 1764 0 24575, 1801 0 24575, 1839 0 24575, 1869 0 24575, 1907 0 24575, 1947 0 24575, 1990 0 24575, 2033 0 24575, 2081 0 24575, 2131 0 24575, 2190 0 24575, 2252 0 24575, 2311 0 24575, 2372 0 24575, 2430 0 24575, 2487 0 24575, 2541 0 24575, 2591 0 24575, 2644 0 24575, 2703 0 24575, 2767 0 24575, 2833 0 24575, 2908 0 24575, 2977 0 24575, 3052 0 24575, 3115 0 24575, 3179 0 24575, 3237 0 24575, 3296 0 24575, 3351 0 24575, 3400 0 24575, 3442 0 24575, 3485 0 24575, 3526 0 24575, 3569 0 24575, 3617 0 24575, 3665 0 24575, 3717 0 24575, 3781 0 24575, 3840 0 24575, 3904 0 24575, 3968 0 24575, 4027 0 24575, 4087 0 24575, 4146 0 24575, 4203 0 24575, 4257 0 24575, 4305 0 24575, 4353 0 24575, 4410 0 24575, 4458 0 24575, 4520 0 24575, 4574 0 24575, 4633 0 24575, 4691 0 24575, 4748 0 24575, 4802 0 24575, 4850 0 24575, 4898 0 24575, 4950 0 24575, 4992 0 24575, 5046 0 24575, 5089 0 24575, 5131 0 24575, 5163 0 24575, 5196 0 24575, 5228 0 24575, 5260 0 24575, 5292 0 24575, 5324 0 24575, 5356 0 24575, 5390 0 24575, 5427 0 24575, 5461 0 24575, 5498 0 24575, 5532 0 24575, 5564 0 24575, 5595 0 24575, 5621 0 24575, 5657 0 24575, 5689 0 24575, 5721 0 24575, 5753 0 24575, 5776 0 24575, 5808 0 24575, 5837 0 24575, 5867 0 24575, 5894 0 24575, 5917 0 24575, 5933 0 24575, 5944 0 24575, 5955 0 24575, 5965 0 24575, 5981 0 24575, 5997 0 24575, 6013 0 24575, 6024 0 24575, 6035 0 24575, 6045 0 24575, 6061 0 24575, 6077 0 24575, 6094 0 24575, 6110 0 24575, 6126 0 24575, 6143 0 24575, 6165 0 24575, 6190 0 24575, 6222 0 24575, 6257 0 24575, 6300 0 24575, 6338 0 24575, 6386 0 24575, 6437 0 24575, 6496 0 24575, 6559 0 24575, 6623 0 24575, 6687 0 24575, 6751 0 24575, 6822 0 24575, 6897 0 24575, 6981 0 24575, 7066 0 24575, 7152 0 24575, 7232 0 24575, 7310 0 24575, 7385 0 24575, 7457 0 24575, 7521 0 24575, 7592 0 24575, 7667 0 24575, 7743 0 24575, 7818 0 24575, 7891 0 24575, 7961 0 24575, 8025 0 24575, 8089 0 24575, 8155 0 24575, 8219 0 24575, 8283 0 24575, 8353 0 24575, 8424 0 24575, 8493 0 24575, 8575 0 24575, 8656 0 24575, 8745 0 24575, 8830 0 24575, 8921 0 24575, 9007 0 24575, 9103 0 24575, 9194 0 24575, 9285 0 24575, 9365 0 24575, 9445 0 24575, 9525 0 24575, 9600 0 24575, 9675 0 24575, 9742 0 24575, 9812 0 24575, 9876 0 24575, 9935 0 24575, 9995 0 24575, 10049 0 24575, 10108 0 24575, 10161 0 24575, 10215 0 24575, 10263 0 24575, 10316 0 24575, 10370 0 24575, 10430 0 24575, 10489 0 24575, 10550 0 24575, 10608 0 24575, 10664 0 24575, 10712 0 24575, 10760 0 24575, 10808 0 24575, 10849 0 24575, 10886 0 24575, 10915 0 24575, 10942 0 24575, 10961 0 24575, 10983 0 24575, 11000 0 24575, 11018 0 24575, 11040 0 24575, 11057 0 24575, 11079 0 24575, 11091 0 24575, 11102 0 24575, 11113 0 24575, 11129 0 24575, 11145 0 24575, 11154 0 24575, 11168 0 24575, 11177 0 24575, 11193 0 24575, 11209 0 24575, 11225 0 24575, 11241 0 24575, 11257 0 24575, 11278 0 24575, 11300 0 24575, 11321 0 24575, 11337 0 24575, 11353 0 24575, 11369 0 24575, 11385 0 24575, 11401 0 24575, 11410 0 24575, 11417 0 24575</trace>
</ink>
</file>

<file path=ppt/ink/ink5.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68 0 24575, 130 0 24575, 187 0 24575, 244 0 24575, 303 0 24575, 360 0 24575, 424 0 24575, 489 0 24575, 547 0 24575, 610 0 24575, 674 0 24575, 738 0 24575, 802 0 24575, 866 0 24575, 930 0 24575, 993 0 24575, 1052 0 24575, 1112 0 24575, 1166 0 24575, 1214 0 24575, 1256 0 24575, 1299 0 24575, 1347 0 24575, 1394 0 24575, 1436 0 24575, 1486 0 24575, 1529 0 24575, 1575 0 24575, 1618 0 24575, 1661 0 24575, 1714 0 24575, 1762 0 24575, 1805 0 24575, 1850 0 24575, 1887 0 24575, 1926 0 24575, 1964 0 24575, 1994 0 24575, 2031 0 24575, 2062 0 24575, 2099 0 24575, 2140 0 24575, 2183 0 24575, 2224 0 24575, 2267 0 24575, 2299 0 24575, 2336 0 24575, 2361 0 24575, 2393 0 24575, 2427 0 24575, 2464 0 24575, 2509 0 24575, 2552 0 24575, 2598 0 24575, 2646 0 24575, 2693 0 24575, 2735 0 24575, 2782 0 24575, 2824 0 24575, 2869 0 24575, 2912 0 24575, 2960 0 24575, 2997 0 24575, 3043 0 24575, 3076 0 24575, 3115 0 24575, 3147 0 24575, 3182 0 24575, 3209 0 24575, 3234 0 24575, 3261 0 24575, 3286 0 24575, 3313 0 24575, 3343 0 24575, 3370 0 24575, 3405 0 24575, 3443 0 24575, 3485 0 24575, 3523 0 24575, 3567 0 24575, 3610 0 24575, 3658 0 24575, 3701 0 24575, 3753 0 24575, 3785 0 24575, 3831 0 24575, 3868 0 24575, 3906 0 24575, 3943 0 24575, 3981 0 24575, 4013 0 24575, 4048 0 24575, 4075 0 24575, 4100 0 24575, 4127 0 24575, 4146 0 24575, 4168 0 24575, 4193 0 24575, 4219 0 24575, 4243 0 24575, 4264 0 24575, 4289 0 24575, 4316 0 24575, 4333 0 24575, 4349 0 24575, 4367 0 24575, 4389 0 24575, 4410 0 24575, 4426 0 24575, 4442 0 24575, 4465 0 24575, 4483 0 24575, 4506 0 24575, 4522 0 24575, 4538 0 24575, 4554 0 24575, 4576 0 24575, 4597 0 24575, 4619 0 24575, 4635 0 24575, 4651 0 24575, 4667 0 24575, 4683 0 24575, 4720 0 24575, 4763 0 24575</trace>
</ink>
</file>

<file path=ppt/ink/ink6.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96 0 24575, 171 0 24575, 226 0 24575, 280 0 24575, 330 0 24575, 383 0 24575, 435 0 24575, 488 0 24575, 538 0 24575, 592 0 24575, 643 0 24575, 697 0 24575, 747 0 24575, 800 0 24575, 857 0 24575, 916 0 24575, 978 0 24575, 1042 0 24575, 1101 0 24575, 1160 0 24575, 1212 0 24575, 1265 0 24575, 1320 0 24575, 1374 0 24575, 1433 0 24575, 1486 0 24575, 1552 0 24575, 1616 0 24575, 1691 0 24575, 1766 0 24575, 1844 0 24575, 1924 0 24575, 2004 0 24575, 2085 0 24575, 2163 0 24575, 2238 0 24575, 2314 0 24575, 2384 0 24575, 2455 0 24575, 2525 0 24575, 2596 0 24575, 2671 0 24575, 2747 0 24575, 2817 0 24575, 2894 0 24575, 2968 0 24575, 3040 0 24575, 3109 0 24575, 3180 0 24575, 3250 0 24575, 3316 0 24575, 3380 0 24575, 3437 0 24575, 3506 0 24575, 3556 0 24575, 3610 0 24575, 3661 0 24575, 3715 0 24575, 3763 0 24575, 3806 0 24575, 3843 0 24575, 3886 0 24575, 3922 0 24575, 3959 0 24575, 3993 0 24575, 4025 0 24575, 4052 0 24575, 4078 0 24575, 4100 0 24575, 4126 0 24575, 4148 0 24575, 4175 0 24575, 4194 0 24575, 4216 0 24575, 4239 0 24575, 4260 0 24575, 4289 0 24575, 4315 0 24575, 4340 0 24575, 4367 0 24575, 4392 0 24575, 4419 0 24575, 4449 0 24575, 4476 0 24575, 4501 0 24575, 4527 0 24575, 4547 0 24575, 4568 0 24575, 4579 0 24575, 4593 0 24575, 4602 0 24575, 4618 0 24575, 4634 0 24575, 4650 0 24575, 4668 0 24575, 4689 0 24575, 4707 0 24575, 4729 0 24575, 4743 0 24575, 4759 0 24575, 4779 0 24575, 4811 0 24575</trace>
</ink>
</file>

<file path=ppt/ink/ink7.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65 0 24575, 120 0 24575, 166 0 24575, 216 0 24575, 275 0 24575, 332 0 24575, 391 0 24575, 448 0 24575, 507 0 24575, 569 0 24575, 628 0 24575, 689 0 24575, 747 0 24575, 803 0 24575, 851 0 24575, 888 0 24575, 925 0 24575, 958 0 24575, 1000 0 24575, 1036 0 24575, 1073 0 24575, 1113 0 24575, 1150 0 24575, 1191 0 24575, 1223 0 24575, 1262 0 24575, 1289 0 24575, 1323 0 24575, 1350 0 24575, 1369 0 24575, 1390 0 24575, 1405 0 24575, 1426 0 24575, 1444 0 24575, 1460 0 24575, 1483 0 24575, 1510 0 24575, 1533 0 24575, 1554 0 24575, 1578 0 24575, 1599 0 24575, 1620 0 24575, 1636 0 24575, 1652 0 24575, 1668 0 24575, 1684 0 24575, 1701 0 24575, 1718 0 24575, 1740 0 24575, 1758 0 24575, 1788 0 24575, 1799 0 24575, 1813 0 24575, 1820 0 24575, 1829 0 24575</trace>
</ink>
</file>

<file path=ppt/ink/ink8.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81 0 24575, 150 0 24575, 205 0 24575, 254 0 24575, 309 0 24575, 355 0 24575, 414 0 24575, 462 0 24575, 512 0 24575, 569 0 24575, 628 0 24575, 683 0 24575, 736 0 24575, 790 0 24575, 838 0 24575, 891 0 24575, 940 0 24575, 988 0 24575, 1041 0 24575, 1095 0 24575, 1143 0 24575, 1193 0 24575, 1230 0 24575, 1267 0 24575, 1299 0 24575, 1328 0 24575, 1360 0 24575, 1385 0 24575, 1422 0 24575, 1449 0 24575, 1487 0 24575, 1515 0 24575, 1547 0 24575, 1572 0 24575, 1588 0 24575, 1604 0 24575, 1620 0 24575, 1636 0 24575, 1652 0 24575, 1668 0 24575, 1691 0 24575, 1711 0 24575, 1738 0 24575, 1764 0 24575, 1789 0 24575, 1805 0 24575, 1855 0 24575, 1909 0 24575</trace>
</ink>
</file>

<file path=ppt/ink/ink9.xml><?xml version="1.0" encoding="utf-8"?>
<ink xmlns="http://www.w3.org/2003/InkML">
  <definitions>
    <brush xml:id="br0">
      <brushProperty name="color" value="#5B2D90"/>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 0 24575, 92 0 24575, 186 0 24575, 266 0 24575, 352 0 24575, 443 0 24575, 539 0 24575, 625 0 24575, 714 0 24575, 788 0 24575, 862 0 24575, 936 0 24575, 1011 0 24575, 1091 0 24575, 1172 0 24575, 1252 0 24575, 1328 0 24575, 1398 0 24575, 1471 0 24575, 1530 0 24575, 1590 0 24575, 1644 0 24575, 1701 0 24575, 1765 0 24575, 1827 0 24575, 1886 0 24575, 1947 0 24575, 2000 0 24575, 2053 0 24575, 2102 0 24575, 2139 0 24575, 2176 0 24575, 2207 0 24575, 2244 0 24575, 2276 0 24575, 2303 0 24575, 2322 0 24575, 2339 0 24575, 2351 0 24575, 2374 0 24575, 2385 0 24575, 2396 0 24575, 2408 0 24575, 2429 0 24575, 2447 0 24575, 2470 0 24575, 2486 0 24575, 2502 0 24575, 2518 0 24575, 2535 0 24575, 2545 0 24575, 2556 0 24575, 2574 0 24575, 2600 0 24575, 2624 0 24575, 2668 0 24575, 2711 0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60" name=""/>
        <p:cNvGrpSpPr/>
        <p:nvPr/>
      </p:nvGrpSpPr>
      <p:grpSpPr>
        <a:xfrm>
          <a:off x="0" y="0"/>
          <a:ext cx="0" cy="0"/>
          <a:chOff x="0" y="0"/>
          <a:chExt cx="0" cy="0"/>
        </a:xfrm>
      </p:grpSpPr>
      <p:sp>
        <p:nvSpPr>
          <p:cNvPr id="1048691"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2"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3"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94"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5"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96"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49" name=""/>
        <p:cNvGrpSpPr/>
        <p:nvPr/>
      </p:nvGrpSpPr>
      <p:grpSpPr>
        <a:xfrm>
          <a:off x="0" y="0"/>
          <a:ext cx="0" cy="0"/>
          <a:chOff x="0" y="0"/>
          <a:chExt cx="0" cy="0"/>
        </a:xfrm>
      </p:grpSpPr>
      <p:sp>
        <p:nvSpPr>
          <p:cNvPr id="1048638"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Q"/>
          </a:p>
        </p:txBody>
      </p:sp>
      <p:sp>
        <p:nvSpPr>
          <p:cNvPr id="1048639"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en-IQ"/>
          </a:p>
        </p:txBody>
      </p:sp>
      <p:sp>
        <p:nvSpPr>
          <p:cNvPr id="1048640" name="Date Placeholder 3"/>
          <p:cNvSpPr>
            <a:spLocks noGrp="1"/>
          </p:cNvSpPr>
          <p:nvPr>
            <p:ph type="dt" sz="half" idx="10"/>
          </p:nvPr>
        </p:nvSpPr>
        <p:spPr/>
        <p:txBody>
          <a:bodyPr/>
          <a:p>
            <a:fld id="{0B320100-AF7A-1D4D-901B-E8049CE1FED6}" type="datetimeFigureOut">
              <a:rPr lang="en-IQ" smtClean="0"/>
              <a:t>9/11/20</a:t>
            </a:fld>
            <a:endParaRPr lang="en-IQ"/>
          </a:p>
        </p:txBody>
      </p:sp>
      <p:sp>
        <p:nvSpPr>
          <p:cNvPr id="1048641" name="Footer Placeholder 4"/>
          <p:cNvSpPr>
            <a:spLocks noGrp="1"/>
          </p:cNvSpPr>
          <p:nvPr>
            <p:ph type="ftr" sz="quarter" idx="11"/>
          </p:nvPr>
        </p:nvSpPr>
        <p:spPr/>
        <p:txBody>
          <a:bodyPr/>
          <a:p>
            <a:endParaRPr lang="en-IQ"/>
          </a:p>
        </p:txBody>
      </p:sp>
      <p:sp>
        <p:nvSpPr>
          <p:cNvPr id="1048642" name="Slide Number Placeholder 5"/>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53" name=""/>
        <p:cNvGrpSpPr/>
        <p:nvPr/>
      </p:nvGrpSpPr>
      <p:grpSpPr>
        <a:xfrm>
          <a:off x="0" y="0"/>
          <a:ext cx="0" cy="0"/>
          <a:chOff x="0" y="0"/>
          <a:chExt cx="0" cy="0"/>
        </a:xfrm>
      </p:grpSpPr>
      <p:sp>
        <p:nvSpPr>
          <p:cNvPr id="1048658" name="Title 1"/>
          <p:cNvSpPr>
            <a:spLocks noGrp="1"/>
          </p:cNvSpPr>
          <p:nvPr>
            <p:ph type="title"/>
          </p:nvPr>
        </p:nvSpPr>
        <p:spPr/>
        <p:txBody>
          <a:bodyPr/>
          <a:p>
            <a:r>
              <a:rPr lang="en-US"/>
              <a:t>Click to edit Master title style</a:t>
            </a:r>
            <a:endParaRPr lang="en-IQ"/>
          </a:p>
        </p:txBody>
      </p:sp>
      <p:sp>
        <p:nvSpPr>
          <p:cNvPr id="1048659"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60" name="Date Placeholder 3"/>
          <p:cNvSpPr>
            <a:spLocks noGrp="1"/>
          </p:cNvSpPr>
          <p:nvPr>
            <p:ph type="dt" sz="half" idx="10"/>
          </p:nvPr>
        </p:nvSpPr>
        <p:spPr/>
        <p:txBody>
          <a:bodyPr/>
          <a:p>
            <a:fld id="{0B320100-AF7A-1D4D-901B-E8049CE1FED6}" type="datetimeFigureOut">
              <a:rPr lang="en-IQ" smtClean="0"/>
              <a:t>9/11/20</a:t>
            </a:fld>
            <a:endParaRPr lang="en-IQ"/>
          </a:p>
        </p:txBody>
      </p:sp>
      <p:sp>
        <p:nvSpPr>
          <p:cNvPr id="1048661" name="Footer Placeholder 4"/>
          <p:cNvSpPr>
            <a:spLocks noGrp="1"/>
          </p:cNvSpPr>
          <p:nvPr>
            <p:ph type="ftr" sz="quarter" idx="11"/>
          </p:nvPr>
        </p:nvSpPr>
        <p:spPr/>
        <p:txBody>
          <a:bodyPr/>
          <a:p>
            <a:endParaRPr lang="en-IQ"/>
          </a:p>
        </p:txBody>
      </p:sp>
      <p:sp>
        <p:nvSpPr>
          <p:cNvPr id="1048662" name="Slide Number Placeholder 5"/>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51" name=""/>
        <p:cNvGrpSpPr/>
        <p:nvPr/>
      </p:nvGrpSpPr>
      <p:grpSpPr>
        <a:xfrm>
          <a:off x="0" y="0"/>
          <a:ext cx="0" cy="0"/>
          <a:chOff x="0" y="0"/>
          <a:chExt cx="0" cy="0"/>
        </a:xfrm>
      </p:grpSpPr>
      <p:sp>
        <p:nvSpPr>
          <p:cNvPr id="1048647" name="Vertical Title 1"/>
          <p:cNvSpPr>
            <a:spLocks noGrp="1"/>
          </p:cNvSpPr>
          <p:nvPr>
            <p:ph type="title" orient="vert"/>
          </p:nvPr>
        </p:nvSpPr>
        <p:spPr>
          <a:xfrm>
            <a:off x="6543675" y="365125"/>
            <a:ext cx="1971675" cy="5811838"/>
          </a:xfrm>
        </p:spPr>
        <p:txBody>
          <a:bodyPr vert="eaVert"/>
          <a:p>
            <a:r>
              <a:rPr lang="en-US"/>
              <a:t>Click to edit Master title style</a:t>
            </a:r>
            <a:endParaRPr lang="en-IQ"/>
          </a:p>
        </p:txBody>
      </p:sp>
      <p:sp>
        <p:nvSpPr>
          <p:cNvPr id="1048648"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49" name="Date Placeholder 3"/>
          <p:cNvSpPr>
            <a:spLocks noGrp="1"/>
          </p:cNvSpPr>
          <p:nvPr>
            <p:ph type="dt" sz="half" idx="10"/>
          </p:nvPr>
        </p:nvSpPr>
        <p:spPr/>
        <p:txBody>
          <a:bodyPr/>
          <a:p>
            <a:fld id="{0B320100-AF7A-1D4D-901B-E8049CE1FED6}" type="datetimeFigureOut">
              <a:rPr lang="en-IQ" smtClean="0"/>
              <a:t>9/11/20</a:t>
            </a:fld>
            <a:endParaRPr lang="en-IQ"/>
          </a:p>
        </p:txBody>
      </p:sp>
      <p:sp>
        <p:nvSpPr>
          <p:cNvPr id="1048650" name="Footer Placeholder 4"/>
          <p:cNvSpPr>
            <a:spLocks noGrp="1"/>
          </p:cNvSpPr>
          <p:nvPr>
            <p:ph type="ftr" sz="quarter" idx="11"/>
          </p:nvPr>
        </p:nvSpPr>
        <p:spPr/>
        <p:txBody>
          <a:bodyPr/>
          <a:p>
            <a:endParaRPr lang="en-IQ"/>
          </a:p>
        </p:txBody>
      </p:sp>
      <p:sp>
        <p:nvSpPr>
          <p:cNvPr id="1048651" name="Slide Number Placeholder 5"/>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lang="en-IQ"/>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83" name="Date Placeholder 3"/>
          <p:cNvSpPr>
            <a:spLocks noGrp="1"/>
          </p:cNvSpPr>
          <p:nvPr>
            <p:ph type="dt" sz="half" idx="10"/>
          </p:nvPr>
        </p:nvSpPr>
        <p:spPr/>
        <p:txBody>
          <a:bodyPr/>
          <a:p>
            <a:fld id="{0B320100-AF7A-1D4D-901B-E8049CE1FED6}" type="datetimeFigureOut">
              <a:rPr lang="en-IQ" smtClean="0"/>
              <a:t>9/11/20</a:t>
            </a:fld>
            <a:endParaRPr lang="en-IQ"/>
          </a:p>
        </p:txBody>
      </p:sp>
      <p:sp>
        <p:nvSpPr>
          <p:cNvPr id="1048584" name="Footer Placeholder 4"/>
          <p:cNvSpPr>
            <a:spLocks noGrp="1"/>
          </p:cNvSpPr>
          <p:nvPr>
            <p:ph type="ftr" sz="quarter" idx="11"/>
          </p:nvPr>
        </p:nvSpPr>
        <p:spPr/>
        <p:txBody>
          <a:bodyPr/>
          <a:p>
            <a:endParaRPr lang="en-IQ"/>
          </a:p>
        </p:txBody>
      </p:sp>
      <p:sp>
        <p:nvSpPr>
          <p:cNvPr id="1048585" name="Slide Number Placeholder 5"/>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54" name=""/>
        <p:cNvGrpSpPr/>
        <p:nvPr/>
      </p:nvGrpSpPr>
      <p:grpSpPr>
        <a:xfrm>
          <a:off x="0" y="0"/>
          <a:ext cx="0" cy="0"/>
          <a:chOff x="0" y="0"/>
          <a:chExt cx="0" cy="0"/>
        </a:xfrm>
      </p:grpSpPr>
      <p:sp>
        <p:nvSpPr>
          <p:cNvPr id="1048663"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Q"/>
          </a:p>
        </p:txBody>
      </p:sp>
      <p:sp>
        <p:nvSpPr>
          <p:cNvPr id="1048664"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65" name="Date Placeholder 3"/>
          <p:cNvSpPr>
            <a:spLocks noGrp="1"/>
          </p:cNvSpPr>
          <p:nvPr>
            <p:ph type="dt" sz="half" idx="10"/>
          </p:nvPr>
        </p:nvSpPr>
        <p:spPr/>
        <p:txBody>
          <a:bodyPr/>
          <a:p>
            <a:fld id="{0B320100-AF7A-1D4D-901B-E8049CE1FED6}" type="datetimeFigureOut">
              <a:rPr lang="en-IQ" smtClean="0"/>
              <a:t>9/11/20</a:t>
            </a:fld>
            <a:endParaRPr lang="en-IQ"/>
          </a:p>
        </p:txBody>
      </p:sp>
      <p:sp>
        <p:nvSpPr>
          <p:cNvPr id="1048666" name="Footer Placeholder 4"/>
          <p:cNvSpPr>
            <a:spLocks noGrp="1"/>
          </p:cNvSpPr>
          <p:nvPr>
            <p:ph type="ftr" sz="quarter" idx="11"/>
          </p:nvPr>
        </p:nvSpPr>
        <p:spPr/>
        <p:txBody>
          <a:bodyPr/>
          <a:p>
            <a:endParaRPr lang="en-IQ"/>
          </a:p>
        </p:txBody>
      </p:sp>
      <p:sp>
        <p:nvSpPr>
          <p:cNvPr id="1048667" name="Slide Number Placeholder 5"/>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55" name=""/>
        <p:cNvGrpSpPr/>
        <p:nvPr/>
      </p:nvGrpSpPr>
      <p:grpSpPr>
        <a:xfrm>
          <a:off x="0" y="0"/>
          <a:ext cx="0" cy="0"/>
          <a:chOff x="0" y="0"/>
          <a:chExt cx="0" cy="0"/>
        </a:xfrm>
      </p:grpSpPr>
      <p:sp>
        <p:nvSpPr>
          <p:cNvPr id="1048668" name="Title 1"/>
          <p:cNvSpPr>
            <a:spLocks noGrp="1"/>
          </p:cNvSpPr>
          <p:nvPr>
            <p:ph type="title"/>
          </p:nvPr>
        </p:nvSpPr>
        <p:spPr/>
        <p:txBody>
          <a:bodyPr/>
          <a:p>
            <a:r>
              <a:rPr lang="en-US"/>
              <a:t>Click to edit Master title style</a:t>
            </a:r>
            <a:endParaRPr lang="en-IQ"/>
          </a:p>
        </p:txBody>
      </p:sp>
      <p:sp>
        <p:nvSpPr>
          <p:cNvPr id="1048669"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0"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1" name="Date Placeholder 4"/>
          <p:cNvSpPr>
            <a:spLocks noGrp="1"/>
          </p:cNvSpPr>
          <p:nvPr>
            <p:ph type="dt" sz="half" idx="10"/>
          </p:nvPr>
        </p:nvSpPr>
        <p:spPr/>
        <p:txBody>
          <a:bodyPr/>
          <a:p>
            <a:fld id="{0B320100-AF7A-1D4D-901B-E8049CE1FED6}" type="datetimeFigureOut">
              <a:rPr lang="en-IQ" smtClean="0"/>
              <a:t>9/11/20</a:t>
            </a:fld>
            <a:endParaRPr lang="en-IQ"/>
          </a:p>
        </p:txBody>
      </p:sp>
      <p:sp>
        <p:nvSpPr>
          <p:cNvPr id="1048672" name="Footer Placeholder 5"/>
          <p:cNvSpPr>
            <a:spLocks noGrp="1"/>
          </p:cNvSpPr>
          <p:nvPr>
            <p:ph type="ftr" sz="quarter" idx="11"/>
          </p:nvPr>
        </p:nvSpPr>
        <p:spPr/>
        <p:txBody>
          <a:bodyPr/>
          <a:p>
            <a:endParaRPr lang="en-IQ"/>
          </a:p>
        </p:txBody>
      </p:sp>
      <p:sp>
        <p:nvSpPr>
          <p:cNvPr id="1048673" name="Slide Number Placeholder 6"/>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56" name=""/>
        <p:cNvGrpSpPr/>
        <p:nvPr/>
      </p:nvGrpSpPr>
      <p:grpSpPr>
        <a:xfrm>
          <a:off x="0" y="0"/>
          <a:ext cx="0" cy="0"/>
          <a:chOff x="0" y="0"/>
          <a:chExt cx="0" cy="0"/>
        </a:xfrm>
      </p:grpSpPr>
      <p:sp>
        <p:nvSpPr>
          <p:cNvPr id="1048674" name="Title 1"/>
          <p:cNvSpPr>
            <a:spLocks noGrp="1"/>
          </p:cNvSpPr>
          <p:nvPr>
            <p:ph type="title"/>
          </p:nvPr>
        </p:nvSpPr>
        <p:spPr>
          <a:xfrm>
            <a:off x="629841" y="365126"/>
            <a:ext cx="7886700" cy="1325563"/>
          </a:xfrm>
        </p:spPr>
        <p:txBody>
          <a:bodyPr/>
          <a:p>
            <a:r>
              <a:rPr lang="en-US"/>
              <a:t>Click to edit Master title style</a:t>
            </a:r>
            <a:endParaRPr lang="en-IQ"/>
          </a:p>
        </p:txBody>
      </p:sp>
      <p:sp>
        <p:nvSpPr>
          <p:cNvPr id="1048675"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76"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7"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78"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79" name="Date Placeholder 6"/>
          <p:cNvSpPr>
            <a:spLocks noGrp="1"/>
          </p:cNvSpPr>
          <p:nvPr>
            <p:ph type="dt" sz="half" idx="10"/>
          </p:nvPr>
        </p:nvSpPr>
        <p:spPr/>
        <p:txBody>
          <a:bodyPr/>
          <a:p>
            <a:fld id="{0B320100-AF7A-1D4D-901B-E8049CE1FED6}" type="datetimeFigureOut">
              <a:rPr lang="en-IQ" smtClean="0"/>
              <a:t>9/11/20</a:t>
            </a:fld>
            <a:endParaRPr lang="en-IQ"/>
          </a:p>
        </p:txBody>
      </p:sp>
      <p:sp>
        <p:nvSpPr>
          <p:cNvPr id="1048680" name="Footer Placeholder 7"/>
          <p:cNvSpPr>
            <a:spLocks noGrp="1"/>
          </p:cNvSpPr>
          <p:nvPr>
            <p:ph type="ftr" sz="quarter" idx="11"/>
          </p:nvPr>
        </p:nvSpPr>
        <p:spPr/>
        <p:txBody>
          <a:bodyPr/>
          <a:p>
            <a:endParaRPr lang="en-IQ"/>
          </a:p>
        </p:txBody>
      </p:sp>
      <p:sp>
        <p:nvSpPr>
          <p:cNvPr id="1048681" name="Slide Number Placeholder 8"/>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50" name=""/>
        <p:cNvGrpSpPr/>
        <p:nvPr/>
      </p:nvGrpSpPr>
      <p:grpSpPr>
        <a:xfrm>
          <a:off x="0" y="0"/>
          <a:ext cx="0" cy="0"/>
          <a:chOff x="0" y="0"/>
          <a:chExt cx="0" cy="0"/>
        </a:xfrm>
      </p:grpSpPr>
      <p:sp>
        <p:nvSpPr>
          <p:cNvPr id="1048643" name="Title 1"/>
          <p:cNvSpPr>
            <a:spLocks noGrp="1"/>
          </p:cNvSpPr>
          <p:nvPr>
            <p:ph type="title"/>
          </p:nvPr>
        </p:nvSpPr>
        <p:spPr/>
        <p:txBody>
          <a:bodyPr/>
          <a:p>
            <a:r>
              <a:rPr lang="en-US"/>
              <a:t>Click to edit Master title style</a:t>
            </a:r>
            <a:endParaRPr lang="en-IQ"/>
          </a:p>
        </p:txBody>
      </p:sp>
      <p:sp>
        <p:nvSpPr>
          <p:cNvPr id="1048644" name="Date Placeholder 2"/>
          <p:cNvSpPr>
            <a:spLocks noGrp="1"/>
          </p:cNvSpPr>
          <p:nvPr>
            <p:ph type="dt" sz="half" idx="10"/>
          </p:nvPr>
        </p:nvSpPr>
        <p:spPr/>
        <p:txBody>
          <a:bodyPr/>
          <a:p>
            <a:fld id="{0B320100-AF7A-1D4D-901B-E8049CE1FED6}" type="datetimeFigureOut">
              <a:rPr lang="en-IQ" smtClean="0"/>
              <a:t>9/11/20</a:t>
            </a:fld>
            <a:endParaRPr lang="en-IQ"/>
          </a:p>
        </p:txBody>
      </p:sp>
      <p:sp>
        <p:nvSpPr>
          <p:cNvPr id="1048645" name="Footer Placeholder 3"/>
          <p:cNvSpPr>
            <a:spLocks noGrp="1"/>
          </p:cNvSpPr>
          <p:nvPr>
            <p:ph type="ftr" sz="quarter" idx="11"/>
          </p:nvPr>
        </p:nvSpPr>
        <p:spPr/>
        <p:txBody>
          <a:bodyPr/>
          <a:p>
            <a:endParaRPr lang="en-IQ"/>
          </a:p>
        </p:txBody>
      </p:sp>
      <p:sp>
        <p:nvSpPr>
          <p:cNvPr id="1048646" name="Slide Number Placeholder 4"/>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57" name=""/>
        <p:cNvGrpSpPr/>
        <p:nvPr/>
      </p:nvGrpSpPr>
      <p:grpSpPr>
        <a:xfrm>
          <a:off x="0" y="0"/>
          <a:ext cx="0" cy="0"/>
          <a:chOff x="0" y="0"/>
          <a:chExt cx="0" cy="0"/>
        </a:xfrm>
      </p:grpSpPr>
      <p:sp>
        <p:nvSpPr>
          <p:cNvPr id="1048682" name="Date Placeholder 1"/>
          <p:cNvSpPr>
            <a:spLocks noGrp="1"/>
          </p:cNvSpPr>
          <p:nvPr>
            <p:ph type="dt" sz="half" idx="10"/>
          </p:nvPr>
        </p:nvSpPr>
        <p:spPr/>
        <p:txBody>
          <a:bodyPr/>
          <a:p>
            <a:fld id="{0B320100-AF7A-1D4D-901B-E8049CE1FED6}" type="datetimeFigureOut">
              <a:rPr lang="en-IQ" smtClean="0"/>
              <a:t>9/11/20</a:t>
            </a:fld>
            <a:endParaRPr lang="en-IQ"/>
          </a:p>
        </p:txBody>
      </p:sp>
      <p:sp>
        <p:nvSpPr>
          <p:cNvPr id="1048683" name="Footer Placeholder 2"/>
          <p:cNvSpPr>
            <a:spLocks noGrp="1"/>
          </p:cNvSpPr>
          <p:nvPr>
            <p:ph type="ftr" sz="quarter" idx="11"/>
          </p:nvPr>
        </p:nvSpPr>
        <p:spPr/>
        <p:txBody>
          <a:bodyPr/>
          <a:p>
            <a:endParaRPr lang="en-IQ"/>
          </a:p>
        </p:txBody>
      </p:sp>
      <p:sp>
        <p:nvSpPr>
          <p:cNvPr id="1048684" name="Slide Number Placeholder 3"/>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58" name=""/>
        <p:cNvGrpSpPr/>
        <p:nvPr/>
      </p:nvGrpSpPr>
      <p:grpSpPr>
        <a:xfrm>
          <a:off x="0" y="0"/>
          <a:ext cx="0" cy="0"/>
          <a:chOff x="0" y="0"/>
          <a:chExt cx="0" cy="0"/>
        </a:xfrm>
      </p:grpSpPr>
      <p:sp>
        <p:nvSpPr>
          <p:cNvPr id="1048685"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86"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87"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88" name="Date Placeholder 4"/>
          <p:cNvSpPr>
            <a:spLocks noGrp="1"/>
          </p:cNvSpPr>
          <p:nvPr>
            <p:ph type="dt" sz="half" idx="10"/>
          </p:nvPr>
        </p:nvSpPr>
        <p:spPr/>
        <p:txBody>
          <a:bodyPr/>
          <a:p>
            <a:fld id="{0B320100-AF7A-1D4D-901B-E8049CE1FED6}" type="datetimeFigureOut">
              <a:rPr lang="en-IQ" smtClean="0"/>
              <a:t>9/11/20</a:t>
            </a:fld>
            <a:endParaRPr lang="en-IQ"/>
          </a:p>
        </p:txBody>
      </p:sp>
      <p:sp>
        <p:nvSpPr>
          <p:cNvPr id="1048689" name="Footer Placeholder 5"/>
          <p:cNvSpPr>
            <a:spLocks noGrp="1"/>
          </p:cNvSpPr>
          <p:nvPr>
            <p:ph type="ftr" sz="quarter" idx="11"/>
          </p:nvPr>
        </p:nvSpPr>
        <p:spPr/>
        <p:txBody>
          <a:bodyPr/>
          <a:p>
            <a:endParaRPr lang="en-IQ"/>
          </a:p>
        </p:txBody>
      </p:sp>
      <p:sp>
        <p:nvSpPr>
          <p:cNvPr id="1048690" name="Slide Number Placeholder 6"/>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52" name=""/>
        <p:cNvGrpSpPr/>
        <p:nvPr/>
      </p:nvGrpSpPr>
      <p:grpSpPr>
        <a:xfrm>
          <a:off x="0" y="0"/>
          <a:ext cx="0" cy="0"/>
          <a:chOff x="0" y="0"/>
          <a:chExt cx="0" cy="0"/>
        </a:xfrm>
      </p:grpSpPr>
      <p:sp>
        <p:nvSpPr>
          <p:cNvPr id="104865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53"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IQ"/>
          </a:p>
        </p:txBody>
      </p:sp>
      <p:sp>
        <p:nvSpPr>
          <p:cNvPr id="1048654"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55" name="Date Placeholder 4"/>
          <p:cNvSpPr>
            <a:spLocks noGrp="1"/>
          </p:cNvSpPr>
          <p:nvPr>
            <p:ph type="dt" sz="half" idx="10"/>
          </p:nvPr>
        </p:nvSpPr>
        <p:spPr/>
        <p:txBody>
          <a:bodyPr/>
          <a:p>
            <a:fld id="{0B320100-AF7A-1D4D-901B-E8049CE1FED6}" type="datetimeFigureOut">
              <a:rPr lang="en-IQ" smtClean="0"/>
              <a:t>9/11/20</a:t>
            </a:fld>
            <a:endParaRPr lang="en-IQ"/>
          </a:p>
        </p:txBody>
      </p:sp>
      <p:sp>
        <p:nvSpPr>
          <p:cNvPr id="1048656" name="Footer Placeholder 5"/>
          <p:cNvSpPr>
            <a:spLocks noGrp="1"/>
          </p:cNvSpPr>
          <p:nvPr>
            <p:ph type="ftr" sz="quarter" idx="11"/>
          </p:nvPr>
        </p:nvSpPr>
        <p:spPr/>
        <p:txBody>
          <a:bodyPr/>
          <a:p>
            <a:endParaRPr lang="en-IQ"/>
          </a:p>
        </p:txBody>
      </p:sp>
      <p:sp>
        <p:nvSpPr>
          <p:cNvPr id="1048657" name="Slide Number Placeholder 6"/>
          <p:cNvSpPr>
            <a:spLocks noGrp="1"/>
          </p:cNvSpPr>
          <p:nvPr>
            <p:ph type="sldNum" sz="quarter" idx="12"/>
          </p:nvPr>
        </p:nvSpPr>
        <p:spPr/>
        <p:txBody>
          <a:bodyPr/>
          <a:p>
            <a:fld id="{E6E948BF-5A5A-3C4C-8906-32DEDBC7E77A}" type="slidenum">
              <a:rPr lang="en-IQ" smtClean="0"/>
              <a:t>‹#›</a:t>
            </a:fld>
            <a:endParaRPr lang="en-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en-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0B320100-AF7A-1D4D-901B-E8049CE1FED6}" type="datetimeFigureOut">
              <a:rPr lang="en-IQ" smtClean="0"/>
              <a:t>9/11/20</a:t>
            </a:fld>
            <a:endParaRPr lang="en-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E6E948BF-5A5A-3C4C-8906-32DEDBC7E77A}" type="slidenum">
              <a:rPr lang="en-IQ" smtClean="0"/>
              <a:t>‹#›</a:t>
            </a:fld>
            <a:endParaRPr lang="en-IQ"/>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customXml" Target="../ink/ink1.xml"/><Relationship Id="rId4" Type="http://schemas.openxmlformats.org/officeDocument/2006/relationships/image" Target="../media/image5.png"/><Relationship Id="rId5" Type="http://schemas.openxmlformats.org/officeDocument/2006/relationships/customXml" Target="../ink/ink2.xml"/><Relationship Id="rId6" Type="http://schemas.openxmlformats.org/officeDocument/2006/relationships/image" Target="../media/image6.png"/><Relationship Id="rId7"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customXml" Target="../ink/ink3.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customXml" Target="../ink/ink4.xml"/><Relationship Id="rId3" Type="http://schemas.openxmlformats.org/officeDocument/2006/relationships/image" Target="../media/image23.png"/><Relationship Id="rId4" Type="http://schemas.openxmlformats.org/officeDocument/2006/relationships/customXml" Target="../ink/ink5.xml"/><Relationship Id="rId5" Type="http://schemas.openxmlformats.org/officeDocument/2006/relationships/image" Target="../media/image24.png"/><Relationship Id="rId6" Type="http://schemas.openxmlformats.org/officeDocument/2006/relationships/customXml" Target="../ink/ink6.xml"/><Relationship Id="rId7" Type="http://schemas.openxmlformats.org/officeDocument/2006/relationships/image" Target="../media/image25.png"/><Relationship Id="rId8" Type="http://schemas.openxmlformats.org/officeDocument/2006/relationships/customXml" Target="../ink/ink7.xml"/><Relationship Id="rId9" Type="http://schemas.openxmlformats.org/officeDocument/2006/relationships/image" Target="../media/image26.png"/><Relationship Id="rId10" Type="http://schemas.openxmlformats.org/officeDocument/2006/relationships/customXml" Target="../ink/ink8.xml"/><Relationship Id="rId11" Type="http://schemas.openxmlformats.org/officeDocument/2006/relationships/image" Target="../media/image27.png"/><Relationship Id="rId12" Type="http://schemas.openxmlformats.org/officeDocument/2006/relationships/customXml" Target="../ink/ink9.xml"/><Relationship Id="rId13" Type="http://schemas.openxmlformats.org/officeDocument/2006/relationships/image" Target="../media/image28.png"/><Relationship Id="rId14" Type="http://schemas.openxmlformats.org/officeDocument/2006/relationships/customXml" Target="../ink/ink10.xml"/><Relationship Id="rId15" Type="http://schemas.openxmlformats.org/officeDocument/2006/relationships/image" Target="../media/image29.png"/><Relationship Id="rId16" Type="http://schemas.openxmlformats.org/officeDocument/2006/relationships/customXml" Target="../ink/ink11.xml"/><Relationship Id="rId17" Type="http://schemas.openxmlformats.org/officeDocument/2006/relationships/image" Target="../media/image30.png"/><Relationship Id="rId18" Type="http://schemas.openxmlformats.org/officeDocument/2006/relationships/customXml" Target="../ink/ink12.xml"/><Relationship Id="rId19" Type="http://schemas.openxmlformats.org/officeDocument/2006/relationships/image" Target="../media/image31.png"/><Relationship Id="rId20"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8.png"/><Relationship Id="rId3" Type="http://schemas.openxmlformats.org/officeDocument/2006/relationships/customXml" Target="../ink/ink13.xml"/><Relationship Id="rId4" Type="http://schemas.openxmlformats.org/officeDocument/2006/relationships/image" Target="../media/image39.png"/><Relationship Id="rId5" Type="http://schemas.openxmlformats.org/officeDocument/2006/relationships/customXml" Target="../ink/ink14.xml"/><Relationship Id="rId6" Type="http://schemas.openxmlformats.org/officeDocument/2006/relationships/image" Target="../media/image40.png"/><Relationship Id="rId7" Type="http://schemas.openxmlformats.org/officeDocument/2006/relationships/customXml" Target="../ink/ink15.xml"/><Relationship Id="rId8" Type="http://schemas.openxmlformats.org/officeDocument/2006/relationships/image" Target="../media/image41.png"/><Relationship Id="rId9" Type="http://schemas.openxmlformats.org/officeDocument/2006/relationships/customXml" Target="../ink/ink16.xml"/><Relationship Id="rId10" Type="http://schemas.openxmlformats.org/officeDocument/2006/relationships/image" Target="../media/image42.png"/><Relationship Id="rId11" Type="http://schemas.openxmlformats.org/officeDocument/2006/relationships/customXml" Target="../ink/ink17.xml"/><Relationship Id="rId12" Type="http://schemas.openxmlformats.org/officeDocument/2006/relationships/image" Target="../media/image43.png"/><Relationship Id="rId13" Type="http://schemas.openxmlformats.org/officeDocument/2006/relationships/customXml" Target="../ink/ink18.xml"/><Relationship Id="rId14" Type="http://schemas.openxmlformats.org/officeDocument/2006/relationships/image" Target="../media/image44.png"/><Relationship Id="rId15" Type="http://schemas.openxmlformats.org/officeDocument/2006/relationships/customXml" Target="../ink/ink19.xml"/><Relationship Id="rId16" Type="http://schemas.openxmlformats.org/officeDocument/2006/relationships/image" Target="../media/image45.png"/><Relationship Id="rId17"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title"/>
          </p:nvPr>
        </p:nvSpPr>
        <p:spPr>
          <a:xfrm>
            <a:off x="628650" y="365126"/>
            <a:ext cx="7886700" cy="4460874"/>
          </a:xfrm>
        </p:spPr>
        <p:txBody>
          <a:bodyPr>
            <a:noAutofit/>
          </a:bodyPr>
          <a:p>
            <a:pPr algn="ctr"/>
            <a:r>
              <a:rPr dirty="0" sz="5400" lang="en-US">
                <a:solidFill>
                  <a:srgbClr val="002060"/>
                </a:solidFill>
                <a:latin typeface="Algerian" pitchFamily="82" charset="77"/>
              </a:rPr>
              <a:t>Traumatic </a:t>
            </a:r>
            <a:r>
              <a:rPr dirty="0" sz="5400" lang="en-US" err="1">
                <a:solidFill>
                  <a:srgbClr val="002060"/>
                </a:solidFill>
                <a:latin typeface="Algerian" pitchFamily="82" charset="77"/>
              </a:rPr>
              <a:t>Hematomas</a:t>
            </a:r>
            <a:br>
              <a:rPr dirty="0" sz="5400" lang="en-US">
                <a:solidFill>
                  <a:srgbClr val="002060"/>
                </a:solidFill>
                <a:latin typeface="Algerian" pitchFamily="82" charset="77"/>
              </a:rPr>
            </a:br>
            <a:r>
              <a:rPr b="1" dirty="0" sz="2000" lang="en-US" err="1">
                <a:latin typeface="+mn-lt"/>
              </a:rPr>
              <a:t>Youmans</a:t>
            </a:r>
            <a:r>
              <a:rPr b="1" dirty="0" sz="2000" lang="en-US">
                <a:latin typeface="+mn-lt"/>
              </a:rPr>
              <a:t> Chap. 338, 351, 344, 346</a:t>
            </a:r>
            <a:endParaRPr dirty="0" sz="5400" lang="en-IQ">
              <a:solidFill>
                <a:srgbClr val="002060"/>
              </a:solidFill>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1443182"/>
            <a:ext cx="9144000" cy="244763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55" name="Picture 6"/>
          <p:cNvPicPr>
            <a:picLocks noChangeAspect="1"/>
          </p:cNvPicPr>
          <p:nvPr/>
        </p:nvPicPr>
        <p:blipFill>
          <a:blip xmlns:r="http://schemas.openxmlformats.org/officeDocument/2006/relationships" r:embed="rId2"/>
          <a:stretch>
            <a:fillRect/>
          </a:stretch>
        </p:blipFill>
        <p:spPr>
          <a:xfrm>
            <a:off x="0" y="461818"/>
            <a:ext cx="9144000" cy="981364"/>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595" name="TextBox 8"/>
          <p:cNvSpPr txBox="1"/>
          <p:nvPr/>
        </p:nvSpPr>
        <p:spPr>
          <a:xfrm>
            <a:off x="80818" y="4075746"/>
            <a:ext cx="8982364" cy="1015663"/>
          </a:xfrm>
          <a:prstGeom prst="rect"/>
          <a:noFill/>
        </p:spPr>
        <p:txBody>
          <a:bodyPr wrap="square">
            <a:spAutoFit/>
          </a:bodyPr>
          <a:p>
            <a:pPr indent="-285750" marL="285750">
              <a:buFont typeface="Wingdings" pitchFamily="2" charset="2"/>
              <a:buChar char="Ø"/>
            </a:pPr>
            <a:r>
              <a:rPr dirty="0" sz="2000" lang="en-US"/>
              <a:t>There are </a:t>
            </a:r>
            <a:r>
              <a:rPr b="1" dirty="0" sz="2000" lang="en-US">
                <a:solidFill>
                  <a:srgbClr val="7030A0"/>
                </a:solidFill>
              </a:rPr>
              <a:t>concurrent brain injuries</a:t>
            </a:r>
            <a:r>
              <a:rPr dirty="0" sz="2000" lang="en-US"/>
              <a:t> such as A-SDH, contusions, and lacerations in </a:t>
            </a:r>
            <a:r>
              <a:rPr b="1" dirty="0" sz="2000" lang="en-US">
                <a:solidFill>
                  <a:srgbClr val="C00000"/>
                </a:solidFill>
              </a:rPr>
              <a:t>30%</a:t>
            </a:r>
            <a:r>
              <a:rPr dirty="0" sz="2000" lang="en-US"/>
              <a:t> of cases of EDH, and these patients are usually </a:t>
            </a:r>
            <a:r>
              <a:rPr b="1" dirty="0" sz="2000" lang="en-US">
                <a:solidFill>
                  <a:srgbClr val="C00000"/>
                </a:solidFill>
              </a:rPr>
              <a:t>unconscious</a:t>
            </a:r>
            <a:r>
              <a:rPr dirty="0" sz="2000" lang="en-US"/>
              <a:t> </a:t>
            </a:r>
            <a:r>
              <a:rPr b="1" dirty="0" sz="2000" lang="en-US"/>
              <a:t>from the time of injury.</a:t>
            </a:r>
            <a:endParaRPr b="1" dirty="0" sz="2000" lang="en-IQ"/>
          </a:p>
        </p:txBody>
      </p:sp>
      <mc:AlternateContent xmlns:mc="http://schemas.openxmlformats.org/markup-compatibility/2006">
        <mc:Choice xmlns:p14="http://schemas.microsoft.com/office/powerpoint/2010/main" Requires="p14">
          <p:contentPart p14:bwMode="auto" r:id="rId3">
            <p14:nvContentPartPr>
              <p14:cNvPr id="2097156" name="Ink 6"/>
              <p14:cNvContentPartPr/>
              <p14:nvPr/>
            </p14:nvContentPartPr>
            <p14:xfrm>
              <a:off x="73782" y="2229407"/>
              <a:ext cx="9046080" cy="360"/>
            </p14:xfrm>
          </p:contentPart>
        </mc:Choice>
        <mc:Fallback>
          <p:pic>
            <p:nvPicPr>
              <p:cNvPr id="2097156" name="Ink 6"/>
              <p:cNvPicPr>
                <a:picLocks/>
              </p:cNvPicPr>
              <p:nvPr/>
            </p:nvPicPr>
            <p:blipFill>
              <a:blip xmlns:r="http://schemas.openxmlformats.org/officeDocument/2006/relationships" r:embed="rId4"/>
              <a:stretch>
                <a:fillRect/>
              </a:stretch>
            </p:blipFill>
            <p:spPr>
              <a:xfrm>
                <a:off x="73782" y="2229407"/>
                <a:ext cx="9046080" cy="360"/>
              </a:xfrm>
              <a:prstGeom prst="rect"/>
            </p:spPr>
          </p:pic>
        </mc:Fallback>
      </mc:AlternateContent>
      <mc:AlternateContent xmlns:mc="http://schemas.openxmlformats.org/markup-compatibility/2006">
        <mc:Choice xmlns:p14="http://schemas.microsoft.com/office/powerpoint/2010/main" Requires="p14">
          <p:contentPart p14:bwMode="auto" r:id="rId5">
            <p14:nvContentPartPr>
              <p14:cNvPr id="2097157" name="Ink 7"/>
              <p14:cNvContentPartPr/>
              <p14:nvPr/>
            </p14:nvContentPartPr>
            <p14:xfrm>
              <a:off x="5523102" y="1754567"/>
              <a:ext cx="360" cy="1819440"/>
            </p14:xfrm>
          </p:contentPart>
        </mc:Choice>
        <mc:Fallback>
          <p:pic>
            <p:nvPicPr>
              <p:cNvPr id="2097157" name="Ink 7"/>
              <p:cNvPicPr>
                <a:picLocks/>
              </p:cNvPicPr>
              <p:nvPr/>
            </p:nvPicPr>
            <p:blipFill>
              <a:blip xmlns:r="http://schemas.openxmlformats.org/officeDocument/2006/relationships" r:embed="rId6"/>
              <a:stretch>
                <a:fillRect/>
              </a:stretch>
            </p:blipFill>
            <p:spPr>
              <a:xfrm>
                <a:off x="5523102" y="1754567"/>
                <a:ext cx="360" cy="1819440"/>
              </a:xfrm>
              <a:prstGeom prst="rect"/>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1" name=""/>
        <p:cNvGrpSpPr/>
        <p:nvPr/>
      </p:nvGrpSpPr>
      <p:grpSpPr>
        <a:xfrm>
          <a:off x="0" y="0"/>
          <a:ext cx="0" cy="0"/>
          <a:chOff x="0" y="0"/>
          <a:chExt cx="0" cy="0"/>
        </a:xfrm>
      </p:grpSpPr>
      <p:sp>
        <p:nvSpPr>
          <p:cNvPr id="1048596"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u="sng">
                <a:solidFill>
                  <a:srgbClr val="002060"/>
                </a:solidFill>
              </a:rPr>
              <a:t>Operative notes</a:t>
            </a:r>
          </a:p>
          <a:p>
            <a:r>
              <a:rPr dirty="0" sz="2000" lang="en-US"/>
              <a:t>Low temporal exposure is necessary to visualize the foramen </a:t>
            </a:r>
            <a:r>
              <a:rPr dirty="0" sz="2000" lang="en-US" err="1"/>
              <a:t>spinosum</a:t>
            </a:r>
            <a:r>
              <a:rPr dirty="0" sz="2000" lang="en-US"/>
              <a:t>, which can be packed with bone wax to control the bleeding. </a:t>
            </a:r>
          </a:p>
          <a:p>
            <a:r>
              <a:rPr dirty="0" sz="2000" lang="en-US"/>
              <a:t>After evacuation of the hematoma, meticulous hemostasis is obtained and bone wax is applied to the bone edges. </a:t>
            </a:r>
          </a:p>
          <a:p>
            <a:pPr>
              <a:buFont typeface="Wingdings" pitchFamily="2" charset="2"/>
              <a:buChar char="Ø"/>
            </a:pPr>
            <a:r>
              <a:rPr b="1" dirty="0" sz="2000" lang="en-US"/>
              <a:t>Dural tack-up sutures</a:t>
            </a:r>
            <a:r>
              <a:rPr dirty="0" sz="2000" lang="en-US"/>
              <a:t> are placed at intervals </a:t>
            </a:r>
            <a:r>
              <a:rPr b="1" dirty="0" sz="2000" lang="en-US">
                <a:solidFill>
                  <a:srgbClr val="C00000"/>
                </a:solidFill>
              </a:rPr>
              <a:t>no larger than 2.5 cm</a:t>
            </a:r>
            <a:r>
              <a:rPr dirty="0" sz="2000" lang="en-US"/>
              <a:t> in a circumferential fashion </a:t>
            </a:r>
          </a:p>
          <a:p>
            <a:pPr>
              <a:buFont typeface="Wingdings" pitchFamily="2" charset="2"/>
              <a:buChar char="Ø"/>
            </a:pPr>
            <a:r>
              <a:rPr b="1" dirty="0" sz="2000" lang="en-US"/>
              <a:t>Central dural tack-up sutures</a:t>
            </a:r>
            <a:r>
              <a:rPr dirty="0" sz="2000" lang="en-US"/>
              <a:t> are also placed in the center of the bone flap </a:t>
            </a:r>
            <a:r>
              <a:rPr b="1" dirty="0" sz="2000" lang="en-US">
                <a:solidFill>
                  <a:srgbClr val="0070C0"/>
                </a:solidFill>
              </a:rPr>
              <a:t>to obliterate the central dead space under the bone flap</a:t>
            </a:r>
            <a:r>
              <a:rPr dirty="0" sz="2000" lang="en-US"/>
              <a:t>.</a:t>
            </a:r>
            <a:endParaRPr dirty="0" sz="2000" lang="en-IQ"/>
          </a:p>
        </p:txBody>
      </p:sp>
      <p:pic>
        <p:nvPicPr>
          <p:cNvPr id="2097158" name="Picture 3"/>
          <p:cNvPicPr>
            <a:picLocks noChangeAspect="1"/>
          </p:cNvPicPr>
          <p:nvPr/>
        </p:nvPicPr>
        <p:blipFill>
          <a:blip xmlns:r="http://schemas.openxmlformats.org/officeDocument/2006/relationships" r:embed="rId1"/>
          <a:stretch>
            <a:fillRect/>
          </a:stretch>
        </p:blipFill>
        <p:spPr>
          <a:xfrm>
            <a:off x="196272" y="3175189"/>
            <a:ext cx="8739909" cy="3600549"/>
          </a:xfrm>
          <a:prstGeom prst="rect"/>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597" name="Content Placeholder 2"/>
          <p:cNvSpPr>
            <a:spLocks noGrp="1"/>
          </p:cNvSpPr>
          <p:nvPr>
            <p:ph idx="1"/>
          </p:nvPr>
        </p:nvSpPr>
        <p:spPr>
          <a:xfrm>
            <a:off x="5558730" y="623454"/>
            <a:ext cx="3585270" cy="6234545"/>
          </a:xfrm>
        </p:spPr>
        <p:txBody>
          <a:bodyPr>
            <a:normAutofit/>
          </a:bodyPr>
          <a:p>
            <a:r>
              <a:rPr dirty="0" sz="2400" lang="en-US"/>
              <a:t>Initially,</a:t>
            </a:r>
          </a:p>
          <a:p>
            <a:r>
              <a:rPr dirty="0" sz="2400" lang="en-US"/>
              <a:t>bur hole is placed in the temporal region 2.5 cm above the zygomatic arch.</a:t>
            </a:r>
          </a:p>
          <a:p>
            <a:endParaRPr dirty="0" sz="2400" lang="en-US"/>
          </a:p>
          <a:p>
            <a:r>
              <a:rPr dirty="0" sz="2400" lang="en-US"/>
              <a:t>After diagnosis of either an acute subdural or extradural hematoma or no hematoma, </a:t>
            </a:r>
          </a:p>
          <a:p>
            <a:r>
              <a:rPr dirty="0" sz="2400" lang="en-US"/>
              <a:t>two additional bur holes can be placed appropriately in the parietal and frontal regions.</a:t>
            </a:r>
            <a:endParaRPr dirty="0" sz="2400" lang="en-IQ"/>
          </a:p>
        </p:txBody>
      </p:sp>
      <p:pic>
        <p:nvPicPr>
          <p:cNvPr id="2097159" name="Picture 4"/>
          <p:cNvPicPr>
            <a:picLocks noChangeAspect="1"/>
          </p:cNvPicPr>
          <p:nvPr/>
        </p:nvPicPr>
        <p:blipFill>
          <a:blip xmlns:r="http://schemas.openxmlformats.org/officeDocument/2006/relationships" r:embed="rId1"/>
          <a:stretch>
            <a:fillRect/>
          </a:stretch>
        </p:blipFill>
        <p:spPr>
          <a:xfrm>
            <a:off x="0" y="0"/>
            <a:ext cx="5558730" cy="6858000"/>
          </a:xfrm>
          <a:prstGeom prst="rec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3" name=""/>
        <p:cNvGrpSpPr/>
        <p:nvPr/>
      </p:nvGrpSpPr>
      <p:grpSpPr>
        <a:xfrm>
          <a:off x="0" y="0"/>
          <a:ext cx="0" cy="0"/>
          <a:chOff x="0" y="0"/>
          <a:chExt cx="0" cy="0"/>
        </a:xfrm>
      </p:grpSpPr>
      <p:sp>
        <p:nvSpPr>
          <p:cNvPr id="1048598" name="Content Placeholder 2"/>
          <p:cNvSpPr>
            <a:spLocks noGrp="1"/>
          </p:cNvSpPr>
          <p:nvPr>
            <p:ph idx="1"/>
          </p:nvPr>
        </p:nvSpPr>
        <p:spPr>
          <a:xfrm>
            <a:off x="86013" y="93806"/>
            <a:ext cx="8965624" cy="6671829"/>
          </a:xfrm>
        </p:spPr>
        <p:txBody>
          <a:bodyPr>
            <a:normAutofit/>
          </a:bodyPr>
          <a:p>
            <a:pPr>
              <a:buFont typeface="Wingdings" pitchFamily="2" charset="2"/>
              <a:buChar char="q"/>
            </a:pPr>
            <a:r>
              <a:rPr b="1" dirty="0" sz="2000" i="0" lang="en-US">
                <a:solidFill>
                  <a:srgbClr val="7030A0"/>
                </a:solidFill>
                <a:effectLst/>
              </a:rPr>
              <a:t>Choice of side for initial burr hole</a:t>
            </a:r>
            <a:endParaRPr b="1" dirty="0" sz="2000" lang="en-US">
              <a:solidFill>
                <a:srgbClr val="7030A0"/>
              </a:solidFill>
              <a:effectLst/>
            </a:endParaRPr>
          </a:p>
          <a:p>
            <a:r>
              <a:rPr b="0" dirty="0" sz="2000" i="0" lang="en-US">
                <a:effectLst/>
              </a:rPr>
              <a:t>Start with a temporal burr hole (see below) on the side:</a:t>
            </a:r>
            <a:endParaRPr dirty="0" sz="2000" lang="en-US">
              <a:effectLst/>
            </a:endParaRPr>
          </a:p>
          <a:p>
            <a:pPr indent="-457200" marL="457200">
              <a:buFont typeface="+mj-lt"/>
              <a:buAutoNum type="arabicPeriod"/>
            </a:pPr>
            <a:r>
              <a:rPr b="0" dirty="0" sz="2000" i="0" lang="en-US">
                <a:effectLst/>
              </a:rPr>
              <a:t>ipsilateral to a blown pupil. This will be on the correct side in &gt; 85% of epidurals and other</a:t>
            </a:r>
            <a:r>
              <a:rPr dirty="0" sz="2000" lang="en-US"/>
              <a:t> </a:t>
            </a:r>
            <a:r>
              <a:rPr b="0" dirty="0" sz="2000" i="0" lang="en-US">
                <a:effectLst/>
              </a:rPr>
              <a:t>extra-axial mass lesions</a:t>
            </a:r>
            <a:endParaRPr dirty="0" sz="2000" lang="en-US">
              <a:effectLst/>
            </a:endParaRPr>
          </a:p>
          <a:p>
            <a:pPr indent="-457200" marL="457200">
              <a:buFont typeface="+mj-lt"/>
              <a:buAutoNum type="arabicPeriod"/>
            </a:pPr>
            <a:r>
              <a:rPr b="0" dirty="0" sz="2000" i="0" lang="en-US">
                <a:effectLst/>
              </a:rPr>
              <a:t>if both pupils are dilated, use the side of the first dilating pupil (if known)</a:t>
            </a:r>
            <a:endParaRPr dirty="0" sz="2000" lang="en-US">
              <a:effectLst/>
            </a:endParaRPr>
          </a:p>
          <a:p>
            <a:pPr indent="-457200" marL="457200">
              <a:buFont typeface="+mj-lt"/>
              <a:buAutoNum type="arabicPeriod"/>
            </a:pPr>
            <a:r>
              <a:rPr b="0" dirty="0" sz="2000" i="0" lang="en-US">
                <a:effectLst/>
              </a:rPr>
              <a:t>if pupils are equal, or it is not known which side dilated first, place on side of obvious external</a:t>
            </a:r>
            <a:r>
              <a:rPr dirty="0" sz="2000" lang="en-US"/>
              <a:t> </a:t>
            </a:r>
            <a:r>
              <a:rPr b="0" dirty="0" sz="2000" i="0" lang="en-US">
                <a:effectLst/>
              </a:rPr>
              <a:t>trauma</a:t>
            </a:r>
            <a:endParaRPr dirty="0" sz="2000" lang="en-US">
              <a:effectLst/>
            </a:endParaRPr>
          </a:p>
          <a:p>
            <a:pPr indent="-457200" marL="457200">
              <a:buFont typeface="+mj-lt"/>
              <a:buAutoNum type="arabicPeriod"/>
            </a:pPr>
            <a:r>
              <a:rPr b="0" dirty="0" sz="2000" i="0" lang="en-US">
                <a:effectLst/>
              </a:rPr>
              <a:t>if no localizing clues, place hole on left side (to evaluate and decompress the dominant</a:t>
            </a:r>
            <a:r>
              <a:rPr dirty="0" sz="2000" lang="en-US"/>
              <a:t> </a:t>
            </a:r>
            <a:r>
              <a:rPr b="0" dirty="0" sz="2000" i="0" lang="en-US">
                <a:effectLst/>
              </a:rPr>
              <a:t>hemisphere)</a:t>
            </a:r>
            <a:endParaRPr dirty="0" sz="2000" lang="en-US">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94" name=""/>
        <p:cNvGrpSpPr/>
        <p:nvPr/>
      </p:nvGrpSpPr>
      <p:grpSpPr>
        <a:xfrm>
          <a:off x="0" y="0"/>
          <a:ext cx="0" cy="0"/>
          <a:chOff x="0" y="0"/>
          <a:chExt cx="0" cy="0"/>
        </a:xfrm>
      </p:grpSpPr>
      <p:sp>
        <p:nvSpPr>
          <p:cNvPr id="1048599" name="Content Placeholder 2"/>
          <p:cNvSpPr>
            <a:spLocks noGrp="1"/>
          </p:cNvSpPr>
          <p:nvPr>
            <p:ph idx="1"/>
          </p:nvPr>
        </p:nvSpPr>
        <p:spPr>
          <a:xfrm>
            <a:off x="86013" y="93806"/>
            <a:ext cx="8965624" cy="6671829"/>
          </a:xfrm>
        </p:spPr>
        <p:txBody>
          <a:bodyPr>
            <a:normAutofit/>
          </a:bodyPr>
          <a:p>
            <a:pPr>
              <a:buFont typeface="Wingdings" pitchFamily="2" charset="2"/>
              <a:buChar char="q"/>
            </a:pPr>
            <a:r>
              <a:rPr b="1" dirty="0" sz="2000" i="0" lang="en-US">
                <a:effectLst/>
              </a:rPr>
              <a:t>Burr hole locations</a:t>
            </a:r>
            <a:endParaRPr b="1" dirty="0" sz="2000" lang="en-US">
              <a:effectLst/>
            </a:endParaRPr>
          </a:p>
          <a:p>
            <a:pPr indent="-457200" marL="457200">
              <a:buFont typeface="+mj-lt"/>
              <a:buAutoNum type="arabicParenR"/>
            </a:pPr>
            <a:r>
              <a:rPr b="0" dirty="0" sz="2000" i="0" lang="en-US">
                <a:effectLst/>
              </a:rPr>
              <a:t>first (temporal) </a:t>
            </a:r>
            <a:r>
              <a:rPr b="0" dirty="0" sz="2000" i="0" lang="en-US" err="1">
                <a:effectLst/>
              </a:rPr>
              <a:t>burrhole</a:t>
            </a:r>
            <a:r>
              <a:rPr b="0" dirty="0" sz="2000" i="0" lang="en-US">
                <a:effectLst/>
              </a:rPr>
              <a:t>: over middle cranial fossa just superior to the zygomatic</a:t>
            </a:r>
            <a:r>
              <a:rPr dirty="0" sz="2000" lang="en-US"/>
              <a:t> </a:t>
            </a:r>
            <a:r>
              <a:rPr b="0" dirty="0" sz="2000" i="0" lang="en-US">
                <a:effectLst/>
              </a:rPr>
              <a:t>arch. Provides access to middle fossa (the most common site of epidural hematoma) and</a:t>
            </a:r>
            <a:r>
              <a:rPr dirty="0" sz="2000" lang="en-US"/>
              <a:t> </a:t>
            </a:r>
            <a:r>
              <a:rPr b="0" dirty="0" sz="2000" i="0" lang="en-US">
                <a:effectLst/>
              </a:rPr>
              <a:t>usually allows access to most convexity subdural </a:t>
            </a:r>
            <a:r>
              <a:rPr b="0" dirty="0" sz="2000" i="0" lang="en-US" err="1">
                <a:effectLst/>
              </a:rPr>
              <a:t>hematomas</a:t>
            </a:r>
            <a:r>
              <a:rPr b="0" dirty="0" sz="2000" i="0" lang="en-US">
                <a:effectLst/>
              </a:rPr>
              <a:t>, as well as proximity to middle meningeal</a:t>
            </a:r>
            <a:r>
              <a:rPr dirty="0" sz="2000" lang="en-US"/>
              <a:t> </a:t>
            </a:r>
            <a:r>
              <a:rPr b="0" dirty="0" sz="2000" i="0" lang="en-US">
                <a:effectLst/>
              </a:rPr>
              <a:t>artery in region of </a:t>
            </a:r>
            <a:r>
              <a:rPr b="0" dirty="0" sz="2000" i="0" lang="en-US" err="1">
                <a:effectLst/>
              </a:rPr>
              <a:t>pterion</a:t>
            </a:r>
            <a:endParaRPr dirty="0" sz="2000" lang="en-US">
              <a:effectLst/>
            </a:endParaRPr>
          </a:p>
          <a:p>
            <a:pPr indent="-457200" marL="457200">
              <a:buFont typeface="+mj-lt"/>
              <a:buAutoNum type="arabicParenR"/>
            </a:pPr>
            <a:r>
              <a:rPr b="0" dirty="0" sz="2000" i="0" lang="en-US">
                <a:effectLst/>
              </a:rPr>
              <a:t>if no epidural hematoma, the dura is opened if it has bluish discoloration (suggests subdural</a:t>
            </a:r>
            <a:r>
              <a:rPr dirty="0" sz="2000" lang="en-US"/>
              <a:t> </a:t>
            </a:r>
            <a:r>
              <a:rPr b="0" dirty="0" sz="2000" i="0" lang="en-US">
                <a:effectLst/>
              </a:rPr>
              <a:t>hematoma (SDH)) or if there is a strong suspicion of a mass lesion on that side</a:t>
            </a:r>
            <a:endParaRPr dirty="0" sz="2000" lang="en-US">
              <a:effectLst/>
            </a:endParaRPr>
          </a:p>
          <a:p>
            <a:pPr indent="-457200" marL="457200">
              <a:buFont typeface="+mj-lt"/>
              <a:buAutoNum type="arabicParenR"/>
            </a:pPr>
            <a:r>
              <a:rPr b="0" dirty="0" sz="2000" i="0" lang="en-US">
                <a:effectLst/>
              </a:rPr>
              <a:t>if completely negative, usually perform temporal burr hole on contralateral side</a:t>
            </a:r>
            <a:endParaRPr dirty="0" sz="2000" lang="en-US">
              <a:effectLst/>
            </a:endParaRPr>
          </a:p>
          <a:p>
            <a:pPr indent="-457200" marL="457200">
              <a:buFont typeface="+mj-lt"/>
              <a:buAutoNum type="arabicParenR"/>
            </a:pPr>
            <a:r>
              <a:rPr b="0" dirty="0" sz="2000" i="0" lang="en-US">
                <a:effectLst/>
              </a:rPr>
              <a:t>if negative, further burr holes should be undertaken if a CT cannot now be done</a:t>
            </a:r>
            <a:endParaRPr dirty="0" sz="2000" lang="en-US">
              <a:effectLst/>
            </a:endParaRPr>
          </a:p>
          <a:p>
            <a:pPr indent="-457200" marL="457200">
              <a:buFont typeface="+mj-lt"/>
              <a:buAutoNum type="arabicParenR"/>
            </a:pPr>
            <a:r>
              <a:rPr b="0" dirty="0" sz="2000" i="0" lang="en-US">
                <a:effectLst/>
              </a:rPr>
              <a:t>proceed to ipsilateral frontal burr hole</a:t>
            </a:r>
            <a:endParaRPr dirty="0" sz="2000" lang="en-US">
              <a:effectLst/>
            </a:endParaRPr>
          </a:p>
          <a:p>
            <a:pPr indent="-457200" marL="457200">
              <a:buFont typeface="+mj-lt"/>
              <a:buAutoNum type="arabicParenR"/>
            </a:pPr>
            <a:r>
              <a:rPr b="0" dirty="0" sz="2000" i="0" lang="en-US">
                <a:effectLst/>
              </a:rPr>
              <a:t>subsequent burr holes may be placed at parietal region and lastly in posterior</a:t>
            </a:r>
            <a:r>
              <a:rPr dirty="0" sz="2000" lang="en-US"/>
              <a:t> </a:t>
            </a:r>
            <a:r>
              <a:rPr b="0" dirty="0" sz="2000" i="0" lang="en-US">
                <a:effectLst/>
              </a:rPr>
              <a:t>fossa</a:t>
            </a:r>
            <a:endParaRPr dirty="0" sz="2000" lang="en-US">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5" name=""/>
        <p:cNvGrpSpPr/>
        <p:nvPr/>
      </p:nvGrpSpPr>
      <p:grpSpPr>
        <a:xfrm>
          <a:off x="0" y="0"/>
          <a:ext cx="0" cy="0"/>
          <a:chOff x="0" y="0"/>
          <a:chExt cx="0" cy="0"/>
        </a:xfrm>
      </p:grpSpPr>
      <p:sp>
        <p:nvSpPr>
          <p:cNvPr id="1048600"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a:solidFill>
                  <a:srgbClr val="002060"/>
                </a:solidFill>
              </a:rPr>
              <a:t>Outcome</a:t>
            </a:r>
          </a:p>
          <a:p>
            <a:pPr>
              <a:buFont typeface="Wingdings" pitchFamily="2" charset="2"/>
              <a:buChar char="§"/>
            </a:pPr>
            <a:r>
              <a:rPr dirty="0" sz="2000" lang="en-US"/>
              <a:t>Surgical decompression of acute EDH and SDH </a:t>
            </a:r>
            <a:r>
              <a:rPr b="1" dirty="0" sz="2000" lang="en-US">
                <a:solidFill>
                  <a:srgbClr val="0070C0"/>
                </a:solidFill>
              </a:rPr>
              <a:t>within 2 hours of onset of coma</a:t>
            </a:r>
            <a:r>
              <a:rPr dirty="0" sz="2000" lang="en-US"/>
              <a:t> was associated with increased rates of survival and </a:t>
            </a:r>
            <a:r>
              <a:rPr dirty="0" sz="2000" lang="en-US" u="sng"/>
              <a:t>good outcome</a:t>
            </a:r>
            <a:r>
              <a:rPr dirty="0" sz="2000" lang="en-US"/>
              <a:t>.</a:t>
            </a:r>
          </a:p>
          <a:p>
            <a:pPr>
              <a:buFont typeface="Wingdings" pitchFamily="2" charset="2"/>
              <a:buChar char="§"/>
            </a:pPr>
            <a:r>
              <a:rPr dirty="0" sz="2000" lang="en-US"/>
              <a:t>Patients with </a:t>
            </a:r>
            <a:r>
              <a:rPr b="1" dirty="0" sz="2000" lang="en-US">
                <a:solidFill>
                  <a:srgbClr val="0070C0"/>
                </a:solidFill>
              </a:rPr>
              <a:t>pure EDHs</a:t>
            </a:r>
            <a:r>
              <a:rPr dirty="0" sz="2000" lang="en-US"/>
              <a:t> have an </a:t>
            </a:r>
            <a:r>
              <a:rPr dirty="0" sz="2000" lang="en-US" u="sng"/>
              <a:t>excellent prognosis</a:t>
            </a:r>
            <a:r>
              <a:rPr dirty="0" sz="2000" lang="en-US"/>
              <a:t> after surgical evacuation, whereas those with associated </a:t>
            </a:r>
            <a:r>
              <a:rPr b="1" dirty="0" sz="2000" lang="en-US" err="1"/>
              <a:t>intradural</a:t>
            </a:r>
            <a:r>
              <a:rPr b="1" dirty="0" sz="2000" lang="en-US"/>
              <a:t> lesions </a:t>
            </a:r>
            <a:r>
              <a:rPr dirty="0" sz="2000" lang="en-US"/>
              <a:t>experience </a:t>
            </a:r>
            <a:r>
              <a:rPr dirty="0" sz="2000" lang="en-US" u="sng"/>
              <a:t>good outcome</a:t>
            </a:r>
            <a:r>
              <a:rPr dirty="0" sz="2000" lang="en-US"/>
              <a:t>.</a:t>
            </a:r>
          </a:p>
          <a:p>
            <a:pPr>
              <a:buFont typeface="Wingdings" pitchFamily="2" charset="2"/>
              <a:buChar char="§"/>
            </a:pPr>
            <a:r>
              <a:rPr dirty="0" sz="2000" lang="en-US"/>
              <a:t>Patients with </a:t>
            </a:r>
            <a:r>
              <a:rPr b="1" dirty="0" sz="2000" lang="en-US">
                <a:solidFill>
                  <a:srgbClr val="0070C0"/>
                </a:solidFill>
              </a:rPr>
              <a:t>evidence of brainstem dysfunction</a:t>
            </a:r>
            <a:r>
              <a:rPr dirty="0" sz="2000" lang="en-US"/>
              <a:t> as evident by </a:t>
            </a:r>
            <a:r>
              <a:rPr dirty="0" sz="2000" lang="en-US" err="1"/>
              <a:t>anisocoria</a:t>
            </a:r>
            <a:r>
              <a:rPr dirty="0" sz="2000" lang="en-US"/>
              <a:t> have significantly more </a:t>
            </a:r>
            <a:r>
              <a:rPr dirty="0" sz="2000" lang="en-US" u="sng"/>
              <a:t>favorable outcomes when treated promptly </a:t>
            </a:r>
            <a:r>
              <a:rPr b="1" dirty="0" sz="2000" lang="en-US" u="sng"/>
              <a:t>after</a:t>
            </a:r>
            <a:r>
              <a:rPr dirty="0" sz="2000" lang="en-US" u="sng"/>
              <a:t> the onset of neurological deterioration</a:t>
            </a:r>
            <a:r>
              <a:rPr dirty="0" sz="2000" lang="en-US"/>
              <a:t>.</a:t>
            </a:r>
          </a:p>
          <a:p>
            <a:pPr>
              <a:buFont typeface="Wingdings" pitchFamily="2" charset="2"/>
              <a:buChar char="§"/>
            </a:pPr>
            <a:r>
              <a:rPr b="1" dirty="0" sz="2000" lang="en-US">
                <a:solidFill>
                  <a:srgbClr val="0070C0"/>
                </a:solidFill>
              </a:rPr>
              <a:t>EDH volume greater than 50 cm3</a:t>
            </a:r>
            <a:r>
              <a:rPr dirty="0" sz="2000" lang="en-US"/>
              <a:t> before evacuation experience </a:t>
            </a:r>
            <a:r>
              <a:rPr dirty="0" sz="2000" lang="en-US" u="sng"/>
              <a:t>worse neurological outcome </a:t>
            </a:r>
            <a:r>
              <a:rPr dirty="0" sz="2000" lang="en-US"/>
              <a:t>and increased mortality.</a:t>
            </a:r>
          </a:p>
          <a:p>
            <a:pPr>
              <a:buFont typeface="Wingdings" pitchFamily="2" charset="2"/>
              <a:buChar char="§"/>
            </a:pPr>
            <a:endParaRPr dirty="0" sz="2000" lang="en-US"/>
          </a:p>
          <a:p>
            <a:pPr>
              <a:buFont typeface="Wingdings" pitchFamily="2" charset="2"/>
              <a:buChar char="§"/>
            </a:pPr>
            <a:r>
              <a:rPr dirty="0" sz="2000" lang="en-US"/>
              <a:t>Patients treated with</a:t>
            </a:r>
            <a:r>
              <a:rPr b="1" dirty="0" sz="2000" lang="en-US">
                <a:solidFill>
                  <a:srgbClr val="0070C0"/>
                </a:solidFill>
              </a:rPr>
              <a:t> more extensive </a:t>
            </a:r>
            <a:r>
              <a:rPr b="1" dirty="0" sz="2000" lang="en-US" err="1">
                <a:solidFill>
                  <a:srgbClr val="0070C0"/>
                </a:solidFill>
              </a:rPr>
              <a:t>craniectomies</a:t>
            </a:r>
            <a:r>
              <a:rPr dirty="0" sz="2000" lang="en-US"/>
              <a:t> were significantly more likely to have </a:t>
            </a:r>
            <a:r>
              <a:rPr dirty="0" sz="2000" lang="en-US" u="sng"/>
              <a:t>favorable outcomes</a:t>
            </a:r>
            <a:r>
              <a:rPr dirty="0" sz="2000" lang="en-US"/>
              <a:t>.</a:t>
            </a:r>
          </a:p>
          <a:p>
            <a:pPr>
              <a:buFont typeface="Wingdings" pitchFamily="2" charset="2"/>
              <a:buChar char="§"/>
            </a:pPr>
            <a:r>
              <a:rPr dirty="0" sz="2000" lang="en-US"/>
              <a:t>A small </a:t>
            </a:r>
            <a:r>
              <a:rPr dirty="0" sz="2000" lang="en-US" err="1"/>
              <a:t>craniectomy</a:t>
            </a:r>
            <a:r>
              <a:rPr dirty="0" sz="2000" lang="en-US"/>
              <a:t> less than 10 cm is associated with increased </a:t>
            </a:r>
            <a:r>
              <a:rPr dirty="0" sz="2000" lang="en-US" err="1"/>
              <a:t>craniectomy-associated</a:t>
            </a:r>
            <a:r>
              <a:rPr dirty="0" sz="2000" lang="en-US"/>
              <a:t> hemorrhages because of </a:t>
            </a:r>
          </a:p>
          <a:p>
            <a:pPr lvl="1">
              <a:buFont typeface="Wingdings" pitchFamily="2" charset="2"/>
              <a:buChar char="ü"/>
            </a:pPr>
            <a:r>
              <a:rPr b="1" dirty="0" sz="2000" lang="en-US">
                <a:solidFill>
                  <a:srgbClr val="002060"/>
                </a:solidFill>
              </a:rPr>
              <a:t>Mushroom-like herniation of edematous brain through the limited skull opening.</a:t>
            </a:r>
          </a:p>
          <a:p>
            <a:pPr lvl="1">
              <a:buFont typeface="Wingdings" pitchFamily="2" charset="2"/>
              <a:buChar char="ü"/>
            </a:pPr>
            <a:r>
              <a:rPr b="1" dirty="0" sz="2000" lang="en-US">
                <a:solidFill>
                  <a:srgbClr val="002060"/>
                </a:solidFill>
              </a:rPr>
              <a:t>Increased shearing forces and venous distortion at skull edges.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pic>
        <p:nvPicPr>
          <p:cNvPr id="2097160" name="Picture 4"/>
          <p:cNvPicPr>
            <a:picLocks noChangeAspect="1" noGrp="1"/>
          </p:cNvPicPr>
          <p:nvPr>
            <p:ph idx="1"/>
          </p:nvPr>
        </p:nvPicPr>
        <p:blipFill>
          <a:blip xmlns:r="http://schemas.openxmlformats.org/officeDocument/2006/relationships" r:embed="rId1"/>
          <a:stretch>
            <a:fillRect/>
          </a:stretch>
        </p:blipFill>
        <p:spPr>
          <a:xfrm>
            <a:off x="456045" y="0"/>
            <a:ext cx="8231909"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pic>
        <p:nvPicPr>
          <p:cNvPr id="2097161" name="Content Placeholder 5"/>
          <p:cNvPicPr>
            <a:picLocks noChangeAspect="1" noGrp="1"/>
          </p:cNvPicPr>
          <p:nvPr>
            <p:ph idx="1"/>
          </p:nvPr>
        </p:nvPicPr>
        <p:blipFill>
          <a:blip xmlns:r="http://schemas.openxmlformats.org/officeDocument/2006/relationships" r:embed="rId1"/>
          <a:stretch>
            <a:fillRect/>
          </a:stretch>
        </p:blipFill>
        <p:spPr>
          <a:xfrm>
            <a:off x="0" y="542636"/>
            <a:ext cx="9144000" cy="5462337"/>
          </a:xfrm>
          <a:prstGeom prst="rec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8" name=""/>
        <p:cNvGrpSpPr/>
        <p:nvPr/>
      </p:nvGrpSpPr>
      <p:grpSpPr>
        <a:xfrm>
          <a:off x="0" y="0"/>
          <a:ext cx="0" cy="0"/>
          <a:chOff x="0" y="0"/>
          <a:chExt cx="0" cy="0"/>
        </a:xfrm>
      </p:grpSpPr>
      <p:sp>
        <p:nvSpPr>
          <p:cNvPr id="1048601" name="Content Placeholder 2"/>
          <p:cNvSpPr>
            <a:spLocks noGrp="1"/>
          </p:cNvSpPr>
          <p:nvPr>
            <p:ph idx="1"/>
          </p:nvPr>
        </p:nvSpPr>
        <p:spPr>
          <a:xfrm>
            <a:off x="80818" y="82262"/>
            <a:ext cx="8970818" cy="6694920"/>
          </a:xfrm>
        </p:spPr>
        <p:txBody>
          <a:bodyPr>
            <a:normAutofit/>
          </a:bodyPr>
          <a:p>
            <a:pPr>
              <a:buFont typeface="Wingdings" pitchFamily="2" charset="2"/>
              <a:buChar char="q"/>
            </a:pPr>
            <a:r>
              <a:rPr b="1" dirty="0" sz="2000" lang="en-US" u="sng">
                <a:solidFill>
                  <a:srgbClr val="C00000"/>
                </a:solidFill>
              </a:rPr>
              <a:t>Acute Subdural Hematoma</a:t>
            </a:r>
          </a:p>
          <a:p>
            <a:r>
              <a:rPr dirty="0" sz="2000" lang="en-US"/>
              <a:t>Acute SDH is seen in approximately </a:t>
            </a:r>
            <a:r>
              <a:rPr b="1" dirty="0" sz="2000" lang="en-US">
                <a:solidFill>
                  <a:srgbClr val="7030A0"/>
                </a:solidFill>
              </a:rPr>
              <a:t>one third of patients with severe TBI</a:t>
            </a:r>
            <a:r>
              <a:rPr dirty="0" sz="2000" lang="en-US"/>
              <a:t>.</a:t>
            </a:r>
          </a:p>
          <a:p>
            <a:pPr>
              <a:buFont typeface="Wingdings" pitchFamily="2" charset="2"/>
              <a:buChar char="Ø"/>
            </a:pPr>
            <a:r>
              <a:rPr b="1" dirty="0" sz="2000" lang="en-US">
                <a:solidFill>
                  <a:srgbClr val="002060"/>
                </a:solidFill>
              </a:rPr>
              <a:t>Most acute SDHs result from venous vascular injury resulting in two types:</a:t>
            </a:r>
          </a:p>
          <a:p>
            <a:pPr indent="-457200" marL="457200">
              <a:buFont typeface="+mj-lt"/>
              <a:buAutoNum type="arabicParenR"/>
            </a:pPr>
            <a:r>
              <a:rPr b="1" dirty="0" sz="2000" lang="en-US">
                <a:solidFill>
                  <a:srgbClr val="0070C0"/>
                </a:solidFill>
              </a:rPr>
              <a:t>1</a:t>
            </a:r>
            <a:r>
              <a:rPr baseline="30000" b="1" dirty="0" sz="2000" lang="en-US">
                <a:solidFill>
                  <a:srgbClr val="0070C0"/>
                </a:solidFill>
              </a:rPr>
              <a:t>st</a:t>
            </a:r>
            <a:r>
              <a:rPr b="1" dirty="0" sz="2000" lang="en-US">
                <a:solidFill>
                  <a:srgbClr val="0070C0"/>
                </a:solidFill>
              </a:rPr>
              <a:t>  type</a:t>
            </a:r>
            <a:r>
              <a:rPr dirty="0" sz="2000" lang="en-US"/>
              <a:t> produced by </a:t>
            </a:r>
            <a:r>
              <a:rPr b="1" dirty="0" sz="2000" lang="en-US">
                <a:solidFill>
                  <a:srgbClr val="7030A0"/>
                </a:solidFill>
              </a:rPr>
              <a:t>contact forces</a:t>
            </a:r>
            <a:r>
              <a:rPr dirty="0" sz="2000" lang="en-US"/>
              <a:t> and associated with contusions or lacerations, and is most common at the </a:t>
            </a:r>
            <a:r>
              <a:rPr b="1" dirty="0" sz="2000" lang="en-US"/>
              <a:t>temporal pole</a:t>
            </a:r>
            <a:r>
              <a:rPr dirty="0" sz="2000" lang="en-US"/>
              <a:t>. </a:t>
            </a:r>
            <a:r>
              <a:rPr dirty="0" sz="2000" lang="en-US">
                <a:solidFill>
                  <a:srgbClr val="C00000"/>
                </a:solidFill>
              </a:rPr>
              <a:t>This complex of SDH and damaged and necrotic brain is termed burst lobe</a:t>
            </a:r>
            <a:r>
              <a:rPr dirty="0" sz="2000" lang="en-US"/>
              <a:t>. </a:t>
            </a:r>
          </a:p>
          <a:p>
            <a:pPr indent="-457200" marL="457200">
              <a:buFont typeface="+mj-lt"/>
              <a:buAutoNum type="arabicParenR"/>
            </a:pPr>
            <a:r>
              <a:rPr b="1" dirty="0" sz="2000" lang="en-US">
                <a:solidFill>
                  <a:srgbClr val="0070C0"/>
                </a:solidFill>
              </a:rPr>
              <a:t>2</a:t>
            </a:r>
            <a:r>
              <a:rPr baseline="30000" b="1" dirty="0" sz="2000" lang="en-US">
                <a:solidFill>
                  <a:srgbClr val="0070C0"/>
                </a:solidFill>
              </a:rPr>
              <a:t>nd</a:t>
            </a:r>
            <a:r>
              <a:rPr b="1" dirty="0" sz="2000" lang="en-US">
                <a:solidFill>
                  <a:srgbClr val="0070C0"/>
                </a:solidFill>
              </a:rPr>
              <a:t> type</a:t>
            </a:r>
            <a:r>
              <a:rPr dirty="0" sz="2000" lang="en-US">
                <a:solidFill>
                  <a:srgbClr val="0070C0"/>
                </a:solidFill>
              </a:rPr>
              <a:t> </a:t>
            </a:r>
            <a:r>
              <a:rPr dirty="0" sz="2000" lang="en-US"/>
              <a:t>located over the </a:t>
            </a:r>
            <a:r>
              <a:rPr b="1" dirty="0" sz="2000" lang="en-US"/>
              <a:t>cerebral convexity </a:t>
            </a:r>
            <a:r>
              <a:rPr dirty="0" sz="2000" lang="en-US"/>
              <a:t>and is produced by </a:t>
            </a:r>
            <a:r>
              <a:rPr b="1" dirty="0" sz="2000" lang="en-US">
                <a:solidFill>
                  <a:srgbClr val="7030A0"/>
                </a:solidFill>
              </a:rPr>
              <a:t>inertial forces </a:t>
            </a:r>
            <a:r>
              <a:rPr dirty="0" sz="2000" lang="en-US"/>
              <a:t>that tear bridging veins (The underlying brain damage usually milder, caused by local ischemia from mass effect or compromised venous outflow).</a:t>
            </a:r>
          </a:p>
          <a:p>
            <a:pPr lvl="1">
              <a:buFont typeface="Wingdings" pitchFamily="2" charset="2"/>
              <a:buChar char="ü"/>
            </a:pPr>
            <a:endParaRPr dirty="0" sz="2000" lang="en-US"/>
          </a:p>
          <a:p>
            <a:pPr>
              <a:buFont typeface="Wingdings" pitchFamily="2" charset="2"/>
              <a:buChar char="Ø"/>
            </a:pPr>
            <a:r>
              <a:rPr b="1" dirty="0" sz="2000" lang="en-US"/>
              <a:t>ASDH can sometimes result from </a:t>
            </a:r>
          </a:p>
          <a:p>
            <a:pPr lvl="1">
              <a:buFont typeface="Wingdings" pitchFamily="2" charset="2"/>
              <a:buChar char="ü"/>
            </a:pPr>
            <a:r>
              <a:rPr b="1" dirty="0" sz="2000" lang="en-US">
                <a:solidFill>
                  <a:srgbClr val="002060"/>
                </a:solidFill>
              </a:rPr>
              <a:t>Most commonly</a:t>
            </a:r>
            <a:r>
              <a:rPr dirty="0" sz="2000" lang="en-US">
                <a:solidFill>
                  <a:srgbClr val="002060"/>
                </a:solidFill>
              </a:rPr>
              <a:t> result from tearing of cortical bridging veins.</a:t>
            </a:r>
          </a:p>
          <a:p>
            <a:pPr lvl="1">
              <a:buFont typeface="Wingdings" pitchFamily="2" charset="2"/>
              <a:buChar char="ü"/>
            </a:pPr>
            <a:r>
              <a:rPr b="1" dirty="0" sz="2000" lang="en-US">
                <a:solidFill>
                  <a:srgbClr val="002060"/>
                </a:solidFill>
              </a:rPr>
              <a:t>Less commonly</a:t>
            </a:r>
            <a:r>
              <a:rPr dirty="0" sz="2000" lang="en-US">
                <a:solidFill>
                  <a:srgbClr val="002060"/>
                </a:solidFill>
              </a:rPr>
              <a:t>, result from disruption of penetrating branches of superficial cerebral arteries, </a:t>
            </a:r>
            <a:r>
              <a:rPr dirty="0" sz="2000" lang="en-US" err="1">
                <a:solidFill>
                  <a:srgbClr val="002060"/>
                </a:solidFill>
              </a:rPr>
              <a:t>pial</a:t>
            </a:r>
            <a:r>
              <a:rPr dirty="0" sz="2000" lang="en-US">
                <a:solidFill>
                  <a:srgbClr val="002060"/>
                </a:solidFill>
              </a:rPr>
              <a:t> vessels, or arachnoid granulations.</a:t>
            </a:r>
          </a:p>
          <a:p>
            <a:pPr>
              <a:buFont typeface="Wingdings" pitchFamily="2" charset="2"/>
              <a:buChar char="ü"/>
            </a:pPr>
            <a:endParaRPr dirty="0" sz="2400" lang="en-US">
              <a:solidFill>
                <a:srgbClr val="002060"/>
              </a:solidFill>
            </a:endParaRPr>
          </a:p>
          <a:p>
            <a:pPr>
              <a:buFont typeface="Wingdings" pitchFamily="2" charset="2"/>
              <a:buChar char="ü"/>
            </a:pPr>
            <a:r>
              <a:rPr dirty="0" sz="2000" lang="en-US"/>
              <a:t>Ruptured bridging vein ASDH, there may be </a:t>
            </a:r>
            <a:r>
              <a:rPr dirty="0" sz="2000" lang="en-US" u="sng">
                <a:solidFill>
                  <a:srgbClr val="C00000"/>
                </a:solidFill>
              </a:rPr>
              <a:t>little or no concomitant contusion or laceration</a:t>
            </a:r>
            <a:r>
              <a:rPr dirty="0" sz="2000" lang="en-US"/>
              <a:t>, may experience a </a:t>
            </a:r>
            <a:r>
              <a:rPr b="1" dirty="0" sz="2000" lang="en-US">
                <a:solidFill>
                  <a:srgbClr val="002060"/>
                </a:solidFill>
              </a:rPr>
              <a:t>lucid interval</a:t>
            </a:r>
            <a:r>
              <a:rPr dirty="0" sz="2000" lang="en-US"/>
              <a:t>. (</a:t>
            </a:r>
            <a:r>
              <a:rPr b="1" dirty="0" sz="2000" lang="en-US"/>
              <a:t>Type 2</a:t>
            </a:r>
            <a:r>
              <a:rPr dirty="0" sz="2000" lang="en-US"/>
              <a:t>)</a:t>
            </a:r>
          </a:p>
          <a:p>
            <a:endParaRPr dirty="0" sz="2000"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9" name=""/>
        <p:cNvGrpSpPr/>
        <p:nvPr/>
      </p:nvGrpSpPr>
      <p:grpSpPr>
        <a:xfrm>
          <a:off x="0" y="0"/>
          <a:ext cx="0" cy="0"/>
          <a:chOff x="0" y="0"/>
          <a:chExt cx="0" cy="0"/>
        </a:xfrm>
      </p:grpSpPr>
      <p:sp>
        <p:nvSpPr>
          <p:cNvPr id="1048602" name="Content Placeholder 2"/>
          <p:cNvSpPr>
            <a:spLocks noGrp="1"/>
          </p:cNvSpPr>
          <p:nvPr>
            <p:ph idx="1"/>
          </p:nvPr>
        </p:nvSpPr>
        <p:spPr>
          <a:xfrm>
            <a:off x="80818" y="82262"/>
            <a:ext cx="8970818" cy="6694920"/>
          </a:xfrm>
        </p:spPr>
        <p:txBody>
          <a:bodyPr>
            <a:noAutofit/>
          </a:bodyPr>
          <a:p>
            <a:pPr>
              <a:buFont typeface="Wingdings" pitchFamily="2" charset="2"/>
              <a:buChar char="v"/>
            </a:pPr>
            <a:r>
              <a:rPr b="1" dirty="0" sz="2000" lang="en-US" err="1" u="sng">
                <a:solidFill>
                  <a:srgbClr val="002060"/>
                </a:solidFill>
              </a:rPr>
              <a:t>Neuroimaging</a:t>
            </a:r>
            <a:endParaRPr b="1" dirty="0" sz="2000" lang="en-US" u="sng">
              <a:solidFill>
                <a:srgbClr val="002060"/>
              </a:solidFill>
            </a:endParaRPr>
          </a:p>
          <a:p>
            <a:pPr>
              <a:buFont typeface="Wingdings" pitchFamily="2" charset="2"/>
              <a:buChar char="v"/>
            </a:pPr>
            <a:r>
              <a:rPr b="1" dirty="0" sz="2000" lang="en-US" u="sng">
                <a:solidFill>
                  <a:srgbClr val="002060"/>
                </a:solidFill>
              </a:rPr>
              <a:t>Characteristic of SDH</a:t>
            </a:r>
            <a:endParaRPr dirty="0" sz="2000" lang="en-US" u="sng">
              <a:solidFill>
                <a:srgbClr val="002060"/>
              </a:solidFill>
            </a:endParaRPr>
          </a:p>
          <a:p>
            <a:pPr lvl="1">
              <a:buFont typeface="Wingdings" pitchFamily="2" charset="2"/>
              <a:buChar char="§"/>
            </a:pPr>
            <a:r>
              <a:rPr dirty="0" sz="2000" lang="en-US"/>
              <a:t>Most commonly appears as a crescent shaped extra-axial collection overlying a cerebral convexity.</a:t>
            </a:r>
          </a:p>
          <a:p>
            <a:pPr lvl="1">
              <a:buFont typeface="Wingdings" pitchFamily="2" charset="2"/>
              <a:buChar char="§"/>
            </a:pPr>
            <a:r>
              <a:rPr dirty="0" sz="2000" lang="en-US"/>
              <a:t>Freely crosses suture lines.</a:t>
            </a:r>
          </a:p>
          <a:p>
            <a:pPr lvl="1">
              <a:buFont typeface="Wingdings" pitchFamily="2" charset="2"/>
              <a:buChar char="§"/>
            </a:pPr>
            <a:r>
              <a:rPr dirty="0" sz="2000" lang="en-US"/>
              <a:t>Cannot cross the thick dural reflections formed by the </a:t>
            </a:r>
            <a:r>
              <a:rPr dirty="0" sz="2000" lang="en-US" err="1"/>
              <a:t>falx</a:t>
            </a:r>
            <a:r>
              <a:rPr dirty="0" sz="2000" lang="en-US"/>
              <a:t> </a:t>
            </a:r>
            <a:r>
              <a:rPr dirty="0" sz="2000" lang="en-US" err="1"/>
              <a:t>cerebri</a:t>
            </a:r>
            <a:r>
              <a:rPr dirty="0" sz="2000" lang="en-US"/>
              <a:t> and </a:t>
            </a:r>
            <a:r>
              <a:rPr dirty="0" sz="2000" lang="en-US" err="1"/>
              <a:t>tentorium</a:t>
            </a:r>
            <a:r>
              <a:rPr dirty="0" sz="2000" lang="en-US"/>
              <a:t> </a:t>
            </a:r>
            <a:r>
              <a:rPr dirty="0" sz="2000" lang="en-US" err="1"/>
              <a:t>cerebelli</a:t>
            </a:r>
            <a:r>
              <a:rPr dirty="0" sz="2000" lang="en-US"/>
              <a:t>.</a:t>
            </a:r>
          </a:p>
          <a:p>
            <a:pPr lvl="1">
              <a:buFont typeface="Wingdings" pitchFamily="2" charset="2"/>
              <a:buChar char="§"/>
            </a:pPr>
            <a:r>
              <a:rPr dirty="0" sz="2000" lang="en-US"/>
              <a:t>More often located at the </a:t>
            </a:r>
            <a:r>
              <a:rPr dirty="0" sz="2000" lang="en-US" err="1"/>
              <a:t>contrecoup</a:t>
            </a:r>
            <a:r>
              <a:rPr dirty="0" sz="2000" lang="en-US"/>
              <a:t> site than at the coup site.</a:t>
            </a:r>
          </a:p>
          <a:p>
            <a:pPr lvl="1">
              <a:buFont typeface="Wingdings" pitchFamily="2" charset="2"/>
              <a:buChar char="§"/>
            </a:pPr>
            <a:endParaRPr dirty="0" sz="2000" lang="en-US"/>
          </a:p>
          <a:p>
            <a:pPr>
              <a:buFont typeface="Wingdings" pitchFamily="2" charset="2"/>
              <a:buChar char="§"/>
            </a:pPr>
            <a:r>
              <a:rPr b="1" dirty="0" sz="2000" lang="en-US">
                <a:solidFill>
                  <a:srgbClr val="002060"/>
                </a:solidFill>
              </a:rPr>
              <a:t>SDH also frequently extends </a:t>
            </a:r>
          </a:p>
          <a:p>
            <a:pPr lvl="1"/>
            <a:r>
              <a:rPr b="1" dirty="0" sz="2000" lang="en-US"/>
              <a:t>Along the anterior or posterior </a:t>
            </a:r>
            <a:r>
              <a:rPr b="1" dirty="0" sz="2000" lang="en-US" err="1"/>
              <a:t>falx</a:t>
            </a:r>
            <a:r>
              <a:rPr dirty="0" sz="2000" lang="en-US"/>
              <a:t>, recognized as a thickened “shaggy” </a:t>
            </a:r>
            <a:r>
              <a:rPr dirty="0" sz="2000" lang="en-US" err="1"/>
              <a:t>falx</a:t>
            </a:r>
            <a:r>
              <a:rPr dirty="0" sz="2000" lang="en-US"/>
              <a:t>.</a:t>
            </a:r>
          </a:p>
          <a:p>
            <a:pPr lvl="1"/>
            <a:r>
              <a:rPr b="1" dirty="0" sz="2000" lang="en-US"/>
              <a:t>Along the </a:t>
            </a:r>
            <a:r>
              <a:rPr b="1" dirty="0" sz="2000" lang="en-US" err="1"/>
              <a:t>tentorium</a:t>
            </a:r>
            <a:r>
              <a:rPr b="1" dirty="0" sz="2000" lang="en-US"/>
              <a:t> </a:t>
            </a:r>
            <a:r>
              <a:rPr b="1" dirty="0" sz="2000" lang="en-US" err="1"/>
              <a:t>cerebelli</a:t>
            </a:r>
            <a:r>
              <a:rPr dirty="0" sz="2000" lang="en-US"/>
              <a:t>, either bilaterally asymmetric or bilaterally symmetric.</a:t>
            </a:r>
          </a:p>
          <a:p>
            <a:endParaRPr dirty="0" sz="2000" lang="en-US"/>
          </a:p>
          <a:p>
            <a:pPr>
              <a:buFont typeface="Wingdings" pitchFamily="2" charset="2"/>
              <a:buChar char="§"/>
            </a:pPr>
            <a:r>
              <a:rPr b="1" dirty="0" sz="2000" lang="en-US" err="1">
                <a:solidFill>
                  <a:srgbClr val="002060"/>
                </a:solidFill>
              </a:rPr>
              <a:t>Rebleeding</a:t>
            </a:r>
            <a:r>
              <a:rPr b="1" dirty="0" sz="2000" lang="en-US">
                <a:solidFill>
                  <a:srgbClr val="002060"/>
                </a:solidFill>
              </a:rPr>
              <a:t> into a chronic SDH can result in</a:t>
            </a:r>
          </a:p>
          <a:p>
            <a:pPr lvl="1">
              <a:buFont typeface="Wingdings" pitchFamily="2" charset="2"/>
              <a:buChar char="ü"/>
            </a:pPr>
            <a:r>
              <a:rPr dirty="0" sz="2000" lang="en-US"/>
              <a:t>Laminated appearance, with alternating </a:t>
            </a:r>
            <a:r>
              <a:rPr dirty="0" sz="2000" lang="en-US" err="1"/>
              <a:t>hyperdense</a:t>
            </a:r>
            <a:r>
              <a:rPr dirty="0" sz="2000" lang="en-US"/>
              <a:t> and </a:t>
            </a:r>
            <a:r>
              <a:rPr dirty="0" sz="2000" lang="en-US" err="1"/>
              <a:t>hypodense</a:t>
            </a:r>
            <a:r>
              <a:rPr dirty="0" sz="2000" lang="en-US"/>
              <a:t> layers or internal </a:t>
            </a:r>
            <a:r>
              <a:rPr dirty="0" sz="2000" lang="en-US" err="1"/>
              <a:t>septations</a:t>
            </a:r>
            <a:r>
              <a:rPr dirty="0" sz="2000" lang="en-US"/>
              <a:t>. </a:t>
            </a:r>
          </a:p>
          <a:p>
            <a:pPr lvl="1">
              <a:buFont typeface="Wingdings" pitchFamily="2" charset="2"/>
              <a:buChar char="ü"/>
            </a:pPr>
            <a:r>
              <a:rPr dirty="0" sz="2000" lang="en-US"/>
              <a:t>Such acute-on-chronic SDHs can also appear as a heterogeneous collection with a fluid-fluid level </a:t>
            </a:r>
          </a:p>
          <a:p>
            <a:pPr lvl="1">
              <a:buFont typeface="Wingdings" pitchFamily="2" charset="2"/>
              <a:buChar char="ü"/>
            </a:pPr>
            <a:r>
              <a:rPr b="1" dirty="0" sz="2000" lang="en-US">
                <a:solidFill>
                  <a:srgbClr val="0070C0"/>
                </a:solidFill>
              </a:rPr>
              <a:t>Calcifications</a:t>
            </a:r>
            <a:r>
              <a:rPr dirty="0" sz="2000" lang="en-US"/>
              <a:t> occur after </a:t>
            </a:r>
            <a:r>
              <a:rPr b="1" dirty="0" sz="2000" lang="en-US"/>
              <a:t>months to years in CSDH</a:t>
            </a:r>
            <a:r>
              <a:rPr dirty="0" sz="2000" lang="en-US"/>
              <a:t>.</a:t>
            </a:r>
            <a:endParaRPr dirty="0" sz="2000" lang="en-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2" name=""/>
        <p:cNvGrpSpPr/>
        <p:nvPr/>
      </p:nvGrpSpPr>
      <p:grpSpPr>
        <a:xfrm>
          <a:off x="0" y="0"/>
          <a:ext cx="0" cy="0"/>
          <a:chOff x="0" y="0"/>
          <a:chExt cx="0" cy="0"/>
        </a:xfrm>
      </p:grpSpPr>
      <p:sp>
        <p:nvSpPr>
          <p:cNvPr id="1048587" name="Content Placeholder 2"/>
          <p:cNvSpPr>
            <a:spLocks noGrp="1"/>
          </p:cNvSpPr>
          <p:nvPr>
            <p:ph idx="1"/>
          </p:nvPr>
        </p:nvSpPr>
        <p:spPr>
          <a:xfrm>
            <a:off x="80818" y="82262"/>
            <a:ext cx="8970818" cy="6694920"/>
          </a:xfrm>
        </p:spPr>
        <p:txBody>
          <a:bodyPr>
            <a:normAutofit/>
          </a:bodyPr>
          <a:p>
            <a:pPr>
              <a:buFont typeface="Wingdings" pitchFamily="2" charset="2"/>
              <a:buChar char="q"/>
            </a:pPr>
            <a:r>
              <a:rPr b="1" dirty="0" sz="2000" lang="en-US" u="sng">
                <a:solidFill>
                  <a:srgbClr val="C00000"/>
                </a:solidFill>
              </a:rPr>
              <a:t>Epidural Hematoma</a:t>
            </a:r>
          </a:p>
          <a:p>
            <a:r>
              <a:rPr dirty="0" sz="2000" lang="en-US"/>
              <a:t>EDHs are accumulations of blood between the inner table of the skull and the outer surface of the dura mater. </a:t>
            </a:r>
          </a:p>
          <a:p>
            <a:r>
              <a:rPr dirty="0" sz="2000" lang="en-US"/>
              <a:t>Usually occurs in </a:t>
            </a:r>
            <a:r>
              <a:rPr b="1" dirty="0" sz="2000" lang="en-US"/>
              <a:t>young adults</a:t>
            </a:r>
            <a:r>
              <a:rPr dirty="0" sz="2000" lang="en-US"/>
              <a:t>, and is </a:t>
            </a:r>
            <a:r>
              <a:rPr b="1" dirty="0" sz="2000" lang="en-US" u="sng">
                <a:solidFill>
                  <a:srgbClr val="002060"/>
                </a:solidFill>
              </a:rPr>
              <a:t>rare before age 2 yrs or after age 60</a:t>
            </a:r>
            <a:r>
              <a:rPr dirty="0" sz="2000" lang="en-US"/>
              <a:t> (because the dura is more adherent to the inner table in these groups).</a:t>
            </a:r>
          </a:p>
          <a:p>
            <a:r>
              <a:rPr dirty="0" sz="2000" lang="en-US"/>
              <a:t>EDH is seen in 2% of all types of head injury and in up to 15% of lethal head injuries. </a:t>
            </a:r>
          </a:p>
          <a:p>
            <a:r>
              <a:rPr dirty="0" sz="2000" lang="en-US"/>
              <a:t>EDH is less common than SDH.</a:t>
            </a:r>
          </a:p>
          <a:p>
            <a:endParaRPr dirty="0" sz="2000" lang="en-US"/>
          </a:p>
          <a:p>
            <a:pPr>
              <a:buFont typeface="Wingdings" pitchFamily="2" charset="2"/>
              <a:buChar char="v"/>
            </a:pPr>
            <a:r>
              <a:rPr b="1" dirty="0" sz="2000" lang="en-US">
                <a:solidFill>
                  <a:srgbClr val="002060"/>
                </a:solidFill>
              </a:rPr>
              <a:t>Etiology</a:t>
            </a:r>
            <a:endParaRPr dirty="0" sz="2000" lang="en-US"/>
          </a:p>
          <a:p>
            <a:pPr indent="-457200" marL="457200">
              <a:buFont typeface="+mj-lt"/>
              <a:buAutoNum type="arabicParenR"/>
            </a:pPr>
            <a:r>
              <a:rPr dirty="0" sz="2000" lang="en-US"/>
              <a:t>Skull fracture involving the groove of the middle meningeal artery which is lacerated by the jagged edges of bone. </a:t>
            </a:r>
          </a:p>
          <a:p>
            <a:pPr indent="-457200" marL="457200">
              <a:buFont typeface="+mj-lt"/>
              <a:buAutoNum type="arabicParenR"/>
            </a:pPr>
            <a:r>
              <a:rPr dirty="0" sz="2000" lang="en-US"/>
              <a:t>Less commonly, venous epidural </a:t>
            </a:r>
            <a:r>
              <a:rPr dirty="0" sz="2000" lang="en-US" err="1"/>
              <a:t>hematomas</a:t>
            </a:r>
            <a:r>
              <a:rPr dirty="0" sz="2000" lang="en-US"/>
              <a:t> are seen.</a:t>
            </a:r>
          </a:p>
          <a:p>
            <a:pPr indent="-457200" marL="457200">
              <a:buFont typeface="+mj-lt"/>
              <a:buAutoNum type="arabicParenR"/>
            </a:pPr>
            <a:r>
              <a:rPr dirty="0" sz="2000" lang="en-US"/>
              <a:t>Disruption of venous dural sinuses, emissary veins, or venous lakes within the dura mater </a:t>
            </a:r>
          </a:p>
          <a:p>
            <a:pPr lvl="1">
              <a:buFont typeface="Wingdings" pitchFamily="2" charset="2"/>
              <a:buChar char="ü"/>
            </a:pPr>
            <a:r>
              <a:rPr dirty="0" sz="2000" lang="en-US"/>
              <a:t>tend to occur in children.</a:t>
            </a:r>
          </a:p>
          <a:p>
            <a:pPr lvl="1">
              <a:buFont typeface="Wingdings" pitchFamily="2" charset="2"/>
              <a:buChar char="ü"/>
            </a:pPr>
            <a:r>
              <a:rPr dirty="0" sz="2000" lang="en-US"/>
              <a:t>are not always associated with a skull fracture.</a:t>
            </a:r>
          </a:p>
          <a:p>
            <a:endParaRPr dirty="0" sz="2000" lang="en-US"/>
          </a:p>
          <a:p>
            <a:endParaRPr dirty="0" sz="2000" lang="en-IQ"/>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0" name=""/>
        <p:cNvGrpSpPr/>
        <p:nvPr/>
      </p:nvGrpSpPr>
      <p:grpSpPr>
        <a:xfrm>
          <a:off x="0" y="0"/>
          <a:ext cx="0" cy="0"/>
          <a:chOff x="0" y="0"/>
          <a:chExt cx="0" cy="0"/>
        </a:xfrm>
      </p:grpSpPr>
      <p:pic>
        <p:nvPicPr>
          <p:cNvPr id="2097162" name="Picture 4"/>
          <p:cNvPicPr>
            <a:picLocks noChangeAspect="1" noGrp="1"/>
          </p:cNvPicPr>
          <p:nvPr>
            <p:ph idx="1"/>
          </p:nvPr>
        </p:nvPicPr>
        <p:blipFill>
          <a:blip xmlns:r="http://schemas.openxmlformats.org/officeDocument/2006/relationships" r:embed="rId1"/>
          <a:stretch>
            <a:fillRect/>
          </a:stretch>
        </p:blipFill>
        <p:spPr>
          <a:xfrm>
            <a:off x="837045" y="0"/>
            <a:ext cx="7469910" cy="6858000"/>
          </a:xfrm>
          <a:prstGeom prst="rect"/>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1" name=""/>
        <p:cNvGrpSpPr/>
        <p:nvPr/>
      </p:nvGrpSpPr>
      <p:grpSpPr>
        <a:xfrm>
          <a:off x="0" y="0"/>
          <a:ext cx="0" cy="0"/>
          <a:chOff x="0" y="0"/>
          <a:chExt cx="0" cy="0"/>
        </a:xfrm>
      </p:grpSpPr>
      <p:sp>
        <p:nvSpPr>
          <p:cNvPr id="1048603"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u="sng">
                <a:solidFill>
                  <a:srgbClr val="002060"/>
                </a:solidFill>
              </a:rPr>
              <a:t>Acute Subdural Hematoma. </a:t>
            </a:r>
          </a:p>
          <a:p>
            <a:r>
              <a:rPr dirty="0" sz="2000" lang="en-US"/>
              <a:t>Account for 50% - 60% of all SDHs. </a:t>
            </a:r>
          </a:p>
          <a:p>
            <a:r>
              <a:rPr dirty="0" sz="2000" lang="en-US"/>
              <a:t>They are most common after sudden head movements that occur with assaults or falls. </a:t>
            </a:r>
          </a:p>
          <a:p>
            <a:r>
              <a:rPr b="1" dirty="0" sz="2000" lang="en-US">
                <a:solidFill>
                  <a:srgbClr val="002060"/>
                </a:solidFill>
              </a:rPr>
              <a:t>Rarely, acute SDH may occur spontaneously (or after minor trauma) in patients </a:t>
            </a:r>
          </a:p>
          <a:p>
            <a:pPr lvl="1">
              <a:buFont typeface="Wingdings" pitchFamily="2" charset="2"/>
              <a:buChar char="ü"/>
            </a:pPr>
            <a:r>
              <a:rPr b="1" dirty="0" sz="2000" lang="en-US">
                <a:solidFill>
                  <a:srgbClr val="0070C0"/>
                </a:solidFill>
              </a:rPr>
              <a:t>Receiving chronic anticoagulation therapy  </a:t>
            </a:r>
          </a:p>
          <a:p>
            <a:pPr lvl="1">
              <a:buFont typeface="Wingdings" pitchFamily="2" charset="2"/>
              <a:buChar char="ü"/>
            </a:pPr>
            <a:r>
              <a:rPr b="1" dirty="0" sz="2000" lang="en-US">
                <a:solidFill>
                  <a:srgbClr val="0070C0"/>
                </a:solidFill>
              </a:rPr>
              <a:t>After rupture of a posterior communicating artery aneurysm.</a:t>
            </a:r>
          </a:p>
          <a:p>
            <a:pPr lvl="1">
              <a:buFont typeface="Wingdings" pitchFamily="2" charset="2"/>
              <a:buChar char="ü"/>
            </a:pPr>
            <a:endParaRPr b="1" dirty="0" sz="2000" lang="en-US">
              <a:solidFill>
                <a:srgbClr val="0070C0"/>
              </a:solidFill>
            </a:endParaRPr>
          </a:p>
          <a:p>
            <a:pPr>
              <a:buFont typeface="Wingdings" pitchFamily="2" charset="2"/>
              <a:buChar char="v"/>
            </a:pPr>
            <a:r>
              <a:rPr b="1" dirty="0" sz="2000" lang="en-US">
                <a:solidFill>
                  <a:srgbClr val="002060"/>
                </a:solidFill>
              </a:rPr>
              <a:t>Prognosis</a:t>
            </a:r>
          </a:p>
          <a:p>
            <a:r>
              <a:rPr dirty="0" sz="2000" lang="en-US"/>
              <a:t>Timely clot evacuation (within 4 hours) generally results in significantly improved neurological outcome.</a:t>
            </a:r>
          </a:p>
          <a:p>
            <a:r>
              <a:rPr dirty="0" sz="2000" lang="en-US"/>
              <a:t>Patients with initial CT evidence of significant </a:t>
            </a:r>
            <a:r>
              <a:rPr b="1" dirty="0" sz="2000" lang="en-US"/>
              <a:t>hemispheric or generalized brain swelling</a:t>
            </a:r>
            <a:r>
              <a:rPr dirty="0" sz="2000" lang="en-US"/>
              <a:t> have </a:t>
            </a:r>
            <a:r>
              <a:rPr b="1" dirty="0" sz="2000" lang="en-US">
                <a:solidFill>
                  <a:srgbClr val="7030A0"/>
                </a:solidFill>
              </a:rPr>
              <a:t>extremely poor outcome</a:t>
            </a:r>
            <a:r>
              <a:rPr dirty="0" sz="2000" lang="en-US"/>
              <a:t> </a:t>
            </a:r>
            <a:r>
              <a:rPr b="1" dirty="0" sz="2000" lang="en-US">
                <a:solidFill>
                  <a:srgbClr val="C00000"/>
                </a:solidFill>
              </a:rPr>
              <a:t>with or without early surgery</a:t>
            </a:r>
            <a:r>
              <a:rPr dirty="0" sz="2000" lang="en-US"/>
              <a:t>.</a:t>
            </a:r>
          </a:p>
          <a:p>
            <a:endParaRPr dirty="0" sz="2000" lang="en-IQ"/>
          </a:p>
        </p:txBody>
      </p:sp>
      <p:pic>
        <p:nvPicPr>
          <p:cNvPr id="2097163" name="Picture 3"/>
          <p:cNvPicPr>
            <a:picLocks noChangeAspect="1"/>
          </p:cNvPicPr>
          <p:nvPr/>
        </p:nvPicPr>
        <p:blipFill>
          <a:blip xmlns:r="http://schemas.openxmlformats.org/officeDocument/2006/relationships" r:embed="rId1"/>
          <a:stretch>
            <a:fillRect/>
          </a:stretch>
        </p:blipFill>
        <p:spPr>
          <a:xfrm>
            <a:off x="1004455" y="4722090"/>
            <a:ext cx="7111999" cy="2053647"/>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2" name=""/>
        <p:cNvGrpSpPr/>
        <p:nvPr/>
      </p:nvGrpSpPr>
      <p:grpSpPr>
        <a:xfrm>
          <a:off x="0" y="0"/>
          <a:ext cx="0" cy="0"/>
          <a:chOff x="0" y="0"/>
          <a:chExt cx="0" cy="0"/>
        </a:xfrm>
      </p:grpSpPr>
      <p:sp>
        <p:nvSpPr>
          <p:cNvPr id="1048604"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u="sng">
                <a:solidFill>
                  <a:srgbClr val="002060"/>
                </a:solidFill>
              </a:rPr>
              <a:t>Poor prognostic Factors</a:t>
            </a:r>
          </a:p>
          <a:p>
            <a:pPr lvl="1">
              <a:buFont typeface="Courier New" panose="02070309020205020404" pitchFamily="49" charset="0"/>
              <a:buChar char="o"/>
            </a:pPr>
            <a:r>
              <a:rPr dirty="0" sz="2000" lang="en-US"/>
              <a:t>Low Glasgow Coma Scale (GCS) score at admission</a:t>
            </a:r>
          </a:p>
          <a:p>
            <a:pPr lvl="1">
              <a:buFont typeface="Courier New" panose="02070309020205020404" pitchFamily="49" charset="0"/>
              <a:buChar char="o"/>
            </a:pPr>
            <a:r>
              <a:rPr dirty="0" sz="2000" lang="en-US"/>
              <a:t>Advanced age.</a:t>
            </a:r>
          </a:p>
          <a:p>
            <a:pPr lvl="1">
              <a:buFont typeface="Courier New" panose="02070309020205020404" pitchFamily="49" charset="0"/>
              <a:buChar char="o"/>
            </a:pPr>
            <a:r>
              <a:rPr dirty="0" sz="2000" lang="en-US"/>
              <a:t>Postoperative intracranial hypertension.</a:t>
            </a:r>
          </a:p>
          <a:p>
            <a:pPr lvl="1">
              <a:buFont typeface="Courier New" panose="02070309020205020404" pitchFamily="49" charset="0"/>
              <a:buChar char="o"/>
            </a:pPr>
            <a:r>
              <a:rPr dirty="0" sz="2000" lang="en-US"/>
              <a:t>The presence of associated </a:t>
            </a:r>
            <a:r>
              <a:rPr dirty="0" sz="2000" lang="en-US" err="1"/>
              <a:t>intraparenchymal</a:t>
            </a:r>
            <a:r>
              <a:rPr dirty="0" sz="2000" lang="en-US"/>
              <a:t> hemorrhage (IPH).</a:t>
            </a:r>
          </a:p>
          <a:p>
            <a:pPr lvl="1">
              <a:buFont typeface="Courier New" panose="02070309020205020404" pitchFamily="49" charset="0"/>
              <a:buChar char="o"/>
            </a:pPr>
            <a:endParaRPr dirty="0" sz="2000" lang="en-US"/>
          </a:p>
          <a:p>
            <a:pPr lvl="1">
              <a:buFont typeface="Courier New" panose="02070309020205020404" pitchFamily="49" charset="0"/>
              <a:buChar char="o"/>
            </a:pPr>
            <a:endParaRPr dirty="0" sz="2000" lang="en-IQ"/>
          </a:p>
        </p:txBody>
      </p:sp>
      <mc:AlternateContent xmlns:mc="http://schemas.openxmlformats.org/markup-compatibility/2006">
        <mc:Choice xmlns:p14="http://schemas.microsoft.com/office/powerpoint/2010/main" Requires="p14">
          <p:contentPart p14:bwMode="auto" r:id="rId1">
            <p14:nvContentPartPr>
              <p14:cNvPr id="2097164" name="Ink 4"/>
              <p14:cNvContentPartPr/>
              <p14:nvPr/>
            </p14:nvContentPartPr>
            <p14:xfrm>
              <a:off x="9473022" y="4750847"/>
              <a:ext cx="360" cy="360"/>
            </p14:xfrm>
          </p:contentPart>
        </mc:Choice>
        <mc:Fallback>
          <p:pic>
            <p:nvPicPr>
              <p:cNvPr id="2097164" name="Ink 4"/>
              <p:cNvPicPr>
                <a:picLocks/>
              </p:cNvPicPr>
              <p:nvPr/>
            </p:nvPicPr>
            <p:blipFill>
              <a:blip xmlns:r="http://schemas.openxmlformats.org/officeDocument/2006/relationships" r:embed="rId2"/>
              <a:stretch>
                <a:fillRect/>
              </a:stretch>
            </p:blipFill>
            <p:spPr>
              <a:xfrm>
                <a:off x="9473022" y="4750847"/>
                <a:ext cx="360" cy="360"/>
              </a:xfrm>
              <a:prstGeom prst="rect"/>
            </p:spPr>
          </p:pic>
        </mc:Fallback>
      </mc:AlternateContent>
      <p:pic>
        <p:nvPicPr>
          <p:cNvPr id="2097165" name="Picture 9"/>
          <p:cNvPicPr>
            <a:picLocks noChangeAspect="1"/>
          </p:cNvPicPr>
          <p:nvPr/>
        </p:nvPicPr>
        <p:blipFill>
          <a:blip xmlns:r="http://schemas.openxmlformats.org/officeDocument/2006/relationships" r:embed="rId3"/>
          <a:stretch>
            <a:fillRect/>
          </a:stretch>
        </p:blipFill>
        <p:spPr>
          <a:xfrm>
            <a:off x="63419" y="2647459"/>
            <a:ext cx="8988217" cy="367837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3" name=""/>
        <p:cNvGrpSpPr/>
        <p:nvPr/>
      </p:nvGrpSpPr>
      <p:grpSpPr>
        <a:xfrm>
          <a:off x="0" y="0"/>
          <a:ext cx="0" cy="0"/>
          <a:chOff x="0" y="0"/>
          <a:chExt cx="0" cy="0"/>
        </a:xfrm>
      </p:grpSpPr>
      <p:sp>
        <p:nvSpPr>
          <p:cNvPr id="1048605" name="Content Placeholder 2"/>
          <p:cNvSpPr>
            <a:spLocks noGrp="1"/>
          </p:cNvSpPr>
          <p:nvPr>
            <p:ph idx="1"/>
          </p:nvPr>
        </p:nvSpPr>
        <p:spPr>
          <a:xfrm>
            <a:off x="80818" y="82262"/>
            <a:ext cx="8970818" cy="6694920"/>
          </a:xfrm>
        </p:spPr>
        <p:txBody>
          <a:bodyPr>
            <a:normAutofit fontScale="95000" lnSpcReduction="20000"/>
          </a:bodyPr>
          <a:p>
            <a:pPr>
              <a:buFont typeface="Wingdings" pitchFamily="2" charset="2"/>
              <a:buChar char="v"/>
            </a:pPr>
            <a:r>
              <a:rPr b="1" dirty="0" sz="2000" lang="en-US" u="sng">
                <a:solidFill>
                  <a:srgbClr val="002060"/>
                </a:solidFill>
              </a:rPr>
              <a:t>Operative notes</a:t>
            </a:r>
          </a:p>
          <a:p>
            <a:pPr>
              <a:buFont typeface="Wingdings" pitchFamily="2" charset="2"/>
              <a:buChar char="Ø"/>
            </a:pPr>
            <a:r>
              <a:rPr b="1" dirty="0" sz="2000" lang="en-US" u="sng">
                <a:solidFill>
                  <a:srgbClr val="C00000"/>
                </a:solidFill>
              </a:rPr>
              <a:t>Skin flap:</a:t>
            </a:r>
          </a:p>
          <a:p>
            <a:r>
              <a:rPr dirty="0" sz="2000" lang="en-US"/>
              <a:t>The standard trauma incision begins at the zygomatic arch, approximately 1 cm anterior to the </a:t>
            </a:r>
            <a:r>
              <a:rPr dirty="0" sz="2000" lang="en-US" err="1"/>
              <a:t>tragus</a:t>
            </a:r>
            <a:r>
              <a:rPr dirty="0" sz="2000" lang="en-US"/>
              <a:t>.</a:t>
            </a:r>
          </a:p>
          <a:p>
            <a:r>
              <a:rPr dirty="0" sz="2000" lang="en-US"/>
              <a:t>The incision </a:t>
            </a:r>
            <a:r>
              <a:rPr b="1" dirty="0" sz="2000" lang="en-US"/>
              <a:t>extends</a:t>
            </a:r>
            <a:r>
              <a:rPr dirty="0" sz="2000" lang="en-US"/>
              <a:t> </a:t>
            </a:r>
            <a:r>
              <a:rPr b="1" dirty="0" sz="2000" lang="en-US"/>
              <a:t>cranially</a:t>
            </a:r>
            <a:r>
              <a:rPr dirty="0" sz="2000" lang="en-US"/>
              <a:t> to the level of the top of the pinna then </a:t>
            </a:r>
            <a:r>
              <a:rPr b="1" dirty="0" sz="2000" lang="en-US"/>
              <a:t>turns posteriorly and travels medially</a:t>
            </a:r>
            <a:r>
              <a:rPr dirty="0" sz="2000" lang="en-US"/>
              <a:t> just above the level of the transverse sinus. </a:t>
            </a:r>
          </a:p>
          <a:p>
            <a:r>
              <a:rPr dirty="0" sz="2000" lang="en-US"/>
              <a:t>At the external occipital protuberance, the incision </a:t>
            </a:r>
            <a:r>
              <a:rPr b="1" dirty="0" sz="2000" lang="en-US"/>
              <a:t>turns anteriorly</a:t>
            </a:r>
            <a:r>
              <a:rPr dirty="0" sz="2000" lang="en-US"/>
              <a:t>, sweeping over the parietal and frontal regions and staying approximately 2 cm lateral to the midline to end at the hairline.</a:t>
            </a:r>
          </a:p>
          <a:p>
            <a:endParaRPr dirty="0" sz="2000" lang="en-US"/>
          </a:p>
          <a:p>
            <a:pPr>
              <a:buFont typeface="Wingdings" pitchFamily="2" charset="2"/>
              <a:buChar char="Ø"/>
            </a:pPr>
            <a:r>
              <a:rPr b="1" dirty="0" sz="2000" lang="en-US" u="sng">
                <a:solidFill>
                  <a:srgbClr val="C00000"/>
                </a:solidFill>
              </a:rPr>
              <a:t>Bone flap</a:t>
            </a:r>
          </a:p>
          <a:p>
            <a:r>
              <a:rPr dirty="0" sz="2000" lang="en-US"/>
              <a:t>Large 12 × 15-cm </a:t>
            </a:r>
            <a:r>
              <a:rPr dirty="0" sz="2000" lang="en-US" err="1"/>
              <a:t>frontotemporoparietal</a:t>
            </a:r>
            <a:r>
              <a:rPr dirty="0" sz="2000" lang="en-US"/>
              <a:t> bone flap is planned.</a:t>
            </a:r>
          </a:p>
          <a:p>
            <a:pPr>
              <a:buFont typeface="Wingdings" pitchFamily="2" charset="2"/>
              <a:buChar char="§"/>
            </a:pPr>
            <a:r>
              <a:rPr b="1" dirty="0" sz="2000" lang="en-US"/>
              <a:t>Bur holes are placed at </a:t>
            </a:r>
          </a:p>
          <a:p>
            <a:pPr lvl="1">
              <a:buFont typeface="Wingdings" pitchFamily="2" charset="2"/>
              <a:buChar char="ü"/>
            </a:pPr>
            <a:r>
              <a:rPr dirty="0" sz="2000" lang="en-US"/>
              <a:t>Keyhole in the frontal bone behind the zygomatic arch.</a:t>
            </a:r>
          </a:p>
          <a:p>
            <a:pPr lvl="1">
              <a:buFont typeface="Wingdings" pitchFamily="2" charset="2"/>
              <a:buChar char="ü"/>
            </a:pPr>
            <a:r>
              <a:rPr dirty="0" sz="2000" lang="en-US"/>
              <a:t>Adjacent to the root of the zygoma,</a:t>
            </a:r>
          </a:p>
          <a:p>
            <a:pPr lvl="1">
              <a:buFont typeface="Wingdings" pitchFamily="2" charset="2"/>
              <a:buChar char="ü"/>
            </a:pPr>
            <a:r>
              <a:rPr dirty="0" sz="2000" lang="en-US"/>
              <a:t>Over the parietal bone at the most posterior extent of the planned bone flap. </a:t>
            </a:r>
          </a:p>
          <a:p>
            <a:r>
              <a:rPr b="1" dirty="0" sz="2000" lang="en-US">
                <a:solidFill>
                  <a:srgbClr val="0070C0"/>
                </a:solidFill>
              </a:rPr>
              <a:t>The keyhole approximates the floor of the anterior fossa, and the root of the zygoma approximates the floor of the middle fossa.</a:t>
            </a:r>
            <a:endParaRPr b="1" dirty="0" sz="2000" lang="en-IQ">
              <a:solidFill>
                <a:srgbClr val="0070C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4" name=""/>
        <p:cNvGrpSpPr/>
        <p:nvPr/>
      </p:nvGrpSpPr>
      <p:grpSpPr>
        <a:xfrm>
          <a:off x="0" y="0"/>
          <a:ext cx="0" cy="0"/>
          <a:chOff x="0" y="0"/>
          <a:chExt cx="0" cy="0"/>
        </a:xfrm>
      </p:grpSpPr>
      <p:sp>
        <p:nvSpPr>
          <p:cNvPr id="1048606" name="Content Placeholder 2"/>
          <p:cNvSpPr>
            <a:spLocks noGrp="1"/>
          </p:cNvSpPr>
          <p:nvPr>
            <p:ph idx="1"/>
          </p:nvPr>
        </p:nvSpPr>
        <p:spPr>
          <a:xfrm>
            <a:off x="80818" y="82262"/>
            <a:ext cx="8970818" cy="6694920"/>
          </a:xfrm>
        </p:spPr>
        <p:txBody>
          <a:bodyPr>
            <a:normAutofit/>
          </a:bodyPr>
          <a:p>
            <a:pPr>
              <a:buFont typeface="Wingdings" pitchFamily="2" charset="2"/>
              <a:buChar char="Ø"/>
            </a:pPr>
            <a:r>
              <a:rPr b="1" dirty="0" sz="2000" lang="en-US" u="sng">
                <a:solidFill>
                  <a:srgbClr val="C00000"/>
                </a:solidFill>
              </a:rPr>
              <a:t>Dura opening</a:t>
            </a:r>
          </a:p>
          <a:p>
            <a:r>
              <a:rPr dirty="0" sz="2000" lang="en-US"/>
              <a:t>The dura should be opened over the thickest portion of the underlying hematoma, or else over the anterior </a:t>
            </a:r>
            <a:r>
              <a:rPr dirty="0" sz="2000" lang="en-US" err="1"/>
              <a:t>frontotemporal</a:t>
            </a:r>
            <a:r>
              <a:rPr dirty="0" sz="2000" lang="en-US"/>
              <a:t> region. </a:t>
            </a:r>
          </a:p>
          <a:p>
            <a:r>
              <a:rPr dirty="0" sz="2000" lang="en-US"/>
              <a:t>The dura can be opened either in a stellate fashion or in a C-shape.</a:t>
            </a:r>
          </a:p>
          <a:p>
            <a:endParaRPr dirty="0" sz="2000" lang="en-US"/>
          </a:p>
          <a:p>
            <a:pPr>
              <a:buFont typeface="Wingdings" pitchFamily="2" charset="2"/>
              <a:buChar char="Ø"/>
            </a:pPr>
            <a:r>
              <a:rPr b="1" dirty="0" sz="2000" lang="en-US" u="sng">
                <a:solidFill>
                  <a:srgbClr val="C00000"/>
                </a:solidFill>
              </a:rPr>
              <a:t>Closure</a:t>
            </a:r>
          </a:p>
          <a:p>
            <a:r>
              <a:rPr dirty="0" sz="2000" lang="en-US"/>
              <a:t>If the bone is not replaced, the dural leaflets are loosely </a:t>
            </a:r>
            <a:r>
              <a:rPr dirty="0" sz="2000" lang="en-US" err="1"/>
              <a:t>reapproximated</a:t>
            </a:r>
            <a:r>
              <a:rPr dirty="0" sz="2000" lang="en-US"/>
              <a:t> and covered with an </a:t>
            </a:r>
            <a:r>
              <a:rPr dirty="0" sz="2000" lang="en-US" err="1"/>
              <a:t>onlay</a:t>
            </a:r>
            <a:r>
              <a:rPr dirty="0" sz="2000" lang="en-US"/>
              <a:t> dura substitute, such as </a:t>
            </a:r>
            <a:r>
              <a:rPr dirty="0" sz="2000" lang="en-US" err="1"/>
              <a:t>DuraGen</a:t>
            </a:r>
            <a:r>
              <a:rPr dirty="0" sz="2000" lang="en-US"/>
              <a:t> </a:t>
            </a:r>
          </a:p>
          <a:p>
            <a:r>
              <a:rPr dirty="0" sz="2000" lang="en-US" err="1"/>
              <a:t>Gelfilm</a:t>
            </a:r>
            <a:r>
              <a:rPr dirty="0" sz="2000" lang="en-US"/>
              <a:t>: thin nonadhesive gelatin film, can be placed </a:t>
            </a:r>
            <a:r>
              <a:rPr dirty="0" sz="2000" lang="en-US" err="1"/>
              <a:t>epidurally</a:t>
            </a:r>
            <a:r>
              <a:rPr dirty="0" sz="2000" lang="en-US"/>
              <a:t> to prevent scar formation and adhesion of the galea and </a:t>
            </a:r>
            <a:r>
              <a:rPr dirty="0" sz="2000" lang="en-US" err="1"/>
              <a:t>temporalis</a:t>
            </a:r>
            <a:r>
              <a:rPr dirty="0" sz="2000" lang="en-US"/>
              <a:t> muscle to the dura to facilitate future </a:t>
            </a:r>
            <a:r>
              <a:rPr dirty="0" sz="2000" lang="en-US" err="1"/>
              <a:t>cranioplasty</a:t>
            </a:r>
            <a:r>
              <a:rPr dirty="0" sz="2000" lang="en-US"/>
              <a:t>.</a:t>
            </a:r>
            <a:endParaRPr dirty="0" sz="2000" lang="en-IQ"/>
          </a:p>
        </p:txBody>
      </p:sp>
      <p:pic>
        <p:nvPicPr>
          <p:cNvPr id="2097166" name="Picture 3"/>
          <p:cNvPicPr>
            <a:picLocks noChangeAspect="1"/>
          </p:cNvPicPr>
          <p:nvPr/>
        </p:nvPicPr>
        <p:blipFill>
          <a:blip xmlns:r="http://schemas.openxmlformats.org/officeDocument/2006/relationships" r:embed="rId1"/>
          <a:stretch>
            <a:fillRect/>
          </a:stretch>
        </p:blipFill>
        <p:spPr>
          <a:xfrm>
            <a:off x="1533929" y="4023833"/>
            <a:ext cx="6076141" cy="275190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607" name="Title 1"/>
          <p:cNvSpPr>
            <a:spLocks noGrp="1"/>
          </p:cNvSpPr>
          <p:nvPr>
            <p:ph type="title"/>
          </p:nvPr>
        </p:nvSpPr>
        <p:spPr/>
        <p:txBody>
          <a:bodyPr/>
          <a:p>
            <a:r>
              <a:rPr sz="4400" lang="en-US"/>
              <a:t>Figure 351-8. </a:t>
            </a:r>
            <a:endParaRPr dirty="0" sz="4400" lang="en-US"/>
          </a:p>
        </p:txBody>
      </p:sp>
      <p:pic>
        <p:nvPicPr>
          <p:cNvPr id="2097167" name="Picture 6"/>
          <p:cNvPicPr>
            <a:picLocks noChangeAspect="1"/>
          </p:cNvPicPr>
          <p:nvPr/>
        </p:nvPicPr>
        <p:blipFill>
          <a:blip xmlns:r="http://schemas.openxmlformats.org/officeDocument/2006/relationships" r:embed="rId1"/>
          <a:stretch>
            <a:fillRect/>
          </a:stretch>
        </p:blipFill>
        <p:spPr>
          <a:xfrm>
            <a:off x="0" y="-1"/>
            <a:ext cx="9144000" cy="6857999"/>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pic>
        <p:nvPicPr>
          <p:cNvPr id="2097168" name="Picture 4"/>
          <p:cNvPicPr>
            <a:picLocks noChangeAspect="1" noGrp="1"/>
          </p:cNvPicPr>
          <p:nvPr>
            <p:ph idx="1"/>
          </p:nvPr>
        </p:nvPicPr>
        <p:blipFill>
          <a:blip xmlns:r="http://schemas.openxmlformats.org/officeDocument/2006/relationships" r:embed="rId1"/>
          <a:stretch>
            <a:fillRect/>
          </a:stretch>
        </p:blipFill>
        <p:spPr>
          <a:xfrm>
            <a:off x="1737591" y="-1"/>
            <a:ext cx="5668818" cy="6858001"/>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07" name=""/>
        <p:cNvGrpSpPr/>
        <p:nvPr/>
      </p:nvGrpSpPr>
      <p:grpSpPr>
        <a:xfrm>
          <a:off x="0" y="0"/>
          <a:ext cx="0" cy="0"/>
          <a:chOff x="0" y="0"/>
          <a:chExt cx="0" cy="0"/>
        </a:xfrm>
      </p:grpSpPr>
      <p:pic>
        <p:nvPicPr>
          <p:cNvPr id="2097169" name="Picture 6"/>
          <p:cNvPicPr>
            <a:picLocks noChangeAspect="1" noGrp="1"/>
          </p:cNvPicPr>
          <p:nvPr>
            <p:ph idx="1"/>
          </p:nvPr>
        </p:nvPicPr>
        <p:blipFill>
          <a:blip xmlns:r="http://schemas.openxmlformats.org/officeDocument/2006/relationships" r:embed="rId1"/>
          <a:stretch>
            <a:fillRect/>
          </a:stretch>
        </p:blipFill>
        <p:spPr>
          <a:xfrm>
            <a:off x="628650" y="0"/>
            <a:ext cx="7886700" cy="6858001"/>
          </a:xfrm>
          <a:prstGeom prst="rec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8" name=""/>
        <p:cNvGrpSpPr/>
        <p:nvPr/>
      </p:nvGrpSpPr>
      <p:grpSpPr>
        <a:xfrm>
          <a:off x="0" y="0"/>
          <a:ext cx="0" cy="0"/>
          <a:chOff x="0" y="0"/>
          <a:chExt cx="0" cy="0"/>
        </a:xfrm>
      </p:grpSpPr>
      <p:sp>
        <p:nvSpPr>
          <p:cNvPr id="1048608" name="Content Placeholder 2"/>
          <p:cNvSpPr>
            <a:spLocks noGrp="1"/>
          </p:cNvSpPr>
          <p:nvPr>
            <p:ph idx="1"/>
          </p:nvPr>
        </p:nvSpPr>
        <p:spPr>
          <a:xfrm>
            <a:off x="80818" y="82262"/>
            <a:ext cx="8970818" cy="6694920"/>
          </a:xfrm>
        </p:spPr>
        <p:txBody>
          <a:bodyPr>
            <a:noAutofit/>
          </a:bodyPr>
          <a:p>
            <a:pPr>
              <a:buFont typeface="Wingdings" pitchFamily="2" charset="2"/>
              <a:buChar char="q"/>
            </a:pPr>
            <a:r>
              <a:rPr b="1" dirty="0" sz="2000" lang="en-US" err="1" u="sng">
                <a:solidFill>
                  <a:srgbClr val="C00000"/>
                </a:solidFill>
              </a:rPr>
              <a:t>Intracerebral</a:t>
            </a:r>
            <a:r>
              <a:rPr b="1" dirty="0" sz="2000" lang="en-US" u="sng">
                <a:solidFill>
                  <a:srgbClr val="C00000"/>
                </a:solidFill>
              </a:rPr>
              <a:t> Hematoma</a:t>
            </a:r>
          </a:p>
          <a:p>
            <a:pPr>
              <a:buFont typeface="Wingdings" pitchFamily="2" charset="2"/>
              <a:buChar char="Ø"/>
            </a:pPr>
            <a:r>
              <a:rPr b="1" dirty="0" sz="2000" lang="en-US"/>
              <a:t>ICHs account for 20% to 30%</a:t>
            </a:r>
          </a:p>
          <a:p>
            <a:pPr>
              <a:buFont typeface="Wingdings" pitchFamily="2" charset="2"/>
              <a:buChar char="Ø"/>
            </a:pPr>
            <a:r>
              <a:rPr b="1" dirty="0" sz="2000" lang="en-US">
                <a:solidFill>
                  <a:srgbClr val="0070C0"/>
                </a:solidFill>
              </a:rPr>
              <a:t>Contusions</a:t>
            </a:r>
            <a:r>
              <a:rPr dirty="0" sz="2000" lang="en-US"/>
              <a:t> lesions characterized by mixed blood and brain tissue.</a:t>
            </a:r>
          </a:p>
          <a:p>
            <a:r>
              <a:rPr dirty="0" sz="2000" lang="en-US"/>
              <a:t>Consists of an area of </a:t>
            </a:r>
            <a:r>
              <a:rPr b="1" dirty="0" sz="2000" lang="en-US">
                <a:solidFill>
                  <a:srgbClr val="7030A0"/>
                </a:solidFill>
              </a:rPr>
              <a:t>hemorrhagic necrosis usually occurring on the crests of </a:t>
            </a:r>
            <a:r>
              <a:rPr b="1" dirty="0" sz="2000" lang="en-US" err="1">
                <a:solidFill>
                  <a:srgbClr val="7030A0"/>
                </a:solidFill>
              </a:rPr>
              <a:t>gyri</a:t>
            </a:r>
            <a:r>
              <a:rPr b="1" dirty="0" sz="2000" lang="en-US">
                <a:solidFill>
                  <a:srgbClr val="7030A0"/>
                </a:solidFill>
              </a:rPr>
              <a:t> </a:t>
            </a:r>
            <a:r>
              <a:rPr dirty="0" sz="2000" lang="en-US"/>
              <a:t>in contrast to watershed infarcts</a:t>
            </a:r>
            <a:r>
              <a:rPr dirty="0" sz="2000" lang="ar-SA"/>
              <a:t> </a:t>
            </a:r>
            <a:r>
              <a:rPr dirty="0" sz="2000" lang="en-US"/>
              <a:t>that occur in the depths of </a:t>
            </a:r>
            <a:r>
              <a:rPr dirty="0" sz="2000" lang="en-US" err="1"/>
              <a:t>sulci</a:t>
            </a:r>
            <a:r>
              <a:rPr dirty="0" sz="2000" lang="en-US"/>
              <a:t>. </a:t>
            </a:r>
          </a:p>
          <a:p>
            <a:r>
              <a:rPr dirty="0" sz="2000" lang="en-US"/>
              <a:t>Contusions are frequently seen on the </a:t>
            </a:r>
            <a:r>
              <a:rPr b="1" dirty="0" sz="2000" lang="en-US" err="1">
                <a:solidFill>
                  <a:srgbClr val="002060"/>
                </a:solidFill>
              </a:rPr>
              <a:t>subfrontal</a:t>
            </a:r>
            <a:r>
              <a:rPr dirty="0" sz="2000" lang="en-US"/>
              <a:t> and </a:t>
            </a:r>
            <a:r>
              <a:rPr b="1" dirty="0" sz="2000" lang="en-US">
                <a:solidFill>
                  <a:srgbClr val="002060"/>
                </a:solidFill>
              </a:rPr>
              <a:t>anterior temporal cortical surfaces </a:t>
            </a:r>
            <a:r>
              <a:rPr dirty="0" sz="2000" lang="en-US"/>
              <a:t>(</a:t>
            </a:r>
            <a:r>
              <a:rPr b="1" dirty="0" sz="2000" lang="en-US"/>
              <a:t>irregular boney contours of the floor of the anterior and middle cranial fossa</a:t>
            </a:r>
            <a:r>
              <a:rPr dirty="0" sz="2000" lang="en-US"/>
              <a:t>) by which the brain being jostled against intracranial boney and dural surfaces.</a:t>
            </a:r>
          </a:p>
          <a:p>
            <a:pPr>
              <a:buFont typeface="Courier New" panose="02070309020205020404" pitchFamily="49" charset="0"/>
              <a:buChar char="o"/>
            </a:pPr>
            <a:r>
              <a:rPr dirty="0" sz="2000" lang="en-US">
                <a:solidFill>
                  <a:srgbClr val="C00000"/>
                </a:solidFill>
              </a:rPr>
              <a:t>Coup caused by contact loading.</a:t>
            </a:r>
          </a:p>
          <a:p>
            <a:pPr>
              <a:buFont typeface="Courier New" panose="02070309020205020404" pitchFamily="49" charset="0"/>
              <a:buChar char="o"/>
            </a:pPr>
            <a:r>
              <a:rPr dirty="0" sz="2000" lang="en-US">
                <a:solidFill>
                  <a:srgbClr val="C00000"/>
                </a:solidFill>
              </a:rPr>
              <a:t>Contra-coup  caused by acceleration-deceleration.</a:t>
            </a:r>
          </a:p>
          <a:p>
            <a:pPr lvl="1">
              <a:buFont typeface="Wingdings" pitchFamily="2" charset="2"/>
              <a:buChar char="ü"/>
            </a:pPr>
            <a:r>
              <a:rPr dirty="0" sz="2000" lang="en-US"/>
              <a:t>Contra-coup contusions occur 180 degrees away from the impact site on the opposite side of the brain. </a:t>
            </a:r>
          </a:p>
          <a:p>
            <a:pPr>
              <a:buFont typeface="Courier New" panose="02070309020205020404" pitchFamily="49" charset="0"/>
              <a:buChar char="o"/>
            </a:pPr>
            <a:endParaRPr dirty="0" sz="2000" lang="en-US">
              <a:solidFill>
                <a:srgbClr val="C00000"/>
              </a:solidFill>
            </a:endParaRPr>
          </a:p>
          <a:p>
            <a:pPr>
              <a:buFont typeface="Wingdings" pitchFamily="2" charset="2"/>
              <a:buChar char="Ø"/>
            </a:pPr>
            <a:r>
              <a:rPr b="1" dirty="0" sz="2000" lang="en-US">
                <a:solidFill>
                  <a:srgbClr val="002060"/>
                </a:solidFill>
              </a:rPr>
              <a:t>Histologically:</a:t>
            </a:r>
          </a:p>
          <a:p>
            <a:pPr lvl="1"/>
            <a:r>
              <a:rPr b="1" dirty="0" sz="2000" lang="en-US">
                <a:solidFill>
                  <a:srgbClr val="0070C0"/>
                </a:solidFill>
              </a:rPr>
              <a:t>Acute contusions consist of hemorrhagic necrosis.</a:t>
            </a:r>
          </a:p>
          <a:p>
            <a:pPr lvl="1"/>
            <a:r>
              <a:rPr b="1" dirty="0" sz="2000" lang="en-US">
                <a:solidFill>
                  <a:srgbClr val="0070C0"/>
                </a:solidFill>
              </a:rPr>
              <a:t>The yellow-tan color of remote contusions lead to the designation </a:t>
            </a:r>
            <a:r>
              <a:rPr b="1" dirty="0" sz="2000" lang="en-US" u="sng">
                <a:solidFill>
                  <a:srgbClr val="002060"/>
                </a:solidFill>
              </a:rPr>
              <a:t>plaques </a:t>
            </a:r>
            <a:r>
              <a:rPr b="1" dirty="0" sz="2000" lang="en-US" err="1" u="sng">
                <a:solidFill>
                  <a:srgbClr val="002060"/>
                </a:solidFill>
              </a:rPr>
              <a:t>jaunes</a:t>
            </a:r>
            <a:endParaRPr b="1" dirty="0" sz="2000" lang="en-IQ" u="sng">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09" name=""/>
        <p:cNvGrpSpPr/>
        <p:nvPr/>
      </p:nvGrpSpPr>
      <p:grpSpPr>
        <a:xfrm>
          <a:off x="0" y="0"/>
          <a:ext cx="0" cy="0"/>
          <a:chOff x="0" y="0"/>
          <a:chExt cx="0" cy="0"/>
        </a:xfrm>
      </p:grpSpPr>
      <p:sp>
        <p:nvSpPr>
          <p:cNvPr id="1048609" name="Content Placeholder 2"/>
          <p:cNvSpPr>
            <a:spLocks noGrp="1"/>
          </p:cNvSpPr>
          <p:nvPr>
            <p:ph idx="1"/>
          </p:nvPr>
        </p:nvSpPr>
        <p:spPr>
          <a:xfrm>
            <a:off x="80818" y="82262"/>
            <a:ext cx="8970818" cy="6694920"/>
          </a:xfrm>
        </p:spPr>
        <p:txBody>
          <a:bodyPr>
            <a:normAutofit/>
          </a:bodyPr>
          <a:p>
            <a:r>
              <a:rPr dirty="0" sz="2000" lang="en-US">
                <a:solidFill>
                  <a:srgbClr val="002060"/>
                </a:solidFill>
              </a:rPr>
              <a:t>Sudden deterioration is a feature especially of patients with</a:t>
            </a:r>
            <a:r>
              <a:rPr b="1" dirty="0" sz="2000" lang="en-US">
                <a:solidFill>
                  <a:srgbClr val="002060"/>
                </a:solidFill>
              </a:rPr>
              <a:t> </a:t>
            </a:r>
            <a:r>
              <a:rPr b="1" dirty="0" sz="2000" lang="en-US">
                <a:solidFill>
                  <a:srgbClr val="7030A0"/>
                </a:solidFill>
              </a:rPr>
              <a:t>severe </a:t>
            </a:r>
            <a:r>
              <a:rPr b="1" dirty="0" sz="2000" lang="en-US" err="1">
                <a:solidFill>
                  <a:srgbClr val="7030A0"/>
                </a:solidFill>
              </a:rPr>
              <a:t>bifrontal</a:t>
            </a:r>
            <a:r>
              <a:rPr b="1" dirty="0" sz="2000" lang="en-US">
                <a:solidFill>
                  <a:srgbClr val="7030A0"/>
                </a:solidFill>
              </a:rPr>
              <a:t> contusions, temporal pole pulping, and “burst” lobes</a:t>
            </a:r>
            <a:r>
              <a:rPr b="1" dirty="0" sz="2000" lang="en-US">
                <a:solidFill>
                  <a:srgbClr val="002060"/>
                </a:solidFill>
              </a:rPr>
              <a:t>. </a:t>
            </a:r>
          </a:p>
          <a:p>
            <a:r>
              <a:rPr dirty="0" sz="2000" lang="en-US"/>
              <a:t>Contusions are also </a:t>
            </a:r>
            <a:r>
              <a:rPr dirty="0" sz="2000" lang="en-US" u="sng">
                <a:solidFill>
                  <a:srgbClr val="C00000"/>
                </a:solidFill>
              </a:rPr>
              <a:t>one of the causes of neurological deterioration</a:t>
            </a:r>
            <a:r>
              <a:rPr dirty="0" sz="2000" lang="en-US"/>
              <a:t> after a lucid interval, mimicking EDH.</a:t>
            </a:r>
          </a:p>
          <a:p>
            <a:endParaRPr dirty="0" sz="2000" lang="en-US"/>
          </a:p>
          <a:p>
            <a:pPr>
              <a:buFont typeface="Wingdings" pitchFamily="2" charset="2"/>
              <a:buChar char="Ø"/>
            </a:pPr>
            <a:r>
              <a:rPr b="1" dirty="0" sz="2000" lang="en-US"/>
              <a:t>In Simple contusion</a:t>
            </a:r>
            <a:r>
              <a:rPr dirty="0" sz="2000" lang="en-US"/>
              <a:t>, the overlying </a:t>
            </a:r>
            <a:r>
              <a:rPr b="1" dirty="0" sz="2000" lang="en-US" err="1" u="sng">
                <a:solidFill>
                  <a:srgbClr val="0070C0"/>
                </a:solidFill>
              </a:rPr>
              <a:t>pial</a:t>
            </a:r>
            <a:r>
              <a:rPr b="1" dirty="0" sz="2000" lang="en-US" u="sng">
                <a:solidFill>
                  <a:srgbClr val="0070C0"/>
                </a:solidFill>
              </a:rPr>
              <a:t> membrane remains intact</a:t>
            </a:r>
            <a:r>
              <a:rPr dirty="0" sz="2000" lang="en-US"/>
              <a:t>.</a:t>
            </a:r>
          </a:p>
          <a:p>
            <a:pPr>
              <a:buFont typeface="Wingdings" pitchFamily="2" charset="2"/>
              <a:buChar char="Ø"/>
            </a:pPr>
            <a:r>
              <a:rPr b="1" dirty="0" sz="2000" lang="en-US"/>
              <a:t>In Laceration</a:t>
            </a:r>
            <a:r>
              <a:rPr dirty="0" sz="2000" lang="en-US"/>
              <a:t>, </a:t>
            </a:r>
            <a:r>
              <a:rPr b="1" dirty="0" sz="2000" lang="en-US">
                <a:solidFill>
                  <a:srgbClr val="0070C0"/>
                </a:solidFill>
              </a:rPr>
              <a:t>disruption of the </a:t>
            </a:r>
            <a:r>
              <a:rPr b="1" dirty="0" sz="2000" lang="en-US" err="1">
                <a:solidFill>
                  <a:srgbClr val="0070C0"/>
                </a:solidFill>
              </a:rPr>
              <a:t>pial</a:t>
            </a:r>
            <a:r>
              <a:rPr b="1" dirty="0" sz="2000" lang="en-US">
                <a:solidFill>
                  <a:srgbClr val="0070C0"/>
                </a:solidFill>
              </a:rPr>
              <a:t> membrane</a:t>
            </a:r>
            <a:r>
              <a:rPr dirty="0" sz="2000" lang="en-US"/>
              <a:t> with tearing of the underlying tissue.</a:t>
            </a:r>
          </a:p>
          <a:p>
            <a:pPr>
              <a:buFont typeface="Wingdings" pitchFamily="2" charset="2"/>
              <a:buChar char="Ø"/>
            </a:pPr>
            <a:endParaRPr dirty="0" sz="2000" lang="en-US"/>
          </a:p>
          <a:p>
            <a:pPr>
              <a:buFont typeface="Wingdings" pitchFamily="2" charset="2"/>
              <a:buChar char="§"/>
            </a:pPr>
            <a:r>
              <a:rPr b="1" dirty="0" sz="2000" lang="en-US">
                <a:solidFill>
                  <a:srgbClr val="002060"/>
                </a:solidFill>
              </a:rPr>
              <a:t>Contusions increase in size over hours to days because of </a:t>
            </a:r>
          </a:p>
          <a:p>
            <a:pPr lvl="1">
              <a:buFont typeface="Wingdings" pitchFamily="2" charset="2"/>
              <a:buChar char="ü"/>
            </a:pPr>
            <a:r>
              <a:rPr dirty="0" sz="2000" lang="en-US"/>
              <a:t>Recurrent hemorrhage.</a:t>
            </a:r>
          </a:p>
          <a:p>
            <a:pPr lvl="1">
              <a:buFont typeface="Wingdings" pitchFamily="2" charset="2"/>
              <a:buChar char="ü"/>
            </a:pPr>
            <a:r>
              <a:rPr dirty="0" sz="2000" lang="en-US" err="1"/>
              <a:t>Vasogenic</a:t>
            </a:r>
            <a:r>
              <a:rPr dirty="0" sz="2000" lang="en-US"/>
              <a:t> edema.</a:t>
            </a:r>
          </a:p>
          <a:p>
            <a:pPr lvl="1">
              <a:buFont typeface="Wingdings" pitchFamily="2" charset="2"/>
              <a:buChar char="ü"/>
            </a:pPr>
            <a:r>
              <a:rPr dirty="0" sz="2000" lang="en-US"/>
              <a:t>Inflammation.</a:t>
            </a:r>
          </a:p>
          <a:p>
            <a:pPr lvl="1">
              <a:buFont typeface="Wingdings" pitchFamily="2" charset="2"/>
              <a:buChar char="ü"/>
            </a:pPr>
            <a:r>
              <a:rPr dirty="0" sz="2000" lang="en-US"/>
              <a:t>Ischemic necrosis.</a:t>
            </a:r>
          </a:p>
          <a:p>
            <a:pPr>
              <a:buFont typeface="Wingdings" pitchFamily="2" charset="2"/>
              <a:buChar char="§"/>
            </a:pPr>
            <a:endParaRPr dirty="0" sz="2000" lang="en-US"/>
          </a:p>
          <a:p>
            <a:pPr>
              <a:buFont typeface="Wingdings" pitchFamily="2" charset="2"/>
              <a:buChar char="§"/>
            </a:pPr>
            <a:r>
              <a:rPr dirty="0" sz="2000" lang="en-US"/>
              <a:t>Small contusions may be completely resorbed within </a:t>
            </a:r>
            <a:r>
              <a:rPr b="1" dirty="0" sz="2000" lang="en-US"/>
              <a:t>2 to 3 weeks.</a:t>
            </a:r>
            <a:endParaRPr dirty="0" sz="2000" lang="en-US"/>
          </a:p>
          <a:p>
            <a:pPr>
              <a:buFont typeface="Wingdings" pitchFamily="2" charset="2"/>
              <a:buChar char="§"/>
            </a:pPr>
            <a:r>
              <a:rPr dirty="0" sz="2000" lang="en-US"/>
              <a:t>Larger lesions can take </a:t>
            </a:r>
            <a:r>
              <a:rPr b="1" dirty="0" sz="2000" lang="en-US"/>
              <a:t>weeks to months</a:t>
            </a:r>
            <a:r>
              <a:rPr dirty="0" sz="2000" lang="en-US"/>
              <a:t> to resorb. </a:t>
            </a:r>
          </a:p>
          <a:p>
            <a:pPr>
              <a:buFont typeface="Wingdings" pitchFamily="2" charset="2"/>
              <a:buChar char="§"/>
            </a:pPr>
            <a:endParaRPr dirty="0" sz="2000" lang="en-IQ"/>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588" name="Content Placeholder 2"/>
          <p:cNvSpPr>
            <a:spLocks noGrp="1"/>
          </p:cNvSpPr>
          <p:nvPr>
            <p:ph idx="1"/>
          </p:nvPr>
        </p:nvSpPr>
        <p:spPr>
          <a:xfrm>
            <a:off x="92364" y="82260"/>
            <a:ext cx="8970818" cy="6694921"/>
          </a:xfrm>
        </p:spPr>
        <p:txBody>
          <a:bodyPr>
            <a:normAutofit/>
          </a:bodyPr>
          <a:p>
            <a:r>
              <a:rPr dirty="0" sz="2000" lang="en-US"/>
              <a:t>They rarely occur spontaneously in patients with </a:t>
            </a:r>
            <a:r>
              <a:rPr b="1" dirty="0" sz="2000" lang="en-US">
                <a:solidFill>
                  <a:srgbClr val="0070C0"/>
                </a:solidFill>
              </a:rPr>
              <a:t>infections, sinusitis, vascular anomalies, or chronic renal failure</a:t>
            </a:r>
            <a:r>
              <a:rPr dirty="0" sz="2000" lang="en-US"/>
              <a:t>.</a:t>
            </a:r>
          </a:p>
          <a:p>
            <a:endParaRPr dirty="0" sz="2000" lang="en-US"/>
          </a:p>
          <a:p>
            <a:pPr>
              <a:buFont typeface="Wingdings" pitchFamily="2" charset="2"/>
              <a:buChar char="v"/>
            </a:pPr>
            <a:r>
              <a:rPr dirty="0" sz="2000" lang="en-US"/>
              <a:t>Approximately 10% of EDHs are due to venous bleeding, often from laceration of a dural venous sinus. </a:t>
            </a:r>
          </a:p>
          <a:p>
            <a:pPr>
              <a:buFont typeface="Wingdings" pitchFamily="2" charset="2"/>
              <a:buChar char="Ø"/>
            </a:pPr>
            <a:r>
              <a:rPr b="1" dirty="0" sz="2000" lang="en-US"/>
              <a:t>These venous epidural </a:t>
            </a:r>
            <a:r>
              <a:rPr b="1" dirty="0" sz="2000" lang="en-US" err="1"/>
              <a:t>hematomas</a:t>
            </a:r>
            <a:r>
              <a:rPr b="1" dirty="0" sz="2000" lang="en-US"/>
              <a:t> occur most commonly </a:t>
            </a:r>
          </a:p>
          <a:p>
            <a:pPr indent="-342900" lvl="1" marL="800100">
              <a:buFont typeface="+mj-lt"/>
              <a:buAutoNum type="arabicParenR"/>
            </a:pPr>
            <a:r>
              <a:rPr b="1" dirty="0" sz="2000" lang="en-US">
                <a:solidFill>
                  <a:srgbClr val="7030A0"/>
                </a:solidFill>
              </a:rPr>
              <a:t>Along the anterior aspect of the middle cranial fossa </a:t>
            </a:r>
            <a:r>
              <a:rPr b="1" dirty="0" sz="2000" lang="en-US">
                <a:solidFill>
                  <a:srgbClr val="C00000"/>
                </a:solidFill>
              </a:rPr>
              <a:t>or</a:t>
            </a:r>
            <a:r>
              <a:rPr b="1" dirty="0" sz="2000" lang="en-US">
                <a:solidFill>
                  <a:srgbClr val="7030A0"/>
                </a:solidFill>
              </a:rPr>
              <a:t> fracture of the greater sphenoid wing </a:t>
            </a:r>
            <a:r>
              <a:rPr b="1" dirty="0" sz="2000" lang="en-US">
                <a:solidFill>
                  <a:srgbClr val="C00000"/>
                </a:solidFill>
                <a:sym typeface="Wingdings" pitchFamily="2" charset="2"/>
              </a:rPr>
              <a:t></a:t>
            </a:r>
            <a:r>
              <a:rPr dirty="0" sz="2000" lang="en-US"/>
              <a:t> laceration of the </a:t>
            </a:r>
            <a:r>
              <a:rPr dirty="0" sz="2000" lang="en-US" err="1"/>
              <a:t>sphenoparietal</a:t>
            </a:r>
            <a:r>
              <a:rPr dirty="0" sz="2000" lang="en-US"/>
              <a:t> sinus.</a:t>
            </a:r>
          </a:p>
          <a:p>
            <a:pPr indent="-342900" lvl="1" marL="800100">
              <a:buFont typeface="+mj-lt"/>
              <a:buAutoNum type="arabicParenR"/>
            </a:pPr>
            <a:endParaRPr dirty="0" sz="2000" lang="en-US"/>
          </a:p>
          <a:p>
            <a:pPr indent="-342900" lvl="1" marL="800100">
              <a:buFont typeface="+mj-lt"/>
              <a:buAutoNum type="arabicParenR"/>
            </a:pPr>
            <a:r>
              <a:rPr b="1" dirty="0" sz="2000" lang="en-US">
                <a:solidFill>
                  <a:srgbClr val="7030A0"/>
                </a:solidFill>
              </a:rPr>
              <a:t>Occipital skull fracture </a:t>
            </a:r>
            <a:r>
              <a:rPr b="1" dirty="0" sz="2000" lang="en-US">
                <a:solidFill>
                  <a:srgbClr val="C00000"/>
                </a:solidFill>
                <a:sym typeface="Wingdings" pitchFamily="2" charset="2"/>
              </a:rPr>
              <a:t></a:t>
            </a:r>
            <a:r>
              <a:rPr dirty="0" sz="2000" lang="en-US">
                <a:sym typeface="Wingdings" pitchFamily="2" charset="2"/>
              </a:rPr>
              <a:t> </a:t>
            </a:r>
            <a:r>
              <a:rPr dirty="0" sz="2000" lang="en-US"/>
              <a:t>laceration of the superficial transverse sinus.</a:t>
            </a:r>
          </a:p>
          <a:p>
            <a:pPr indent="-342900" lvl="1" marL="800100">
              <a:buFont typeface="+mj-lt"/>
              <a:buAutoNum type="arabicParenR"/>
            </a:pPr>
            <a:endParaRPr dirty="0" sz="2000" lang="en-US"/>
          </a:p>
          <a:p>
            <a:pPr indent="-342900" lvl="1" marL="800100">
              <a:buFont typeface="+mj-lt"/>
              <a:buAutoNum type="arabicParenR"/>
            </a:pPr>
            <a:r>
              <a:rPr b="1" dirty="0" sz="2000" lang="en-US">
                <a:solidFill>
                  <a:srgbClr val="7030A0"/>
                </a:solidFill>
              </a:rPr>
              <a:t>At the vertex </a:t>
            </a:r>
            <a:r>
              <a:rPr b="1" dirty="0" sz="2000" lang="en-US">
                <a:solidFill>
                  <a:srgbClr val="C00000"/>
                </a:solidFill>
                <a:sym typeface="Wingdings" pitchFamily="2" charset="2"/>
              </a:rPr>
              <a:t></a:t>
            </a:r>
            <a:r>
              <a:rPr b="1" dirty="0" sz="2000" lang="en-US">
                <a:solidFill>
                  <a:srgbClr val="7030A0"/>
                </a:solidFill>
                <a:sym typeface="Wingdings" pitchFamily="2" charset="2"/>
              </a:rPr>
              <a:t> </a:t>
            </a:r>
            <a:r>
              <a:rPr dirty="0" sz="2000" lang="en-US"/>
              <a:t>injury to the superior sagittal sinus caused by either skull fracture or </a:t>
            </a:r>
            <a:r>
              <a:rPr dirty="0" sz="2000" lang="en-US" err="1"/>
              <a:t>diastasis</a:t>
            </a:r>
            <a:r>
              <a:rPr dirty="0" sz="2000" lang="en-US"/>
              <a:t> of the sagittal suture, crossing the midline because of the relatively weak attachment of the outer </a:t>
            </a:r>
            <a:r>
              <a:rPr dirty="0" sz="2000" lang="en-US" err="1"/>
              <a:t>periosteal</a:t>
            </a:r>
            <a:r>
              <a:rPr dirty="0" sz="2000" lang="en-US"/>
              <a:t> dural layer to the sagittal suture.</a:t>
            </a:r>
            <a:endParaRPr dirty="0" sz="2000" lang="en-IQ"/>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0" name=""/>
        <p:cNvGrpSpPr/>
        <p:nvPr/>
      </p:nvGrpSpPr>
      <p:grpSpPr>
        <a:xfrm>
          <a:off x="0" y="0"/>
          <a:ext cx="0" cy="0"/>
          <a:chOff x="0" y="0"/>
          <a:chExt cx="0" cy="0"/>
        </a:xfrm>
      </p:grpSpPr>
      <p:sp>
        <p:nvSpPr>
          <p:cNvPr id="1048610"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u="sng">
                <a:solidFill>
                  <a:srgbClr val="002060"/>
                </a:solidFill>
              </a:rPr>
              <a:t>Intermediate contusions (</a:t>
            </a:r>
            <a:r>
              <a:rPr b="1" dirty="0" sz="2000" lang="en-US" u="sng"/>
              <a:t>gliding contusions)</a:t>
            </a:r>
          </a:p>
          <a:p>
            <a:r>
              <a:rPr dirty="0" sz="2000" lang="en-US"/>
              <a:t>Are </a:t>
            </a:r>
            <a:r>
              <a:rPr dirty="0" sz="2000" lang="en-US" err="1"/>
              <a:t>intracerebral</a:t>
            </a:r>
            <a:r>
              <a:rPr dirty="0" sz="2000" lang="en-US"/>
              <a:t> contusions that occur </a:t>
            </a:r>
          </a:p>
          <a:p>
            <a:pPr lvl="1">
              <a:buFont typeface="Wingdings" pitchFamily="2" charset="2"/>
              <a:buChar char="ü"/>
            </a:pPr>
            <a:r>
              <a:rPr dirty="0" sz="2000" lang="en-US"/>
              <a:t>Deep within the </a:t>
            </a:r>
            <a:r>
              <a:rPr dirty="0" sz="2000" lang="en-US" err="1"/>
              <a:t>neuroglial</a:t>
            </a:r>
            <a:r>
              <a:rPr dirty="0" sz="2000" lang="en-US"/>
              <a:t> parenchyma between the impact and opposite side of the brain. </a:t>
            </a:r>
          </a:p>
          <a:p>
            <a:pPr lvl="1">
              <a:buFont typeface="Wingdings" pitchFamily="2" charset="2"/>
              <a:buChar char="ü"/>
            </a:pPr>
            <a:r>
              <a:rPr dirty="0" sz="2000" lang="en-US"/>
              <a:t>In the parasagittal regions.</a:t>
            </a:r>
          </a:p>
          <a:p>
            <a:r>
              <a:rPr dirty="0" sz="2000" lang="en-US"/>
              <a:t>Its due to the </a:t>
            </a:r>
            <a:r>
              <a:rPr dirty="0" sz="2000" lang="en-US" err="1"/>
              <a:t>rostrocaudal</a:t>
            </a:r>
            <a:r>
              <a:rPr dirty="0" sz="2000" lang="en-US"/>
              <a:t> movement of the brain resulting from impact or impulsive loading forces.</a:t>
            </a:r>
          </a:p>
          <a:p>
            <a:r>
              <a:rPr b="1" dirty="0" sz="2000" lang="en-US"/>
              <a:t>The hemorrhages involve</a:t>
            </a:r>
            <a:r>
              <a:rPr dirty="0" sz="2000" lang="en-US"/>
              <a:t> </a:t>
            </a:r>
            <a:r>
              <a:rPr b="1" dirty="0" sz="2000" lang="en-US">
                <a:solidFill>
                  <a:srgbClr val="0070C0"/>
                </a:solidFill>
              </a:rPr>
              <a:t>the deeper layers of the cortex and the convolutional white matter</a:t>
            </a:r>
            <a:r>
              <a:rPr dirty="0" sz="2000" lang="en-US"/>
              <a:t>, </a:t>
            </a:r>
            <a:r>
              <a:rPr b="1" dirty="0" sz="2000" lang="en-US"/>
              <a:t>but</a:t>
            </a:r>
            <a:r>
              <a:rPr dirty="0" sz="2000" lang="en-US"/>
              <a:t> </a:t>
            </a:r>
            <a:r>
              <a:rPr b="1" dirty="0" sz="2000" lang="en-US">
                <a:solidFill>
                  <a:srgbClr val="C00000"/>
                </a:solidFill>
              </a:rPr>
              <a:t>they spare the surface of the gyrus</a:t>
            </a:r>
            <a:r>
              <a:rPr dirty="0" sz="2000" lang="en-US"/>
              <a:t>.</a:t>
            </a:r>
          </a:p>
          <a:p>
            <a:endParaRPr dirty="0" sz="2000" lang="en-US"/>
          </a:p>
          <a:p>
            <a:pPr>
              <a:buFont typeface="Wingdings" pitchFamily="2" charset="2"/>
              <a:buChar char="v"/>
            </a:pPr>
            <a:r>
              <a:rPr b="1" dirty="0" sz="2000" lang="en-US" err="1">
                <a:solidFill>
                  <a:srgbClr val="002060"/>
                </a:solidFill>
              </a:rPr>
              <a:t>Intraparenchymal</a:t>
            </a:r>
            <a:r>
              <a:rPr b="1" dirty="0" sz="2000" lang="en-US">
                <a:solidFill>
                  <a:srgbClr val="002060"/>
                </a:solidFill>
              </a:rPr>
              <a:t> hematoma </a:t>
            </a:r>
          </a:p>
          <a:p>
            <a:pPr lvl="1">
              <a:buFont typeface="Wingdings" pitchFamily="2" charset="2"/>
              <a:buChar char="ü"/>
            </a:pPr>
            <a:r>
              <a:rPr dirty="0" sz="2000" lang="en-US"/>
              <a:t>Collection of confluent, relatively homogeneous of </a:t>
            </a:r>
            <a:r>
              <a:rPr b="1" dirty="0" sz="2000" lang="en-US"/>
              <a:t>frank blood</a:t>
            </a:r>
            <a:r>
              <a:rPr dirty="0" sz="2000" lang="en-US"/>
              <a:t>, </a:t>
            </a:r>
            <a:r>
              <a:rPr b="1" dirty="0" sz="2000" lang="en-US" u="sng">
                <a:solidFill>
                  <a:srgbClr val="C00000"/>
                </a:solidFill>
              </a:rPr>
              <a:t>rather than</a:t>
            </a:r>
            <a:r>
              <a:rPr dirty="0" sz="2000" lang="en-US"/>
              <a:t> </a:t>
            </a:r>
            <a:r>
              <a:rPr b="1" dirty="0" sz="2000" lang="en-US"/>
              <a:t>bruised brain tissue</a:t>
            </a:r>
            <a:r>
              <a:rPr dirty="0" sz="2000" lang="en-US"/>
              <a:t> within the brain parenchyma” exceeding 5 mm in size.</a:t>
            </a:r>
          </a:p>
          <a:p>
            <a:pPr lvl="1">
              <a:buFont typeface="Wingdings" pitchFamily="2" charset="2"/>
              <a:buChar char="ü"/>
            </a:pPr>
            <a:r>
              <a:rPr dirty="0" sz="2000" lang="en-US"/>
              <a:t>There tends to be </a:t>
            </a:r>
            <a:r>
              <a:rPr b="1" dirty="0" sz="2000" lang="en-US"/>
              <a:t>less surrounding edema</a:t>
            </a:r>
            <a:r>
              <a:rPr dirty="0" sz="2000" lang="en-US"/>
              <a:t> than with contusions. </a:t>
            </a:r>
          </a:p>
          <a:p>
            <a:pPr lvl="1">
              <a:buFont typeface="Wingdings" pitchFamily="2" charset="2"/>
              <a:buChar char="ü"/>
            </a:pPr>
            <a:r>
              <a:rPr dirty="0" sz="2000" lang="en-US"/>
              <a:t>Located </a:t>
            </a:r>
            <a:r>
              <a:rPr b="1" dirty="0" sz="2000" lang="en-US"/>
              <a:t>deeper in the brain</a:t>
            </a:r>
            <a:r>
              <a:rPr dirty="0" sz="2000" lang="en-US"/>
              <a:t> than contusions are, frequently in the </a:t>
            </a:r>
            <a:r>
              <a:rPr b="1" dirty="0" sz="2000" lang="en-US" err="1"/>
              <a:t>frontotemporal</a:t>
            </a:r>
            <a:r>
              <a:rPr b="1" dirty="0" sz="2000" lang="en-US"/>
              <a:t> white matter</a:t>
            </a:r>
            <a:r>
              <a:rPr dirty="0" sz="2000" lang="en-US"/>
              <a:t>.</a:t>
            </a:r>
            <a:endParaRPr dirty="0" sz="2000" lang="en-IQ"/>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1" name=""/>
        <p:cNvGrpSpPr/>
        <p:nvPr/>
      </p:nvGrpSpPr>
      <p:grpSpPr>
        <a:xfrm>
          <a:off x="0" y="0"/>
          <a:ext cx="0" cy="0"/>
          <a:chOff x="0" y="0"/>
          <a:chExt cx="0" cy="0"/>
        </a:xfrm>
      </p:grpSpPr>
      <p:sp>
        <p:nvSpPr>
          <p:cNvPr id="1048611"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u="sng">
                <a:solidFill>
                  <a:srgbClr val="002060"/>
                </a:solidFill>
              </a:rPr>
              <a:t>Imaging</a:t>
            </a:r>
          </a:p>
          <a:p>
            <a:pPr>
              <a:buFont typeface="Wingdings" pitchFamily="2" charset="2"/>
              <a:buChar char="Ø"/>
            </a:pPr>
            <a:r>
              <a:rPr b="1" dirty="0" sz="2000" lang="en-US"/>
              <a:t>On both CT and MRI, the brain contusion appears either</a:t>
            </a:r>
          </a:p>
          <a:p>
            <a:r>
              <a:rPr dirty="0" sz="2000" lang="en-US"/>
              <a:t>Focal area of patchy hemorrhage and edema within a superficial portion of the brain that lies immediately adjacent to the skull (cortical contusions).</a:t>
            </a:r>
          </a:p>
          <a:p>
            <a:r>
              <a:rPr dirty="0" sz="2000" lang="en-US"/>
              <a:t>Or more extensive and involve both the cortex and subjacent cortical white matter.</a:t>
            </a:r>
          </a:p>
          <a:p>
            <a:r>
              <a:rPr dirty="0" sz="2000" lang="en-US"/>
              <a:t>Multiple focal contusions have a “</a:t>
            </a:r>
            <a:r>
              <a:rPr b="1" dirty="0" sz="2000" lang="en-US">
                <a:solidFill>
                  <a:srgbClr val="0070C0"/>
                </a:solidFill>
              </a:rPr>
              <a:t>salt and pepper</a:t>
            </a:r>
            <a:r>
              <a:rPr dirty="0" sz="2000" lang="en-US"/>
              <a:t>” appearance on CT scan.</a:t>
            </a:r>
          </a:p>
          <a:p>
            <a:endParaRPr dirty="0" sz="2000" lang="en-US"/>
          </a:p>
          <a:p>
            <a:pPr>
              <a:buFont typeface="Wingdings" pitchFamily="2" charset="2"/>
              <a:buChar char="Ø"/>
            </a:pPr>
            <a:r>
              <a:rPr b="1" dirty="0" sz="2000" lang="en-US"/>
              <a:t>The most common locations are </a:t>
            </a:r>
          </a:p>
          <a:p>
            <a:pPr lvl="1">
              <a:buFont typeface="Wingdings" pitchFamily="2" charset="2"/>
              <a:buChar char="§"/>
            </a:pPr>
            <a:r>
              <a:rPr dirty="0" sz="2000" lang="en-US"/>
              <a:t>The anterior temporal lobes along the greater sphenoid wings (50%)</a:t>
            </a:r>
          </a:p>
          <a:p>
            <a:pPr lvl="1">
              <a:buFont typeface="Wingdings" pitchFamily="2" charset="2"/>
              <a:buChar char="§"/>
            </a:pPr>
            <a:r>
              <a:rPr dirty="0" sz="2000" lang="en-US"/>
              <a:t>The frontal lobes (30%), particularly the </a:t>
            </a:r>
            <a:r>
              <a:rPr dirty="0" sz="2000" lang="en-US" err="1"/>
              <a:t>orbitofrontal</a:t>
            </a:r>
            <a:r>
              <a:rPr dirty="0" sz="2000" lang="en-US"/>
              <a:t> brain.</a:t>
            </a:r>
          </a:p>
          <a:p>
            <a:pPr lvl="1">
              <a:buFont typeface="Wingdings" pitchFamily="2" charset="2"/>
              <a:buChar char="§"/>
            </a:pPr>
            <a:r>
              <a:rPr dirty="0" sz="2000" lang="en-US"/>
              <a:t>Parietal and occipital (13%) </a:t>
            </a:r>
          </a:p>
          <a:p>
            <a:pPr lvl="1">
              <a:buFont typeface="Wingdings" pitchFamily="2" charset="2"/>
              <a:buChar char="§"/>
            </a:pPr>
            <a:r>
              <a:rPr dirty="0" sz="2000" lang="en-US"/>
              <a:t>Cerebellar (10%)</a:t>
            </a:r>
          </a:p>
          <a:p>
            <a:pPr lvl="1">
              <a:buFont typeface="Wingdings" pitchFamily="2" charset="2"/>
              <a:buChar char="§"/>
            </a:pPr>
            <a:endParaRPr dirty="0" sz="2000" lang="en-US"/>
          </a:p>
          <a:p>
            <a:endParaRPr dirty="0" sz="2000" lang="en-IQ"/>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2" name=""/>
        <p:cNvGrpSpPr/>
        <p:nvPr/>
      </p:nvGrpSpPr>
      <p:grpSpPr>
        <a:xfrm>
          <a:off x="0" y="0"/>
          <a:ext cx="0" cy="0"/>
          <a:chOff x="0" y="0"/>
          <a:chExt cx="0" cy="0"/>
        </a:xfrm>
      </p:grpSpPr>
      <p:sp>
        <p:nvSpPr>
          <p:cNvPr id="1048612" name="Content Placeholder 2"/>
          <p:cNvSpPr>
            <a:spLocks noGrp="1"/>
          </p:cNvSpPr>
          <p:nvPr>
            <p:ph idx="1"/>
          </p:nvPr>
        </p:nvSpPr>
        <p:spPr>
          <a:xfrm>
            <a:off x="80818" y="82262"/>
            <a:ext cx="8970818" cy="6694920"/>
          </a:xfrm>
        </p:spPr>
        <p:txBody>
          <a:bodyPr>
            <a:normAutofit/>
          </a:bodyPr>
          <a:p>
            <a:pPr>
              <a:buFont typeface="Wingdings" pitchFamily="2" charset="2"/>
              <a:buChar char="§"/>
            </a:pPr>
            <a:r>
              <a:rPr b="1" dirty="0" sz="2000" lang="en-US" err="1">
                <a:solidFill>
                  <a:srgbClr val="7030A0"/>
                </a:solidFill>
              </a:rPr>
              <a:t>Hyperacute</a:t>
            </a:r>
            <a:r>
              <a:rPr b="1" dirty="0" sz="2000" lang="en-US">
                <a:solidFill>
                  <a:srgbClr val="7030A0"/>
                </a:solidFill>
              </a:rPr>
              <a:t> and acute stage: </a:t>
            </a:r>
          </a:p>
          <a:p>
            <a:r>
              <a:rPr b="1" dirty="0" sz="2000" lang="en-US">
                <a:solidFill>
                  <a:srgbClr val="0070C0"/>
                </a:solidFill>
              </a:rPr>
              <a:t>Blooming</a:t>
            </a:r>
            <a:r>
              <a:rPr dirty="0" sz="2000" lang="en-US"/>
              <a:t> is a highly characteristic feature (brain contusion with associated hemorrhage and edema, expand over the first few hours after injury, to a degree ranging from minimal to devastating). </a:t>
            </a:r>
          </a:p>
          <a:p>
            <a:r>
              <a:rPr dirty="0" sz="2000" lang="en-US"/>
              <a:t>The burst temporal lobe refers to severe contusion of the anterior temporal lobe, and it can result in new neurological deficit when expansion results in medial temporal lobe herniation and compression of the midbrain.</a:t>
            </a:r>
          </a:p>
          <a:p>
            <a:endParaRPr dirty="0" sz="2000" lang="en-US"/>
          </a:p>
          <a:p>
            <a:pPr>
              <a:buFont typeface="Wingdings" pitchFamily="2" charset="2"/>
              <a:buChar char="§"/>
            </a:pPr>
            <a:r>
              <a:rPr b="1" dirty="0" sz="2000" lang="en-US">
                <a:solidFill>
                  <a:srgbClr val="7030A0"/>
                </a:solidFill>
              </a:rPr>
              <a:t>Subacute stage </a:t>
            </a:r>
          </a:p>
          <a:p>
            <a:r>
              <a:rPr dirty="0" sz="2000" lang="en-US"/>
              <a:t>the lesion demonstrates </a:t>
            </a:r>
            <a:r>
              <a:rPr b="1" dirty="0" sz="2000" lang="en-US">
                <a:solidFill>
                  <a:srgbClr val="0070C0"/>
                </a:solidFill>
              </a:rPr>
              <a:t>ring enhancement</a:t>
            </a:r>
            <a:r>
              <a:rPr dirty="0" sz="2000" lang="en-US"/>
              <a:t> on </a:t>
            </a:r>
            <a:r>
              <a:rPr dirty="0" sz="2000" lang="en-US" err="1"/>
              <a:t>postcontrast</a:t>
            </a:r>
            <a:r>
              <a:rPr dirty="0" sz="2000" lang="en-US"/>
              <a:t> CT and MRI, because of the proliferation of new capillaries lacking a complete blood-brain barrier.</a:t>
            </a:r>
          </a:p>
          <a:p>
            <a:endParaRPr dirty="0" sz="2000" lang="en-US"/>
          </a:p>
          <a:p>
            <a:pPr>
              <a:buFont typeface="Wingdings" pitchFamily="2" charset="2"/>
              <a:buChar char="§"/>
            </a:pPr>
            <a:r>
              <a:rPr b="1" dirty="0" sz="2000" lang="en-US">
                <a:solidFill>
                  <a:srgbClr val="7030A0"/>
                </a:solidFill>
              </a:rPr>
              <a:t>Chronic stage:</a:t>
            </a:r>
          </a:p>
          <a:p>
            <a:r>
              <a:rPr b="1" dirty="0" sz="2000" lang="en-US" err="1">
                <a:solidFill>
                  <a:srgbClr val="0070C0"/>
                </a:solidFill>
              </a:rPr>
              <a:t>Hemosiderin</a:t>
            </a:r>
            <a:r>
              <a:rPr b="1" dirty="0" sz="2000" lang="en-US">
                <a:solidFill>
                  <a:srgbClr val="0070C0"/>
                </a:solidFill>
              </a:rPr>
              <a:t> deposition</a:t>
            </a:r>
            <a:r>
              <a:rPr dirty="0" sz="2000" lang="en-US"/>
              <a:t> from an old contusion with a common appearance of  wedge-shaped area of peripheral </a:t>
            </a:r>
            <a:r>
              <a:rPr dirty="0" sz="2000" lang="en-US" err="1"/>
              <a:t>encephalomalacia</a:t>
            </a:r>
            <a:r>
              <a:rPr dirty="0" sz="2000" lang="en-US"/>
              <a:t> with the broad base facing the skull (mimic an old ischemic infarction).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3" name=""/>
        <p:cNvGrpSpPr/>
        <p:nvPr/>
      </p:nvGrpSpPr>
      <p:grpSpPr>
        <a:xfrm>
          <a:off x="0" y="0"/>
          <a:ext cx="0" cy="0"/>
          <a:chOff x="0" y="0"/>
          <a:chExt cx="0" cy="0"/>
        </a:xfrm>
      </p:grpSpPr>
      <p:pic>
        <p:nvPicPr>
          <p:cNvPr id="2097170" name="Picture 3"/>
          <p:cNvPicPr>
            <a:picLocks noChangeAspect="1" noGrp="1"/>
          </p:cNvPicPr>
          <p:nvPr>
            <p:ph idx="1"/>
          </p:nvPr>
        </p:nvPicPr>
        <p:blipFill>
          <a:blip xmlns:r="http://schemas.openxmlformats.org/officeDocument/2006/relationships" r:embed="rId1"/>
          <a:stretch>
            <a:fillRect/>
          </a:stretch>
        </p:blipFill>
        <p:spPr>
          <a:xfrm>
            <a:off x="20404" y="0"/>
            <a:ext cx="9103191" cy="3429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71" name="Picture 2"/>
          <p:cNvPicPr>
            <a:picLocks noChangeAspect="1"/>
          </p:cNvPicPr>
          <p:nvPr/>
        </p:nvPicPr>
        <p:blipFill>
          <a:blip xmlns:r="http://schemas.openxmlformats.org/officeDocument/2006/relationships" r:embed="rId2"/>
          <a:stretch>
            <a:fillRect/>
          </a:stretch>
        </p:blipFill>
        <p:spPr>
          <a:xfrm>
            <a:off x="20404" y="3429000"/>
            <a:ext cx="9103191" cy="342900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4" name=""/>
        <p:cNvGrpSpPr/>
        <p:nvPr/>
      </p:nvGrpSpPr>
      <p:grpSpPr>
        <a:xfrm>
          <a:off x="0" y="0"/>
          <a:ext cx="0" cy="0"/>
          <a:chOff x="0" y="0"/>
          <a:chExt cx="0" cy="0"/>
        </a:xfrm>
      </p:grpSpPr>
      <p:pic>
        <p:nvPicPr>
          <p:cNvPr id="2097172" name="Picture 6"/>
          <p:cNvPicPr>
            <a:picLocks noChangeAspect="1"/>
          </p:cNvPicPr>
          <p:nvPr/>
        </p:nvPicPr>
        <p:blipFill>
          <a:blip xmlns:r="http://schemas.openxmlformats.org/officeDocument/2006/relationships" r:embed="rId1"/>
          <a:stretch>
            <a:fillRect/>
          </a:stretch>
        </p:blipFill>
        <p:spPr>
          <a:xfrm>
            <a:off x="1102591" y="-1"/>
            <a:ext cx="6938818" cy="6858001"/>
          </a:xfrm>
          <a:prstGeom prst="rec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5" name=""/>
        <p:cNvGrpSpPr/>
        <p:nvPr/>
      </p:nvGrpSpPr>
      <p:grpSpPr>
        <a:xfrm>
          <a:off x="0" y="0"/>
          <a:ext cx="0" cy="0"/>
          <a:chOff x="0" y="0"/>
          <a:chExt cx="0" cy="0"/>
        </a:xfrm>
      </p:grpSpPr>
      <p:pic>
        <p:nvPicPr>
          <p:cNvPr id="2097173" name="Picture 4"/>
          <p:cNvPicPr>
            <a:picLocks noChangeAspect="1" noGrp="1"/>
          </p:cNvPicPr>
          <p:nvPr>
            <p:ph idx="1"/>
          </p:nvPr>
        </p:nvPicPr>
        <p:blipFill>
          <a:blip xmlns:r="http://schemas.openxmlformats.org/officeDocument/2006/relationships" r:embed="rId1"/>
          <a:stretch>
            <a:fillRect/>
          </a:stretch>
        </p:blipFill>
        <p:spPr>
          <a:xfrm>
            <a:off x="877454" y="0"/>
            <a:ext cx="7389091" cy="6858000"/>
          </a:xfrm>
        </p:spPr>
      </p:pic>
      <mc:AlternateContent xmlns:mc="http://schemas.openxmlformats.org/markup-compatibility/2006">
        <mc:Choice xmlns:p14="http://schemas.microsoft.com/office/powerpoint/2010/main" Requires="p14">
          <p:contentPart p14:bwMode="auto" r:id="rId2">
            <p14:nvContentPartPr>
              <p14:cNvPr id="2097174" name="Ink 1"/>
              <p14:cNvContentPartPr/>
              <p14:nvPr/>
            </p14:nvContentPartPr>
            <p14:xfrm>
              <a:off x="2944062" y="5969807"/>
              <a:ext cx="4110480" cy="360"/>
            </p14:xfrm>
          </p:contentPart>
        </mc:Choice>
        <mc:Fallback>
          <p:pic>
            <p:nvPicPr>
              <p:cNvPr id="2097174" name="Ink 1"/>
              <p:cNvPicPr>
                <a:picLocks/>
              </p:cNvPicPr>
              <p:nvPr/>
            </p:nvPicPr>
            <p:blipFill>
              <a:blip xmlns:r="http://schemas.openxmlformats.org/officeDocument/2006/relationships" r:embed="rId3"/>
              <a:stretch>
                <a:fillRect/>
              </a:stretch>
            </p:blipFill>
            <p:spPr>
              <a:xfrm>
                <a:off x="2944062" y="5969807"/>
                <a:ext cx="4110480" cy="360"/>
              </a:xfrm>
              <a:prstGeom prst="rect"/>
            </p:spPr>
          </p:pic>
        </mc:Fallback>
      </mc:AlternateContent>
      <p:grpSp>
        <p:nvGrpSpPr>
          <p:cNvPr id="116" name="Group 11"/>
          <p:cNvGrpSpPr/>
          <p:nvPr/>
        </p:nvGrpSpPr>
        <p:grpSpPr>
          <a:xfrm>
            <a:off x="1027422" y="6235487"/>
            <a:ext cx="6950520" cy="360"/>
            <a:chOff x="1027422" y="6235487"/>
            <a:chExt cx="6950520" cy="360"/>
          </a:xfrm>
        </p:grpSpPr>
        <mc:AlternateContent xmlns:mc="http://schemas.openxmlformats.org/markup-compatibility/2006">
          <mc:Choice xmlns:p14="http://schemas.microsoft.com/office/powerpoint/2010/main" Requires="p14">
            <p:contentPart p14:bwMode="auto" r:id="rId4">
              <p14:nvContentPartPr>
                <p14:cNvPr id="2097175" name="Ink 2"/>
                <p14:cNvContentPartPr/>
                <p14:nvPr/>
              </p14:nvContentPartPr>
              <p14:xfrm>
                <a:off x="1027422" y="6235487"/>
                <a:ext cx="1715040" cy="360"/>
              </p14:xfrm>
            </p:contentPart>
          </mc:Choice>
          <mc:Fallback>
            <p:pic>
              <p:nvPicPr>
                <p:cNvPr id="2097175" name="Ink 2"/>
                <p:cNvPicPr>
                  <a:picLocks/>
                </p:cNvPicPr>
                <p:nvPr/>
              </p:nvPicPr>
              <p:blipFill>
                <a:blip xmlns:r="http://schemas.openxmlformats.org/officeDocument/2006/relationships" r:embed="rId5"/>
                <a:stretch>
                  <a:fillRect/>
                </a:stretch>
              </p:blipFill>
              <p:spPr>
                <a:xfrm>
                  <a:off x="1027422" y="6235487"/>
                  <a:ext cx="1715040" cy="360"/>
                </a:xfrm>
                <a:prstGeom prst="rect"/>
              </p:spPr>
            </p:pic>
          </mc:Fallback>
        </mc:AlternateContent>
        <mc:AlternateContent xmlns:mc="http://schemas.openxmlformats.org/markup-compatibility/2006">
          <mc:Choice xmlns:p14="http://schemas.microsoft.com/office/powerpoint/2010/main" Requires="p14">
            <p:contentPart p14:bwMode="auto" r:id="rId6">
              <p14:nvContentPartPr>
                <p14:cNvPr id="2097176" name="Ink 4"/>
                <p14:cNvContentPartPr/>
                <p14:nvPr/>
              </p14:nvContentPartPr>
              <p14:xfrm>
                <a:off x="3099942" y="6235487"/>
                <a:ext cx="1732320" cy="360"/>
              </p14:xfrm>
            </p:contentPart>
          </mc:Choice>
          <mc:Fallback>
            <p:pic>
              <p:nvPicPr>
                <p:cNvPr id="2097176" name="Ink 4"/>
                <p:cNvPicPr>
                  <a:picLocks/>
                </p:cNvPicPr>
                <p:nvPr/>
              </p:nvPicPr>
              <p:blipFill>
                <a:blip xmlns:r="http://schemas.openxmlformats.org/officeDocument/2006/relationships" r:embed="rId7"/>
                <a:stretch>
                  <a:fillRect/>
                </a:stretch>
              </p:blipFill>
              <p:spPr>
                <a:xfrm>
                  <a:off x="3099942" y="6235487"/>
                  <a:ext cx="1732320" cy="360"/>
                </a:xfrm>
                <a:prstGeom prst="rect"/>
              </p:spPr>
            </p:pic>
          </mc:Fallback>
        </mc:AlternateContent>
        <mc:AlternateContent xmlns:mc="http://schemas.openxmlformats.org/markup-compatibility/2006">
          <mc:Choice xmlns:p14="http://schemas.microsoft.com/office/powerpoint/2010/main" Requires="p14">
            <p:contentPart p14:bwMode="auto" r:id="rId8">
              <p14:nvContentPartPr>
                <p14:cNvPr id="2097177" name="Ink 6"/>
                <p14:cNvContentPartPr/>
                <p14:nvPr/>
              </p14:nvContentPartPr>
              <p14:xfrm>
                <a:off x="5177862" y="6235487"/>
                <a:ext cx="658440" cy="360"/>
              </p14:xfrm>
            </p:contentPart>
          </mc:Choice>
          <mc:Fallback>
            <p:pic>
              <p:nvPicPr>
                <p:cNvPr id="2097177" name="Ink 6"/>
                <p:cNvPicPr>
                  <a:picLocks/>
                </p:cNvPicPr>
                <p:nvPr/>
              </p:nvPicPr>
              <p:blipFill>
                <a:blip xmlns:r="http://schemas.openxmlformats.org/officeDocument/2006/relationships" r:embed="rId9"/>
                <a:stretch>
                  <a:fillRect/>
                </a:stretch>
              </p:blipFill>
              <p:spPr>
                <a:xfrm>
                  <a:off x="5177862" y="6235487"/>
                  <a:ext cx="658440" cy="360"/>
                </a:xfrm>
                <a:prstGeom prst="rect"/>
              </p:spPr>
            </p:pic>
          </mc:Fallback>
        </mc:AlternateContent>
        <mc:AlternateContent xmlns:mc="http://schemas.openxmlformats.org/markup-compatibility/2006">
          <mc:Choice xmlns:p14="http://schemas.microsoft.com/office/powerpoint/2010/main" Requires="p14">
            <p:contentPart p14:bwMode="auto" r:id="rId10">
              <p14:nvContentPartPr>
                <p14:cNvPr id="2097178" name="Ink 8"/>
                <p14:cNvContentPartPr/>
                <p14:nvPr/>
              </p14:nvContentPartPr>
              <p14:xfrm>
                <a:off x="6124662" y="6235487"/>
                <a:ext cx="687240" cy="360"/>
              </p14:xfrm>
            </p:contentPart>
          </mc:Choice>
          <mc:Fallback>
            <p:pic>
              <p:nvPicPr>
                <p:cNvPr id="2097178" name="Ink 8"/>
                <p:cNvPicPr>
                  <a:picLocks/>
                </p:cNvPicPr>
                <p:nvPr/>
              </p:nvPicPr>
              <p:blipFill>
                <a:blip xmlns:r="http://schemas.openxmlformats.org/officeDocument/2006/relationships" r:embed="rId11"/>
                <a:stretch>
                  <a:fillRect/>
                </a:stretch>
              </p:blipFill>
              <p:spPr>
                <a:xfrm>
                  <a:off x="6124662" y="6235487"/>
                  <a:ext cx="687240" cy="360"/>
                </a:xfrm>
                <a:prstGeom prst="rect"/>
              </p:spPr>
            </p:pic>
          </mc:Fallback>
        </mc:AlternateContent>
        <mc:AlternateContent xmlns:mc="http://schemas.openxmlformats.org/markup-compatibility/2006">
          <mc:Choice xmlns:p14="http://schemas.microsoft.com/office/powerpoint/2010/main" Requires="p14">
            <p:contentPart p14:bwMode="auto" r:id="rId12">
              <p14:nvContentPartPr>
                <p14:cNvPr id="2097179" name="Ink 10"/>
                <p14:cNvContentPartPr/>
                <p14:nvPr/>
              </p14:nvContentPartPr>
              <p14:xfrm>
                <a:off x="7001982" y="6235487"/>
                <a:ext cx="975960" cy="360"/>
              </p14:xfrm>
            </p:contentPart>
          </mc:Choice>
          <mc:Fallback>
            <p:pic>
              <p:nvPicPr>
                <p:cNvPr id="2097179" name="Ink 10"/>
                <p:cNvPicPr>
                  <a:picLocks/>
                </p:cNvPicPr>
                <p:nvPr/>
              </p:nvPicPr>
              <p:blipFill>
                <a:blip xmlns:r="http://schemas.openxmlformats.org/officeDocument/2006/relationships" r:embed="rId13"/>
                <a:stretch>
                  <a:fillRect/>
                </a:stretch>
              </p:blipFill>
              <p:spPr>
                <a:xfrm>
                  <a:off x="7001982" y="6235487"/>
                  <a:ext cx="975960" cy="360"/>
                </a:xfrm>
                <a:prstGeom prst="rect"/>
              </p:spPr>
            </p:pic>
          </mc:Fallback>
        </mc:AlternateContent>
      </p:grpSp>
      <mc:AlternateContent xmlns:mc="http://schemas.openxmlformats.org/markup-compatibility/2006">
        <mc:Choice xmlns:p14="http://schemas.microsoft.com/office/powerpoint/2010/main" Requires="p14">
          <p:contentPart p14:bwMode="auto" r:id="rId14">
            <p14:nvContentPartPr>
              <p14:cNvPr id="2097180" name="Ink 12"/>
              <p14:cNvContentPartPr/>
              <p14:nvPr/>
            </p14:nvContentPartPr>
            <p14:xfrm>
              <a:off x="1018158" y="6521697"/>
              <a:ext cx="1381680" cy="360"/>
            </p14:xfrm>
          </p:contentPart>
        </mc:Choice>
        <mc:Fallback>
          <p:pic>
            <p:nvPicPr>
              <p:cNvPr id="2097180" name="Ink 12"/>
              <p:cNvPicPr>
                <a:picLocks/>
              </p:cNvPicPr>
              <p:nvPr/>
            </p:nvPicPr>
            <p:blipFill>
              <a:blip xmlns:r="http://schemas.openxmlformats.org/officeDocument/2006/relationships" r:embed="rId15"/>
              <a:stretch>
                <a:fillRect/>
              </a:stretch>
            </p:blipFill>
            <p:spPr>
              <a:xfrm>
                <a:off x="1018158" y="6521697"/>
                <a:ext cx="1381680" cy="360"/>
              </a:xfrm>
              <a:prstGeom prst="rect"/>
            </p:spPr>
          </p:pic>
        </mc:Fallback>
      </mc:AlternateContent>
      <mc:AlternateContent xmlns:mc="http://schemas.openxmlformats.org/markup-compatibility/2006">
        <mc:Choice xmlns:p14="http://schemas.microsoft.com/office/powerpoint/2010/main" Requires="p14">
          <p:contentPart p14:bwMode="auto" r:id="rId16">
            <p14:nvContentPartPr>
              <p14:cNvPr id="2097181" name="Ink 13"/>
              <p14:cNvContentPartPr/>
              <p14:nvPr/>
            </p14:nvContentPartPr>
            <p14:xfrm>
              <a:off x="3794118" y="6521697"/>
              <a:ext cx="2810880" cy="360"/>
            </p14:xfrm>
          </p:contentPart>
        </mc:Choice>
        <mc:Fallback>
          <p:pic>
            <p:nvPicPr>
              <p:cNvPr id="2097181" name="Ink 13"/>
              <p:cNvPicPr>
                <a:picLocks/>
              </p:cNvPicPr>
              <p:nvPr/>
            </p:nvPicPr>
            <p:blipFill>
              <a:blip xmlns:r="http://schemas.openxmlformats.org/officeDocument/2006/relationships" r:embed="rId17"/>
              <a:stretch>
                <a:fillRect/>
              </a:stretch>
            </p:blipFill>
            <p:spPr>
              <a:xfrm>
                <a:off x="3794118" y="6521697"/>
                <a:ext cx="2810880" cy="360"/>
              </a:xfrm>
              <a:prstGeom prst="rect"/>
            </p:spPr>
          </p:pic>
        </mc:Fallback>
      </mc:AlternateContent>
      <mc:AlternateContent xmlns:mc="http://schemas.openxmlformats.org/markup-compatibility/2006">
        <mc:Choice xmlns:p14="http://schemas.microsoft.com/office/powerpoint/2010/main" Requires="p14">
          <p:contentPart p14:bwMode="auto" r:id="rId18">
            <p14:nvContentPartPr>
              <p14:cNvPr id="2097182" name="Ink 14"/>
              <p14:cNvContentPartPr/>
              <p14:nvPr/>
            </p14:nvContentPartPr>
            <p14:xfrm>
              <a:off x="9147318" y="3634857"/>
              <a:ext cx="360" cy="360"/>
            </p14:xfrm>
          </p:contentPart>
        </mc:Choice>
        <mc:Fallback>
          <p:pic>
            <p:nvPicPr>
              <p:cNvPr id="2097182" name="Ink 14"/>
              <p:cNvPicPr>
                <a:picLocks/>
              </p:cNvPicPr>
              <p:nvPr/>
            </p:nvPicPr>
            <p:blipFill>
              <a:blip xmlns:r="http://schemas.openxmlformats.org/officeDocument/2006/relationships" r:embed="rId19"/>
              <a:stretch>
                <a:fillRect/>
              </a:stretch>
            </p:blipFill>
            <p:spPr>
              <a:xfrm>
                <a:off x="9147318" y="3634857"/>
                <a:ext cx="360" cy="360"/>
              </a:xfrm>
              <a:prstGeom prst="rect"/>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17" name=""/>
        <p:cNvGrpSpPr/>
        <p:nvPr/>
      </p:nvGrpSpPr>
      <p:grpSpPr>
        <a:xfrm>
          <a:off x="0" y="0"/>
          <a:ext cx="0" cy="0"/>
          <a:chOff x="0" y="0"/>
          <a:chExt cx="0" cy="0"/>
        </a:xfrm>
      </p:grpSpPr>
      <p:sp>
        <p:nvSpPr>
          <p:cNvPr id="1048613" name="Title 1"/>
          <p:cNvSpPr>
            <a:spLocks noGrp="1"/>
          </p:cNvSpPr>
          <p:nvPr>
            <p:ph type="title"/>
          </p:nvPr>
        </p:nvSpPr>
        <p:spPr/>
        <p:txBody>
          <a:bodyPr/>
          <a:p>
            <a:endParaRPr lang="en-IQ"/>
          </a:p>
        </p:txBody>
      </p:sp>
      <p:pic>
        <p:nvPicPr>
          <p:cNvPr id="2097183" name="Content Placeholder 4"/>
          <p:cNvPicPr>
            <a:picLocks noChangeAspect="1" noGrp="1"/>
          </p:cNvPicPr>
          <p:nvPr>
            <p:ph idx="1"/>
          </p:nvPr>
        </p:nvPicPr>
        <p:blipFill>
          <a:blip xmlns:r="http://schemas.openxmlformats.org/officeDocument/2006/relationships" r:embed="rId1"/>
          <a:stretch>
            <a:fillRect/>
          </a:stretch>
        </p:blipFill>
        <p:spPr>
          <a:xfrm>
            <a:off x="1" y="0"/>
            <a:ext cx="4572000" cy="6858000"/>
          </a:xfrm>
          <a:prstGeom prst="rect"/>
        </p:spPr>
      </p:pic>
      <p:pic>
        <p:nvPicPr>
          <p:cNvPr id="2097184" name="Picture 6"/>
          <p:cNvPicPr>
            <a:picLocks noChangeAspect="1"/>
          </p:cNvPicPr>
          <p:nvPr/>
        </p:nvPicPr>
        <p:blipFill>
          <a:blip xmlns:r="http://schemas.openxmlformats.org/officeDocument/2006/relationships" r:embed="rId2"/>
          <a:stretch>
            <a:fillRect/>
          </a:stretch>
        </p:blipFill>
        <p:spPr>
          <a:xfrm>
            <a:off x="4479636" y="47883"/>
            <a:ext cx="4664363" cy="6810117"/>
          </a:xfrm>
          <a:prstGeom prst="rec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8" name=""/>
        <p:cNvGrpSpPr/>
        <p:nvPr/>
      </p:nvGrpSpPr>
      <p:grpSpPr>
        <a:xfrm>
          <a:off x="0" y="0"/>
          <a:ext cx="0" cy="0"/>
          <a:chOff x="0" y="0"/>
          <a:chExt cx="0" cy="0"/>
        </a:xfrm>
      </p:grpSpPr>
      <p:pic>
        <p:nvPicPr>
          <p:cNvPr id="2097185" name="Picture 8"/>
          <p:cNvPicPr>
            <a:picLocks noChangeAspect="1"/>
          </p:cNvPicPr>
          <p:nvPr/>
        </p:nvPicPr>
        <p:blipFill>
          <a:blip xmlns:r="http://schemas.openxmlformats.org/officeDocument/2006/relationships" r:embed="rId1"/>
          <a:stretch>
            <a:fillRect/>
          </a:stretch>
        </p:blipFill>
        <p:spPr>
          <a:xfrm>
            <a:off x="265545" y="0"/>
            <a:ext cx="8612909" cy="6858000"/>
          </a:xfrm>
          <a:prstGeom prst="rect"/>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19" name=""/>
        <p:cNvGrpSpPr/>
        <p:nvPr/>
      </p:nvGrpSpPr>
      <p:grpSpPr>
        <a:xfrm>
          <a:off x="0" y="0"/>
          <a:ext cx="0" cy="0"/>
          <a:chOff x="0" y="0"/>
          <a:chExt cx="0" cy="0"/>
        </a:xfrm>
      </p:grpSpPr>
      <p:pic>
        <p:nvPicPr>
          <p:cNvPr id="2097186" name="Picture 6"/>
          <p:cNvPicPr>
            <a:picLocks noChangeAspect="1" noGrp="1"/>
          </p:cNvPicPr>
          <p:nvPr>
            <p:ph idx="1"/>
          </p:nvPr>
        </p:nvPicPr>
        <p:blipFill>
          <a:blip xmlns:r="http://schemas.openxmlformats.org/officeDocument/2006/relationships" r:embed="rId1"/>
          <a:stretch>
            <a:fillRect/>
          </a:stretch>
        </p:blipFill>
        <p:spPr>
          <a:xfrm>
            <a:off x="686954" y="-1"/>
            <a:ext cx="7770091" cy="6858001"/>
          </a:xfrm>
          <a:prstGeom prst="rect"/>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0" name=""/>
        <p:cNvGrpSpPr/>
        <p:nvPr/>
      </p:nvGrpSpPr>
      <p:grpSpPr>
        <a:xfrm>
          <a:off x="0" y="0"/>
          <a:ext cx="0" cy="0"/>
          <a:chOff x="0" y="0"/>
          <a:chExt cx="0" cy="0"/>
        </a:xfrm>
      </p:grpSpPr>
      <p:pic>
        <p:nvPicPr>
          <p:cNvPr id="2097187" name="Picture 4"/>
          <p:cNvPicPr>
            <a:picLocks noChangeAspect="1" noGrp="1"/>
          </p:cNvPicPr>
          <p:nvPr>
            <p:ph idx="1"/>
          </p:nvPr>
        </p:nvPicPr>
        <p:blipFill>
          <a:blip xmlns:r="http://schemas.openxmlformats.org/officeDocument/2006/relationships" r:embed="rId1"/>
          <a:stretch>
            <a:fillRect/>
          </a:stretch>
        </p:blipFill>
        <p:spPr>
          <a:xfrm>
            <a:off x="0" y="1027907"/>
            <a:ext cx="9144000" cy="3683001"/>
          </a:xfrm>
          <a:prstGeom prst="rect"/>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sp>
        <p:nvSpPr>
          <p:cNvPr id="1048589" name="Title 1"/>
          <p:cNvSpPr>
            <a:spLocks noGrp="1"/>
          </p:cNvSpPr>
          <p:nvPr>
            <p:ph type="title"/>
          </p:nvPr>
        </p:nvSpPr>
        <p:spPr/>
        <p:txBody>
          <a:bodyPr/>
          <a:p>
            <a:endParaRPr lang="en-IQ"/>
          </a:p>
        </p:txBody>
      </p:sp>
      <p:pic>
        <p:nvPicPr>
          <p:cNvPr id="2097152" name="Picture 4"/>
          <p:cNvPicPr>
            <a:picLocks noChangeAspect="1" noGrp="1"/>
          </p:cNvPicPr>
          <p:nvPr>
            <p:ph idx="1"/>
          </p:nvPr>
        </p:nvPicPr>
        <p:blipFill>
          <a:blip xmlns:r="http://schemas.openxmlformats.org/officeDocument/2006/relationships" r:embed="rId1"/>
          <a:stretch>
            <a:fillRect/>
          </a:stretch>
        </p:blipFill>
        <p:spPr>
          <a:xfrm>
            <a:off x="0" y="365126"/>
            <a:ext cx="9144000" cy="6003636"/>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1" name=""/>
        <p:cNvGrpSpPr/>
        <p:nvPr/>
      </p:nvGrpSpPr>
      <p:grpSpPr>
        <a:xfrm>
          <a:off x="0" y="0"/>
          <a:ext cx="0" cy="0"/>
          <a:chOff x="0" y="0"/>
          <a:chExt cx="0" cy="0"/>
        </a:xfrm>
      </p:grpSpPr>
      <p:pic>
        <p:nvPicPr>
          <p:cNvPr id="2097188" name="Picture 6"/>
          <p:cNvPicPr>
            <a:picLocks noChangeAspect="1" noGrp="1"/>
          </p:cNvPicPr>
          <p:nvPr>
            <p:ph idx="1"/>
          </p:nvPr>
        </p:nvPicPr>
        <p:blipFill>
          <a:blip xmlns:r="http://schemas.openxmlformats.org/officeDocument/2006/relationships" r:embed="rId1"/>
          <a:stretch>
            <a:fillRect/>
          </a:stretch>
        </p:blipFill>
        <p:spPr>
          <a:xfrm>
            <a:off x="450272" y="0"/>
            <a:ext cx="8243455" cy="6858000"/>
          </a:xfrm>
          <a:prstGeom prst="rect"/>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2" name=""/>
        <p:cNvGrpSpPr/>
        <p:nvPr/>
      </p:nvGrpSpPr>
      <p:grpSpPr>
        <a:xfrm>
          <a:off x="0" y="0"/>
          <a:ext cx="0" cy="0"/>
          <a:chOff x="0" y="0"/>
          <a:chExt cx="0" cy="0"/>
        </a:xfrm>
      </p:grpSpPr>
      <p:pic>
        <p:nvPicPr>
          <p:cNvPr id="2097189" name="Picture 3"/>
          <p:cNvPicPr>
            <a:picLocks noChangeAspect="1" noGrp="1"/>
          </p:cNvPicPr>
          <p:nvPr>
            <p:ph idx="1"/>
          </p:nvPr>
        </p:nvPicPr>
        <p:blipFill>
          <a:blip xmlns:r="http://schemas.openxmlformats.org/officeDocument/2006/relationships" r:embed="rId1"/>
          <a:stretch>
            <a:fillRect/>
          </a:stretch>
        </p:blipFill>
        <p:spPr>
          <a:xfrm>
            <a:off x="80963" y="186420"/>
            <a:ext cx="8970962" cy="968020"/>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90" name="Picture 5"/>
          <p:cNvPicPr>
            <a:picLocks noChangeAspect="1"/>
          </p:cNvPicPr>
          <p:nvPr/>
        </p:nvPicPr>
        <p:blipFill>
          <a:blip xmlns:r="http://schemas.openxmlformats.org/officeDocument/2006/relationships" r:embed="rId2"/>
          <a:stretch>
            <a:fillRect/>
          </a:stretch>
        </p:blipFill>
        <p:spPr>
          <a:xfrm>
            <a:off x="80963" y="1154440"/>
            <a:ext cx="8970962" cy="5122952"/>
          </a:xfrm>
          <a:prstGeom prst="rect"/>
          <a:ln w="38100" cap="sq">
            <a:solidFill>
              <a:srgbClr val="000000"/>
            </a:solidFill>
            <a:prstDash val="solid"/>
            <a:miter lim="800000"/>
          </a:ln>
          <a:effectLst>
            <a:outerShdw algn="tl" blurRad="50800" dir="2700000" dist="38100" rotWithShape="0">
              <a:srgbClr val="000000">
                <a:alpha val="43000"/>
              </a:srgbClr>
            </a:outerShdw>
          </a:effectLst>
        </p:spPr>
      </p:pic>
      <mc:AlternateContent xmlns:mc="http://schemas.openxmlformats.org/markup-compatibility/2006">
        <mc:Choice xmlns:p14="http://schemas.microsoft.com/office/powerpoint/2010/main" Requires="p14">
          <p:contentPart p14:bwMode="auto" r:id="rId3">
            <p14:nvContentPartPr>
              <p14:cNvPr id="2097191" name="Ink 3"/>
              <p14:cNvContentPartPr/>
              <p14:nvPr/>
            </p14:nvContentPartPr>
            <p14:xfrm>
              <a:off x="94662" y="4863887"/>
              <a:ext cx="8982720" cy="360"/>
            </p14:xfrm>
          </p:contentPart>
        </mc:Choice>
        <mc:Fallback>
          <p:pic>
            <p:nvPicPr>
              <p:cNvPr id="2097191" name="Ink 3"/>
              <p:cNvPicPr>
                <a:picLocks/>
              </p:cNvPicPr>
              <p:nvPr/>
            </p:nvPicPr>
            <p:blipFill>
              <a:blip xmlns:r="http://schemas.openxmlformats.org/officeDocument/2006/relationships" r:embed="rId4"/>
              <a:stretch>
                <a:fillRect/>
              </a:stretch>
            </p:blipFill>
            <p:spPr>
              <a:xfrm>
                <a:off x="94662" y="4863887"/>
                <a:ext cx="8982720" cy="360"/>
              </a:xfrm>
              <a:prstGeom prst="rect"/>
            </p:spPr>
          </p:pic>
        </mc:Fallback>
      </mc:AlternateContent>
      <mc:AlternateContent xmlns:mc="http://schemas.openxmlformats.org/markup-compatibility/2006">
        <mc:Choice xmlns:p14="http://schemas.microsoft.com/office/powerpoint/2010/main" Requires="p14">
          <p:contentPart p14:bwMode="auto" r:id="rId5">
            <p14:nvContentPartPr>
              <p14:cNvPr id="2097192" name="Ink 5"/>
              <p14:cNvContentPartPr/>
              <p14:nvPr/>
            </p14:nvContentPartPr>
            <p14:xfrm>
              <a:off x="123462" y="1740887"/>
              <a:ext cx="360" cy="360"/>
            </p14:xfrm>
          </p:contentPart>
        </mc:Choice>
        <mc:Fallback>
          <p:pic>
            <p:nvPicPr>
              <p:cNvPr id="2097192" name="Ink 5"/>
              <p:cNvPicPr>
                <a:picLocks/>
              </p:cNvPicPr>
              <p:nvPr/>
            </p:nvPicPr>
            <p:blipFill>
              <a:blip xmlns:r="http://schemas.openxmlformats.org/officeDocument/2006/relationships" r:embed="rId6"/>
              <a:stretch>
                <a:fillRect/>
              </a:stretch>
            </p:blipFill>
            <p:spPr>
              <a:xfrm>
                <a:off x="123462" y="1740887"/>
                <a:ext cx="360" cy="360"/>
              </a:xfrm>
              <a:prstGeom prst="rect"/>
            </p:spPr>
          </p:pic>
        </mc:Fallback>
      </mc:AlternateContent>
      <mc:AlternateContent xmlns:mc="http://schemas.openxmlformats.org/markup-compatibility/2006">
        <mc:Choice xmlns:p14="http://schemas.microsoft.com/office/powerpoint/2010/main" Requires="p14">
          <p:contentPart p14:bwMode="auto" r:id="rId7">
            <p14:nvContentPartPr>
              <p14:cNvPr id="2097193" name="Ink 6"/>
              <p14:cNvContentPartPr/>
              <p14:nvPr/>
            </p14:nvContentPartPr>
            <p14:xfrm>
              <a:off x="117702" y="3057047"/>
              <a:ext cx="360" cy="360"/>
            </p14:xfrm>
          </p:contentPart>
        </mc:Choice>
        <mc:Fallback>
          <p:pic>
            <p:nvPicPr>
              <p:cNvPr id="2097193" name="Ink 6"/>
              <p:cNvPicPr>
                <a:picLocks/>
              </p:cNvPicPr>
              <p:nvPr/>
            </p:nvPicPr>
            <p:blipFill>
              <a:blip xmlns:r="http://schemas.openxmlformats.org/officeDocument/2006/relationships" r:embed="rId8"/>
              <a:stretch>
                <a:fillRect/>
              </a:stretch>
            </p:blipFill>
            <p:spPr>
              <a:xfrm>
                <a:off x="117702" y="3057047"/>
                <a:ext cx="360" cy="360"/>
              </a:xfrm>
              <a:prstGeom prst="rect"/>
            </p:spPr>
          </p:pic>
        </mc:Fallback>
      </mc:AlternateContent>
      <mc:AlternateContent xmlns:mc="http://schemas.openxmlformats.org/markup-compatibility/2006">
        <mc:Choice xmlns:p14="http://schemas.microsoft.com/office/powerpoint/2010/main" Requires="p14">
          <p:contentPart p14:bwMode="auto" r:id="rId9">
            <p14:nvContentPartPr>
              <p14:cNvPr id="2097194" name="Ink 7"/>
              <p14:cNvContentPartPr/>
              <p14:nvPr/>
            </p14:nvContentPartPr>
            <p14:xfrm>
              <a:off x="123462" y="3368807"/>
              <a:ext cx="360" cy="360"/>
            </p14:xfrm>
          </p:contentPart>
        </mc:Choice>
        <mc:Fallback>
          <p:pic>
            <p:nvPicPr>
              <p:cNvPr id="2097194" name="Ink 7"/>
              <p:cNvPicPr>
                <a:picLocks/>
              </p:cNvPicPr>
              <p:nvPr/>
            </p:nvPicPr>
            <p:blipFill>
              <a:blip xmlns:r="http://schemas.openxmlformats.org/officeDocument/2006/relationships" r:embed="rId10"/>
              <a:stretch>
                <a:fillRect/>
              </a:stretch>
            </p:blipFill>
            <p:spPr>
              <a:xfrm>
                <a:off x="123462" y="3368807"/>
                <a:ext cx="360" cy="360"/>
              </a:xfrm>
              <a:prstGeom prst="rect"/>
            </p:spPr>
          </p:pic>
        </mc:Fallback>
      </mc:AlternateContent>
      <mc:AlternateContent xmlns:mc="http://schemas.openxmlformats.org/markup-compatibility/2006">
        <mc:Choice xmlns:p14="http://schemas.microsoft.com/office/powerpoint/2010/main" Requires="p14">
          <p:contentPart p14:bwMode="auto" r:id="rId11">
            <p14:nvContentPartPr>
              <p14:cNvPr id="2097195" name="Ink 8"/>
              <p14:cNvContentPartPr/>
              <p14:nvPr/>
            </p14:nvContentPartPr>
            <p14:xfrm>
              <a:off x="4031622" y="3545207"/>
              <a:ext cx="993960" cy="360"/>
            </p14:xfrm>
          </p:contentPart>
        </mc:Choice>
        <mc:Fallback>
          <p:pic>
            <p:nvPicPr>
              <p:cNvPr id="2097195" name="Ink 8"/>
              <p:cNvPicPr>
                <a:picLocks/>
              </p:cNvPicPr>
              <p:nvPr/>
            </p:nvPicPr>
            <p:blipFill>
              <a:blip xmlns:r="http://schemas.openxmlformats.org/officeDocument/2006/relationships" r:embed="rId12"/>
              <a:stretch>
                <a:fillRect/>
              </a:stretch>
            </p:blipFill>
            <p:spPr>
              <a:xfrm>
                <a:off x="4031622" y="3545207"/>
                <a:ext cx="993960" cy="360"/>
              </a:xfrm>
              <a:prstGeom prst="rect"/>
            </p:spPr>
          </p:pic>
        </mc:Fallback>
      </mc:AlternateContent>
      <mc:AlternateContent xmlns:mc="http://schemas.openxmlformats.org/markup-compatibility/2006">
        <mc:Choice xmlns:p14="http://schemas.microsoft.com/office/powerpoint/2010/main" Requires="p14">
          <p:contentPart p14:bwMode="auto" r:id="rId13">
            <p14:nvContentPartPr>
              <p14:cNvPr id="2097196" name="Ink 10"/>
              <p14:cNvContentPartPr/>
              <p14:nvPr/>
            </p14:nvContentPartPr>
            <p14:xfrm>
              <a:off x="290862" y="4203287"/>
              <a:ext cx="2032200" cy="360"/>
            </p14:xfrm>
          </p:contentPart>
        </mc:Choice>
        <mc:Fallback>
          <p:pic>
            <p:nvPicPr>
              <p:cNvPr id="2097196" name="Ink 10"/>
              <p:cNvPicPr>
                <a:picLocks/>
              </p:cNvPicPr>
              <p:nvPr/>
            </p:nvPicPr>
            <p:blipFill>
              <a:blip xmlns:r="http://schemas.openxmlformats.org/officeDocument/2006/relationships" r:embed="rId14"/>
              <a:stretch>
                <a:fillRect/>
              </a:stretch>
            </p:blipFill>
            <p:spPr>
              <a:xfrm>
                <a:off x="290862" y="4203287"/>
                <a:ext cx="2032200" cy="360"/>
              </a:xfrm>
              <a:prstGeom prst="rect"/>
            </p:spPr>
          </p:pic>
        </mc:Fallback>
      </mc:AlternateContent>
      <mc:AlternateContent xmlns:mc="http://schemas.openxmlformats.org/markup-compatibility/2006">
        <mc:Choice xmlns:p14="http://schemas.microsoft.com/office/powerpoint/2010/main" Requires="p14">
          <p:contentPart p14:bwMode="auto" r:id="rId15">
            <p14:nvContentPartPr>
              <p14:cNvPr id="2097197" name="Ink 11"/>
              <p14:cNvContentPartPr/>
              <p14:nvPr/>
            </p14:nvContentPartPr>
            <p14:xfrm>
              <a:off x="204102" y="4532327"/>
              <a:ext cx="2402280" cy="360"/>
            </p14:xfrm>
          </p:contentPart>
        </mc:Choice>
        <mc:Fallback>
          <p:pic>
            <p:nvPicPr>
              <p:cNvPr id="2097197" name="Ink 11"/>
              <p:cNvPicPr>
                <a:picLocks/>
              </p:cNvPicPr>
              <p:nvPr/>
            </p:nvPicPr>
            <p:blipFill>
              <a:blip xmlns:r="http://schemas.openxmlformats.org/officeDocument/2006/relationships" r:embed="rId16"/>
              <a:stretch>
                <a:fillRect/>
              </a:stretch>
            </p:blipFill>
            <p:spPr>
              <a:xfrm>
                <a:off x="204102" y="4532327"/>
                <a:ext cx="2402280" cy="360"/>
              </a:xfrm>
              <a:prstGeom prst="rect"/>
            </p:spPr>
          </p:pic>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3" name=""/>
        <p:cNvGrpSpPr/>
        <p:nvPr/>
      </p:nvGrpSpPr>
      <p:grpSpPr>
        <a:xfrm>
          <a:off x="0" y="0"/>
          <a:ext cx="0" cy="0"/>
          <a:chOff x="0" y="0"/>
          <a:chExt cx="0" cy="0"/>
        </a:xfrm>
      </p:grpSpPr>
      <p:sp>
        <p:nvSpPr>
          <p:cNvPr id="1048614"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u="sng">
                <a:solidFill>
                  <a:srgbClr val="002060"/>
                </a:solidFill>
              </a:rPr>
              <a:t>Operative notes</a:t>
            </a:r>
          </a:p>
          <a:p>
            <a:r>
              <a:rPr dirty="0" sz="2000" lang="en-US"/>
              <a:t>If </a:t>
            </a:r>
            <a:r>
              <a:rPr dirty="0" sz="2000" lang="en-US" err="1"/>
              <a:t>bifrontal</a:t>
            </a:r>
            <a:r>
              <a:rPr dirty="0" sz="2000" lang="en-US"/>
              <a:t> contusions or SDH are present or if </a:t>
            </a:r>
            <a:r>
              <a:rPr dirty="0" sz="2000" lang="en-US" err="1"/>
              <a:t>frontobasal</a:t>
            </a:r>
            <a:r>
              <a:rPr dirty="0" sz="2000" lang="en-US"/>
              <a:t> access is required, the most proximal superior sagittal sinus is double-ligated and cut as close to the </a:t>
            </a:r>
            <a:r>
              <a:rPr dirty="0" sz="2000" lang="en-US" err="1"/>
              <a:t>crista</a:t>
            </a:r>
            <a:r>
              <a:rPr dirty="0" sz="2000" lang="en-US"/>
              <a:t> </a:t>
            </a:r>
            <a:r>
              <a:rPr dirty="0" sz="2000" lang="en-US" err="1"/>
              <a:t>galli</a:t>
            </a:r>
            <a:r>
              <a:rPr dirty="0" sz="2000" lang="en-US"/>
              <a:t> as possible.</a:t>
            </a:r>
          </a:p>
          <a:p>
            <a:endParaRPr dirty="0" sz="2000" lang="en-US"/>
          </a:p>
          <a:p>
            <a:r>
              <a:rPr dirty="0" sz="2000" lang="en-US"/>
              <a:t>Using bipolar cautery, </a:t>
            </a:r>
            <a:r>
              <a:rPr b="1" dirty="0" sz="2000" lang="en-US">
                <a:solidFill>
                  <a:srgbClr val="002060"/>
                </a:solidFill>
              </a:rPr>
              <a:t>the </a:t>
            </a:r>
            <a:r>
              <a:rPr b="1" dirty="0" sz="2000" lang="en-US" err="1">
                <a:solidFill>
                  <a:srgbClr val="002060"/>
                </a:solidFill>
              </a:rPr>
              <a:t>pia</a:t>
            </a:r>
            <a:r>
              <a:rPr b="1" dirty="0" sz="2000" lang="en-US">
                <a:solidFill>
                  <a:srgbClr val="002060"/>
                </a:solidFill>
              </a:rPr>
              <a:t> mater and superficial vessels are cauterized over the cortical area with</a:t>
            </a:r>
            <a:r>
              <a:rPr b="1" dirty="0" sz="2000" lang="en-US">
                <a:solidFill>
                  <a:srgbClr val="0070C0"/>
                </a:solidFill>
              </a:rPr>
              <a:t> the most </a:t>
            </a:r>
            <a:r>
              <a:rPr b="1" dirty="0" sz="2000" lang="en-US" u="sng">
                <a:solidFill>
                  <a:srgbClr val="0070C0"/>
                </a:solidFill>
              </a:rPr>
              <a:t>damage</a:t>
            </a:r>
            <a:r>
              <a:rPr b="1" dirty="0" sz="2000" lang="en-US">
                <a:solidFill>
                  <a:srgbClr val="0070C0"/>
                </a:solidFill>
              </a:rPr>
              <a:t>, </a:t>
            </a:r>
            <a:r>
              <a:rPr b="1" dirty="0" sz="2000" lang="en-US" u="sng">
                <a:solidFill>
                  <a:srgbClr val="0070C0"/>
                </a:solidFill>
              </a:rPr>
              <a:t>swelling</a:t>
            </a:r>
            <a:r>
              <a:rPr b="1" dirty="0" sz="2000" lang="en-US">
                <a:solidFill>
                  <a:srgbClr val="0070C0"/>
                </a:solidFill>
              </a:rPr>
              <a:t>, and </a:t>
            </a:r>
            <a:r>
              <a:rPr b="1" dirty="0" sz="2000" lang="en-US" u="sng">
                <a:solidFill>
                  <a:srgbClr val="0070C0"/>
                </a:solidFill>
              </a:rPr>
              <a:t>contusion</a:t>
            </a:r>
            <a:r>
              <a:rPr dirty="0" sz="2000" lang="en-US"/>
              <a:t>.</a:t>
            </a:r>
          </a:p>
          <a:p>
            <a:endParaRPr dirty="0" sz="2000" lang="en-US"/>
          </a:p>
          <a:p>
            <a:pPr>
              <a:buFont typeface="Wingdings" pitchFamily="2" charset="2"/>
              <a:buChar char="Ø"/>
            </a:pPr>
            <a:r>
              <a:rPr b="1" dirty="0" sz="2000" lang="en-US"/>
              <a:t>If significant brain swelling is present, </a:t>
            </a:r>
          </a:p>
          <a:p>
            <a:r>
              <a:rPr dirty="0" sz="2000" lang="en-US"/>
              <a:t>Partial resection of the right frontal (</a:t>
            </a:r>
            <a:r>
              <a:rPr dirty="0" sz="2000" lang="en-US">
                <a:solidFill>
                  <a:srgbClr val="C00000"/>
                </a:solidFill>
              </a:rPr>
              <a:t>no more than 3 to 4 cm</a:t>
            </a:r>
            <a:r>
              <a:rPr dirty="0" sz="2000" lang="en-US"/>
              <a:t>) or temporal lobe (</a:t>
            </a:r>
            <a:r>
              <a:rPr dirty="0" sz="2000" lang="en-US">
                <a:solidFill>
                  <a:srgbClr val="C00000"/>
                </a:solidFill>
              </a:rPr>
              <a:t>no more than 5 to 6 cm</a:t>
            </a:r>
            <a:r>
              <a:rPr dirty="0" sz="2000" lang="en-US"/>
              <a:t>) can be performed to minimize the pressure effects of postoperative brain swelling. </a:t>
            </a:r>
          </a:p>
          <a:p>
            <a:r>
              <a:rPr dirty="0" sz="2000" lang="en-US" u="sng"/>
              <a:t>On the left side</a:t>
            </a:r>
            <a:r>
              <a:rPr dirty="0" sz="2000" lang="en-US"/>
              <a:t>, </a:t>
            </a:r>
            <a:r>
              <a:rPr b="1" dirty="0" sz="2000" lang="en-US"/>
              <a:t>only contused, amorphous tissue should be removed</a:t>
            </a:r>
            <a:r>
              <a:rPr dirty="0" sz="2000" lang="en-US"/>
              <a:t>. </a:t>
            </a:r>
          </a:p>
          <a:p>
            <a:endParaRPr dirty="0" sz="2000" lang="en-US"/>
          </a:p>
          <a:p>
            <a:pPr>
              <a:buFont typeface="Wingdings" pitchFamily="2" charset="2"/>
              <a:buChar char="§"/>
            </a:pPr>
            <a:r>
              <a:rPr b="1" dirty="0" sz="2000" lang="en-US"/>
              <a:t>In the frontal lobe,</a:t>
            </a:r>
            <a:r>
              <a:rPr dirty="0" sz="2000" lang="en-US"/>
              <a:t> most prone to hemorrhagic contusions are the </a:t>
            </a:r>
            <a:r>
              <a:rPr b="1" dirty="0" sz="2000" lang="en-US">
                <a:solidFill>
                  <a:srgbClr val="0070C0"/>
                </a:solidFill>
              </a:rPr>
              <a:t>inferior orbital aspects of the gyrus rectus and inferior frontal gyrus</a:t>
            </a:r>
            <a:r>
              <a:rPr dirty="0" sz="2000" lang="en-US"/>
              <a:t>. </a:t>
            </a:r>
          </a:p>
          <a:p>
            <a:pPr>
              <a:buFont typeface="Wingdings" pitchFamily="2" charset="2"/>
              <a:buChar char="§"/>
            </a:pPr>
            <a:r>
              <a:rPr b="1" dirty="0" sz="2000" lang="en-US"/>
              <a:t>In the temporal lobe, </a:t>
            </a:r>
            <a:r>
              <a:rPr b="1" dirty="0" sz="2000" lang="en-US">
                <a:solidFill>
                  <a:srgbClr val="0070C0"/>
                </a:solidFill>
              </a:rPr>
              <a:t>the anterior tips of the temporal lobes</a:t>
            </a:r>
            <a:r>
              <a:rPr dirty="0" sz="2000" lang="en-US"/>
              <a:t> are most susceptible to injury. </a:t>
            </a:r>
            <a:endParaRPr dirty="0" sz="2000" lang="en-IQ"/>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615" name="Title 1"/>
          <p:cNvSpPr>
            <a:spLocks noGrp="1"/>
          </p:cNvSpPr>
          <p:nvPr>
            <p:ph type="title"/>
          </p:nvPr>
        </p:nvSpPr>
        <p:spPr/>
        <p:txBody>
          <a:bodyPr/>
          <a:p>
            <a:endParaRPr lang="en-IQ"/>
          </a:p>
        </p:txBody>
      </p:sp>
      <p:pic>
        <p:nvPicPr>
          <p:cNvPr id="2097198" name="Picture 4"/>
          <p:cNvPicPr>
            <a:picLocks noChangeAspect="1" noGrp="1"/>
          </p:cNvPicPr>
          <p:nvPr>
            <p:ph idx="1"/>
          </p:nvPr>
        </p:nvPicPr>
        <p:blipFill>
          <a:blip xmlns:r="http://schemas.openxmlformats.org/officeDocument/2006/relationships" r:embed="rId1"/>
          <a:stretch>
            <a:fillRect/>
          </a:stretch>
        </p:blipFill>
        <p:spPr>
          <a:xfrm>
            <a:off x="-1" y="-1"/>
            <a:ext cx="9144001" cy="5149841"/>
          </a:xfrm>
        </p:spPr>
      </p:pic>
      <p:sp>
        <p:nvSpPr>
          <p:cNvPr id="1048616" name="TextBox 8"/>
          <p:cNvSpPr txBox="1"/>
          <p:nvPr/>
        </p:nvSpPr>
        <p:spPr>
          <a:xfrm>
            <a:off x="-1" y="5149840"/>
            <a:ext cx="9144000" cy="1920240"/>
          </a:xfrm>
          <a:prstGeom prst="rect"/>
          <a:noFill/>
        </p:spPr>
        <p:txBody>
          <a:bodyPr wrap="square">
            <a:spAutoFit/>
          </a:bodyPr>
          <a:p>
            <a:r>
              <a:rPr dirty="0" sz="1500" lang="en-US"/>
              <a:t>Figure 351-11. Schematic showing a </a:t>
            </a:r>
            <a:r>
              <a:rPr dirty="0" sz="1500" lang="en-US" err="1"/>
              <a:t>bifrontal</a:t>
            </a:r>
            <a:r>
              <a:rPr dirty="0" sz="1500" lang="en-US"/>
              <a:t> craniotomy. A </a:t>
            </a:r>
            <a:r>
              <a:rPr dirty="0" sz="1500" lang="en-US" err="1"/>
              <a:t>bicoronal</a:t>
            </a:r>
            <a:r>
              <a:rPr dirty="0" sz="1500" lang="en-US"/>
              <a:t> scalp incision is placed behind the hairline (A). A piece of </a:t>
            </a:r>
            <a:r>
              <a:rPr dirty="0" sz="1500" lang="en-US" err="1"/>
              <a:t>pericranial</a:t>
            </a:r>
            <a:r>
              <a:rPr dirty="0" sz="1500" lang="en-US"/>
              <a:t> flap is harvested and preserved for closure of frontal sinus. Multiple burr holes are placed, especially with respect to the superior sagittal sinus (B). After the scalp incision, multiple bur holes are placed, especially with respect to the superior sagittal sinus. After the large craniotomy opening, the dura is opened down to the </a:t>
            </a:r>
            <a:r>
              <a:rPr dirty="0" sz="1500" lang="en-US" err="1"/>
              <a:t>frontobasal</a:t>
            </a:r>
            <a:r>
              <a:rPr dirty="0" sz="1500" lang="en-US"/>
              <a:t> regions (C). If required, the anterior aspect of the sagittal sinus is ligated close to the </a:t>
            </a:r>
            <a:r>
              <a:rPr dirty="0" sz="1500" lang="en-US" err="1"/>
              <a:t>crista</a:t>
            </a:r>
            <a:r>
              <a:rPr dirty="0" sz="1500" lang="en-US"/>
              <a:t> </a:t>
            </a:r>
            <a:r>
              <a:rPr dirty="0" sz="1500" lang="en-US" err="1"/>
              <a:t>galli</a:t>
            </a:r>
            <a:r>
              <a:rPr dirty="0" sz="1500" lang="en-US"/>
              <a:t> (D to F). The surface contusions and hemorrhages are then evacuated with a combination of suction and bipolar diathermy (G). a., artery; n., nerve.</a:t>
            </a:r>
            <a:endParaRPr dirty="0" sz="1500" lang="en-IQ"/>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pic>
        <p:nvPicPr>
          <p:cNvPr id="2097199" name="Picture 6"/>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6" name=""/>
        <p:cNvGrpSpPr/>
        <p:nvPr/>
      </p:nvGrpSpPr>
      <p:grpSpPr>
        <a:xfrm>
          <a:off x="0" y="0"/>
          <a:ext cx="0" cy="0"/>
          <a:chOff x="0" y="0"/>
          <a:chExt cx="0" cy="0"/>
        </a:xfrm>
      </p:grpSpPr>
      <p:sp>
        <p:nvSpPr>
          <p:cNvPr id="1048617" name="Content Placeholder 2"/>
          <p:cNvSpPr>
            <a:spLocks noGrp="1"/>
          </p:cNvSpPr>
          <p:nvPr>
            <p:ph idx="1"/>
          </p:nvPr>
        </p:nvSpPr>
        <p:spPr>
          <a:xfrm>
            <a:off x="80818" y="82262"/>
            <a:ext cx="8970818" cy="6694920"/>
          </a:xfrm>
        </p:spPr>
        <p:txBody>
          <a:bodyPr>
            <a:normAutofit/>
          </a:bodyPr>
          <a:p>
            <a:pPr>
              <a:buFont typeface="Wingdings" pitchFamily="2" charset="2"/>
              <a:buChar char="q"/>
            </a:pPr>
            <a:r>
              <a:rPr b="1" dirty="0" sz="2000" lang="en-US" u="sng">
                <a:solidFill>
                  <a:srgbClr val="C00000"/>
                </a:solidFill>
              </a:rPr>
              <a:t>Traumatic Subarachnoid Hemorrhage</a:t>
            </a:r>
          </a:p>
          <a:p>
            <a:r>
              <a:rPr dirty="0" sz="2000" lang="en-US"/>
              <a:t>SAH results from the disruption of small </a:t>
            </a:r>
            <a:r>
              <a:rPr dirty="0" sz="2000" lang="en-US" err="1"/>
              <a:t>pial</a:t>
            </a:r>
            <a:r>
              <a:rPr dirty="0" sz="2000" lang="en-US"/>
              <a:t> vessels along the brain surface. </a:t>
            </a:r>
          </a:p>
          <a:p>
            <a:r>
              <a:rPr dirty="0" sz="2000" lang="en-US"/>
              <a:t>It is also commonly seen immediately adjacent to brain contusions.</a:t>
            </a:r>
          </a:p>
          <a:p>
            <a:pPr>
              <a:buFont typeface="Wingdings" pitchFamily="2" charset="2"/>
              <a:buChar char="Ø"/>
            </a:pPr>
            <a:r>
              <a:rPr b="1" dirty="0" sz="2000" lang="en-US"/>
              <a:t>Common sites for traumatic SAH include </a:t>
            </a:r>
          </a:p>
          <a:p>
            <a:pPr lvl="1">
              <a:buFont typeface="Wingdings" pitchFamily="2" charset="2"/>
              <a:buChar char="ü"/>
            </a:pPr>
            <a:r>
              <a:rPr dirty="0" sz="2000" lang="en-US"/>
              <a:t>The </a:t>
            </a:r>
            <a:r>
              <a:rPr dirty="0" sz="2000" lang="en-US" err="1"/>
              <a:t>sylvian</a:t>
            </a:r>
            <a:r>
              <a:rPr dirty="0" sz="2000" lang="en-US"/>
              <a:t> fissures.</a:t>
            </a:r>
          </a:p>
          <a:p>
            <a:pPr lvl="1">
              <a:buFont typeface="Wingdings" pitchFamily="2" charset="2"/>
              <a:buChar char="ü"/>
            </a:pPr>
            <a:r>
              <a:rPr dirty="0" sz="2000" lang="en-US"/>
              <a:t>The frontal and parietal </a:t>
            </a:r>
            <a:r>
              <a:rPr dirty="0" sz="2000" lang="en-US" err="1"/>
              <a:t>sulci</a:t>
            </a:r>
            <a:r>
              <a:rPr dirty="0" sz="2000" lang="en-US"/>
              <a:t> near the vertex.</a:t>
            </a:r>
          </a:p>
          <a:p>
            <a:pPr lvl="1">
              <a:buFont typeface="Wingdings" pitchFamily="2" charset="2"/>
              <a:buChar char="ü"/>
            </a:pPr>
            <a:r>
              <a:rPr dirty="0" sz="2000" lang="en-US"/>
              <a:t>Anterior </a:t>
            </a:r>
            <a:r>
              <a:rPr dirty="0" sz="2000" lang="en-US" err="1"/>
              <a:t>interhemispheric</a:t>
            </a:r>
            <a:r>
              <a:rPr dirty="0" sz="2000" lang="en-US"/>
              <a:t> fissure. </a:t>
            </a:r>
          </a:p>
          <a:p>
            <a:pPr lvl="1">
              <a:buFont typeface="Wingdings" pitchFamily="2" charset="2"/>
              <a:buChar char="ü"/>
            </a:pPr>
            <a:r>
              <a:rPr dirty="0" sz="2000" lang="en-US"/>
              <a:t>Small quantities of traumatic SAH sometimes seen within the basal cisterns. </a:t>
            </a:r>
          </a:p>
          <a:p>
            <a:pPr lvl="1">
              <a:buFont typeface="Wingdings" pitchFamily="2" charset="2"/>
              <a:buChar char="ü"/>
            </a:pPr>
            <a:endParaRPr dirty="0" sz="2000" lang="en-US"/>
          </a:p>
          <a:p>
            <a:pPr>
              <a:buFont typeface="Wingdings" pitchFamily="2" charset="2"/>
              <a:buChar char="§"/>
            </a:pPr>
            <a:r>
              <a:rPr b="1" dirty="0" sz="2000" lang="en-US">
                <a:solidFill>
                  <a:srgbClr val="0070C0"/>
                </a:solidFill>
              </a:rPr>
              <a:t>T2 FLAIR MRI </a:t>
            </a:r>
            <a:r>
              <a:rPr dirty="0" sz="2000" lang="en-US"/>
              <a:t>is the most sensitive for both acute and subacute SAH.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618" name="Title 1"/>
          <p:cNvSpPr>
            <a:spLocks noGrp="1"/>
          </p:cNvSpPr>
          <p:nvPr>
            <p:ph type="title"/>
          </p:nvPr>
        </p:nvSpPr>
        <p:spPr/>
        <p:txBody>
          <a:bodyPr/>
          <a:p>
            <a:endParaRPr lang="en-IQ"/>
          </a:p>
        </p:txBody>
      </p:sp>
      <p:pic>
        <p:nvPicPr>
          <p:cNvPr id="209720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8" name=""/>
        <p:cNvGrpSpPr/>
        <p:nvPr/>
      </p:nvGrpSpPr>
      <p:grpSpPr>
        <a:xfrm>
          <a:off x="0" y="0"/>
          <a:ext cx="0" cy="0"/>
          <a:chOff x="0" y="0"/>
          <a:chExt cx="0" cy="0"/>
        </a:xfrm>
      </p:grpSpPr>
      <p:sp>
        <p:nvSpPr>
          <p:cNvPr id="1048619" name="Title 1"/>
          <p:cNvSpPr>
            <a:spLocks noGrp="1"/>
          </p:cNvSpPr>
          <p:nvPr>
            <p:ph type="title"/>
          </p:nvPr>
        </p:nvSpPr>
        <p:spPr>
          <a:xfrm>
            <a:off x="1382279" y="596035"/>
            <a:ext cx="6379441" cy="4056783"/>
          </a:xfrm>
        </p:spPr>
        <p:txBody>
          <a:bodyPr>
            <a:normAutofit/>
          </a:bodyPr>
          <a:p>
            <a:pPr algn="ctr"/>
            <a:r>
              <a:rPr dirty="0" lang="en-US">
                <a:solidFill>
                  <a:srgbClr val="002060"/>
                </a:solidFill>
                <a:latin typeface="Algerian" pitchFamily="82" charset="77"/>
              </a:rPr>
              <a:t>Indications and Techniques for Cranial Decompression after Traumatic Brain Injury</a:t>
            </a:r>
            <a:br>
              <a:rPr dirty="0" lang="en-US">
                <a:solidFill>
                  <a:srgbClr val="002060"/>
                </a:solidFill>
                <a:latin typeface="Algerian" pitchFamily="82" charset="77"/>
              </a:rPr>
            </a:br>
            <a:r>
              <a:rPr b="1" dirty="0" sz="2000" lang="en-US" err="1">
                <a:latin typeface="+mn-lt"/>
              </a:rPr>
              <a:t>Youmans</a:t>
            </a:r>
            <a:r>
              <a:rPr b="1" dirty="0" sz="2000" lang="en-US">
                <a:latin typeface="+mn-lt"/>
              </a:rPr>
              <a:t> Chap. 354</a:t>
            </a:r>
            <a:endParaRPr b="1" dirty="0" sz="2000" lang="en-IQ">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29" name=""/>
        <p:cNvGrpSpPr/>
        <p:nvPr/>
      </p:nvGrpSpPr>
      <p:grpSpPr>
        <a:xfrm>
          <a:off x="0" y="0"/>
          <a:ext cx="0" cy="0"/>
          <a:chOff x="0" y="0"/>
          <a:chExt cx="0" cy="0"/>
        </a:xfrm>
      </p:grpSpPr>
      <p:sp>
        <p:nvSpPr>
          <p:cNvPr id="1048620" name="Content Placeholder 2"/>
          <p:cNvSpPr>
            <a:spLocks noGrp="1"/>
          </p:cNvSpPr>
          <p:nvPr>
            <p:ph idx="1"/>
          </p:nvPr>
        </p:nvSpPr>
        <p:spPr>
          <a:xfrm>
            <a:off x="86014" y="82260"/>
            <a:ext cx="8965622" cy="6694921"/>
          </a:xfrm>
        </p:spPr>
        <p:txBody>
          <a:bodyPr>
            <a:normAutofit/>
          </a:bodyPr>
          <a:p>
            <a:pPr>
              <a:buFont typeface="Wingdings" pitchFamily="2" charset="2"/>
              <a:buChar char="q"/>
            </a:pPr>
            <a:r>
              <a:rPr b="1" dirty="0" sz="2000" lang="en-US" u="sng">
                <a:solidFill>
                  <a:srgbClr val="C00000"/>
                </a:solidFill>
              </a:rPr>
              <a:t>INDICATIONS</a:t>
            </a:r>
          </a:p>
          <a:p>
            <a:pPr indent="-457200" marL="457200">
              <a:buFont typeface="+mj-lt"/>
              <a:buAutoNum type="arabicParenR"/>
            </a:pPr>
            <a:r>
              <a:rPr b="1" dirty="0" sz="2000" lang="en-US">
                <a:solidFill>
                  <a:srgbClr val="0070C0"/>
                </a:solidFill>
              </a:rPr>
              <a:t>Traumatic brain injury with 2ry insults and injury</a:t>
            </a:r>
            <a:r>
              <a:rPr dirty="0" sz="2000" lang="en-US"/>
              <a:t>, including brain edema, elevated intracranial pressure (ICP), and decreased cerebral perfusion pressure (CPP).</a:t>
            </a:r>
          </a:p>
          <a:p>
            <a:pPr indent="-457200" marL="457200">
              <a:buFont typeface="+mj-lt"/>
              <a:buAutoNum type="arabicParenR"/>
            </a:pPr>
            <a:r>
              <a:rPr b="1" dirty="0" sz="2000" lang="en-US">
                <a:solidFill>
                  <a:srgbClr val="0070C0"/>
                </a:solidFill>
              </a:rPr>
              <a:t>Uncontrolled ICP after aneurysmal subarachnoid hemorrhage</a:t>
            </a:r>
            <a:r>
              <a:rPr dirty="0" sz="2000" lang="en-US"/>
              <a:t>.</a:t>
            </a:r>
          </a:p>
          <a:p>
            <a:pPr indent="-457200" marL="457200">
              <a:buFont typeface="+mj-lt"/>
              <a:buAutoNum type="arabicParenR"/>
            </a:pPr>
            <a:r>
              <a:rPr b="1" dirty="0" sz="2000" lang="en-US">
                <a:solidFill>
                  <a:srgbClr val="0070C0"/>
                </a:solidFill>
              </a:rPr>
              <a:t>Malignant MCA infarction</a:t>
            </a:r>
            <a:r>
              <a:rPr dirty="0" sz="2000" lang="en-US"/>
              <a:t>.</a:t>
            </a:r>
          </a:p>
          <a:p>
            <a:pPr indent="-457200" marL="457200">
              <a:buFont typeface="+mj-lt"/>
              <a:buAutoNum type="arabicParenR"/>
            </a:pPr>
            <a:r>
              <a:rPr b="1" dirty="0" sz="2000" lang="en-US">
                <a:solidFill>
                  <a:srgbClr val="0070C0"/>
                </a:solidFill>
              </a:rPr>
              <a:t>Refractory intracranial hypertension</a:t>
            </a:r>
            <a:r>
              <a:rPr dirty="0" sz="2000" lang="en-US"/>
              <a:t>. </a:t>
            </a:r>
          </a:p>
          <a:p>
            <a:pPr indent="-457200" marL="457200">
              <a:buFont typeface="+mj-lt"/>
              <a:buAutoNum type="arabicParenR"/>
            </a:pPr>
            <a:r>
              <a:rPr dirty="0" sz="2000" lang="en-US"/>
              <a:t>Other indications such as brain tumor, meningitis, acute encephalitis, toxoplasmosis, encephalopathy caused by </a:t>
            </a:r>
            <a:r>
              <a:rPr dirty="0" sz="2000" lang="en-US" err="1"/>
              <a:t>Reye’s</a:t>
            </a:r>
            <a:r>
              <a:rPr dirty="0" sz="2000" lang="en-US"/>
              <a:t> syndrome, subdural empyema, and cerebral venous and dural sinus thrombosis.</a:t>
            </a:r>
          </a:p>
          <a:p>
            <a:pPr indent="-457200" marL="457200">
              <a:buFont typeface="+mj-lt"/>
              <a:buAutoNum type="arabicParenR"/>
            </a:pPr>
            <a:endParaRPr dirty="0" sz="2000" lang="en-US"/>
          </a:p>
          <a:p>
            <a:pPr lvl="1">
              <a:buFont typeface="Wingdings" pitchFamily="2" charset="2"/>
              <a:buChar char="ü"/>
            </a:pPr>
            <a:endParaRPr dirty="0" sz="2000" lang="en-US"/>
          </a:p>
          <a:p>
            <a:pPr>
              <a:buFont typeface="Wingdings" pitchFamily="2" charset="2"/>
              <a:buChar char="ü"/>
            </a:pPr>
            <a:r>
              <a:rPr b="1" dirty="0" sz="2000" lang="en-US"/>
              <a:t>Early decompression</a:t>
            </a:r>
            <a:r>
              <a:rPr dirty="0" sz="2000" lang="en-US"/>
              <a:t> (</a:t>
            </a:r>
            <a:r>
              <a:rPr b="1" dirty="0" sz="2000" lang="en-US">
                <a:solidFill>
                  <a:srgbClr val="0070C0"/>
                </a:solidFill>
              </a:rPr>
              <a:t>within 4 hours of injury</a:t>
            </a:r>
            <a:r>
              <a:rPr dirty="0" sz="2000" lang="en-US"/>
              <a:t>) results in profound decreases in the mortality rate and improvement in functional outcome 6 months later. </a:t>
            </a:r>
            <a:endParaRPr dirty="0" sz="2000" lang="en-IQ"/>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0" name=""/>
        <p:cNvGrpSpPr/>
        <p:nvPr/>
      </p:nvGrpSpPr>
      <p:grpSpPr>
        <a:xfrm>
          <a:off x="0" y="0"/>
          <a:ext cx="0" cy="0"/>
          <a:chOff x="0" y="0"/>
          <a:chExt cx="0" cy="0"/>
        </a:xfrm>
      </p:grpSpPr>
      <p:sp>
        <p:nvSpPr>
          <p:cNvPr id="1048621" name="Content Placeholder 2"/>
          <p:cNvSpPr>
            <a:spLocks noGrp="1"/>
          </p:cNvSpPr>
          <p:nvPr>
            <p:ph idx="1"/>
          </p:nvPr>
        </p:nvSpPr>
        <p:spPr>
          <a:xfrm>
            <a:off x="86014" y="82260"/>
            <a:ext cx="8965622" cy="6694921"/>
          </a:xfrm>
        </p:spPr>
        <p:txBody>
          <a:bodyPr>
            <a:normAutofit/>
          </a:bodyPr>
          <a:p>
            <a:pPr>
              <a:buFont typeface="Wingdings" pitchFamily="2" charset="2"/>
              <a:buChar char="q"/>
            </a:pPr>
            <a:r>
              <a:rPr b="1" dirty="0" sz="2000" lang="en-US" u="sng">
                <a:solidFill>
                  <a:srgbClr val="C00000"/>
                </a:solidFill>
              </a:rPr>
              <a:t>Techniques</a:t>
            </a:r>
          </a:p>
          <a:p>
            <a:pPr>
              <a:buFont typeface="Wingdings" pitchFamily="2" charset="2"/>
              <a:buChar char="v"/>
            </a:pPr>
            <a:r>
              <a:rPr b="1" dirty="0" sz="2000" lang="en-US">
                <a:solidFill>
                  <a:srgbClr val="7030A0"/>
                </a:solidFill>
              </a:rPr>
              <a:t>Skin Incision</a:t>
            </a:r>
          </a:p>
          <a:p>
            <a:r>
              <a:rPr dirty="0" sz="2000" lang="en-US"/>
              <a:t>Reverse question-mark incision</a:t>
            </a:r>
          </a:p>
          <a:p>
            <a:pPr lvl="1">
              <a:buFont typeface="Wingdings" pitchFamily="2" charset="2"/>
              <a:buChar char="§"/>
            </a:pPr>
            <a:r>
              <a:rPr b="1" dirty="0" sz="2000" lang="en-US"/>
              <a:t>Starting point:</a:t>
            </a:r>
            <a:r>
              <a:rPr dirty="0" sz="2000" lang="en-US"/>
              <a:t> Incision starts at the zygomatic arch, &lt; 1 cm anterior to the </a:t>
            </a:r>
            <a:r>
              <a:rPr dirty="0" sz="2000" lang="en-US" err="1"/>
              <a:t>tragus</a:t>
            </a:r>
            <a:r>
              <a:rPr dirty="0" sz="2000" lang="en-US"/>
              <a:t>.</a:t>
            </a:r>
          </a:p>
          <a:p>
            <a:pPr lvl="1">
              <a:buFont typeface="Wingdings" pitchFamily="2" charset="2"/>
              <a:buChar char="§"/>
            </a:pPr>
            <a:r>
              <a:rPr b="1" dirty="0" sz="2000" lang="en-US"/>
              <a:t>Run: </a:t>
            </a:r>
            <a:r>
              <a:rPr dirty="0" sz="2000" lang="en-US"/>
              <a:t>Incision line runs superiorly and then curves posteriorly at the level of top of the pinna till 4-8 cm behind the pinna, then it is taken superiorly.</a:t>
            </a:r>
          </a:p>
          <a:p>
            <a:pPr lvl="1">
              <a:buFont typeface="Wingdings" pitchFamily="2" charset="2"/>
              <a:buChar char="§"/>
            </a:pPr>
            <a:r>
              <a:rPr b="1" dirty="0" sz="2000" lang="en-US"/>
              <a:t>Ending point:</a:t>
            </a:r>
            <a:r>
              <a:rPr dirty="0" sz="2000" lang="en-US"/>
              <a:t> It ends 1-2 cm lateral to the midline, behind the hairline.</a:t>
            </a:r>
          </a:p>
        </p:txBody>
      </p:sp>
      <p:pic>
        <p:nvPicPr>
          <p:cNvPr id="2097201" name="Picture 3"/>
          <p:cNvPicPr>
            <a:picLocks noChangeAspect="1"/>
          </p:cNvPicPr>
          <p:nvPr/>
        </p:nvPicPr>
        <p:blipFill>
          <a:blip xmlns:r="http://schemas.openxmlformats.org/officeDocument/2006/relationships" r:embed="rId1"/>
          <a:stretch>
            <a:fillRect/>
          </a:stretch>
        </p:blipFill>
        <p:spPr>
          <a:xfrm>
            <a:off x="862676" y="2805546"/>
            <a:ext cx="7265323" cy="3970194"/>
          </a:xfrm>
          <a:prstGeom prst="rec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590" name="Title 1"/>
          <p:cNvSpPr>
            <a:spLocks noGrp="1"/>
          </p:cNvSpPr>
          <p:nvPr>
            <p:ph type="title"/>
          </p:nvPr>
        </p:nvSpPr>
        <p:spPr/>
        <p:txBody>
          <a:bodyPr/>
          <a:p>
            <a:endParaRPr lang="en-IQ"/>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142874"/>
            <a:ext cx="9144000" cy="6350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622" name="Title 1"/>
          <p:cNvSpPr>
            <a:spLocks noGrp="1"/>
          </p:cNvSpPr>
          <p:nvPr>
            <p:ph type="title"/>
          </p:nvPr>
        </p:nvSpPr>
        <p:spPr/>
        <p:txBody>
          <a:bodyPr/>
          <a:p>
            <a:endParaRPr lang="en-IQ"/>
          </a:p>
        </p:txBody>
      </p:sp>
      <p:pic>
        <p:nvPicPr>
          <p:cNvPr id="209720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2" name=""/>
        <p:cNvGrpSpPr/>
        <p:nvPr/>
      </p:nvGrpSpPr>
      <p:grpSpPr>
        <a:xfrm>
          <a:off x="0" y="0"/>
          <a:ext cx="0" cy="0"/>
          <a:chOff x="0" y="0"/>
          <a:chExt cx="0" cy="0"/>
        </a:xfrm>
      </p:grpSpPr>
      <p:sp>
        <p:nvSpPr>
          <p:cNvPr id="1048623" name="Content Placeholder 2"/>
          <p:cNvSpPr>
            <a:spLocks noGrp="1"/>
          </p:cNvSpPr>
          <p:nvPr>
            <p:ph idx="1"/>
          </p:nvPr>
        </p:nvSpPr>
        <p:spPr>
          <a:xfrm>
            <a:off x="86014" y="82260"/>
            <a:ext cx="8965622" cy="6694921"/>
          </a:xfrm>
        </p:spPr>
        <p:txBody>
          <a:bodyPr>
            <a:normAutofit/>
          </a:bodyPr>
          <a:p>
            <a:pPr>
              <a:buFont typeface="Wingdings" pitchFamily="2" charset="2"/>
              <a:buChar char="v"/>
            </a:pPr>
            <a:r>
              <a:rPr b="1" dirty="0" sz="2000" lang="en-US">
                <a:solidFill>
                  <a:srgbClr val="7030A0"/>
                </a:solidFill>
              </a:rPr>
              <a:t>Craniotomy</a:t>
            </a:r>
          </a:p>
          <a:p>
            <a:pPr>
              <a:buFont typeface="Wingdings" pitchFamily="2" charset="2"/>
              <a:buChar char="Ø"/>
            </a:pPr>
            <a:r>
              <a:rPr b="1" dirty="0" sz="2000" lang="en-US"/>
              <a:t>Burr holes </a:t>
            </a:r>
          </a:p>
          <a:p>
            <a:pPr indent="-400050" lvl="1" marL="857250">
              <a:buFont typeface="+mj-lt"/>
              <a:buAutoNum type="romanUcPeriod"/>
            </a:pPr>
            <a:r>
              <a:rPr dirty="0" sz="2000" lang="en-US"/>
              <a:t>The first burr hole is placed at the low temporal area (temporal </a:t>
            </a:r>
            <a:r>
              <a:rPr dirty="0" sz="2000" lang="en-US" err="1"/>
              <a:t>squama</a:t>
            </a:r>
            <a:r>
              <a:rPr dirty="0" sz="2000" lang="en-US"/>
              <a:t>), right above the zygomatic arch.</a:t>
            </a:r>
          </a:p>
          <a:p>
            <a:pPr indent="-400050" lvl="1" marL="857250">
              <a:buFont typeface="+mj-lt"/>
              <a:buAutoNum type="romanUcPeriod"/>
            </a:pPr>
            <a:r>
              <a:rPr dirty="0" sz="2000" lang="en-US"/>
              <a:t>The second burr hole is made at the keyhole.</a:t>
            </a:r>
          </a:p>
          <a:p>
            <a:pPr indent="-400050" lvl="1" marL="857250">
              <a:buFont typeface="+mj-lt"/>
              <a:buAutoNum type="romanUcPeriod"/>
            </a:pPr>
            <a:r>
              <a:rPr dirty="0" sz="2000" lang="en-US"/>
              <a:t>The third burr hole might be placed, as preferred, along the planned craniotomy route.</a:t>
            </a:r>
          </a:p>
          <a:p>
            <a:endParaRPr dirty="0" sz="2000" lang="en-US"/>
          </a:p>
          <a:p>
            <a:pPr>
              <a:buFont typeface="Wingdings" pitchFamily="2" charset="2"/>
              <a:buChar char="Ø"/>
            </a:pPr>
            <a:r>
              <a:rPr b="1" dirty="0" sz="2000" lang="en-US"/>
              <a:t>Craniotomy landmarks </a:t>
            </a:r>
          </a:p>
          <a:p>
            <a:pPr lvl="1">
              <a:buFont typeface="Wingdings" pitchFamily="2" charset="2"/>
              <a:buChar char="§"/>
            </a:pPr>
            <a:r>
              <a:rPr b="1" dirty="0" sz="2000" lang="en-US">
                <a:solidFill>
                  <a:srgbClr val="002060"/>
                </a:solidFill>
              </a:rPr>
              <a:t>Anterior</a:t>
            </a:r>
            <a:r>
              <a:rPr dirty="0" sz="2000" lang="en-US"/>
              <a:t>: Orbital rim.</a:t>
            </a:r>
          </a:p>
          <a:p>
            <a:pPr lvl="1">
              <a:buFont typeface="Wingdings" pitchFamily="2" charset="2"/>
              <a:buChar char="§"/>
            </a:pPr>
            <a:r>
              <a:rPr b="1" dirty="0" sz="2000" lang="en-US">
                <a:solidFill>
                  <a:srgbClr val="002060"/>
                </a:solidFill>
              </a:rPr>
              <a:t>Lateral</a:t>
            </a:r>
            <a:r>
              <a:rPr dirty="0" sz="2000" lang="en-US"/>
              <a:t>: Zygomatic arch.</a:t>
            </a:r>
          </a:p>
          <a:p>
            <a:pPr lvl="1">
              <a:buFont typeface="Wingdings" pitchFamily="2" charset="2"/>
              <a:buChar char="§"/>
            </a:pPr>
            <a:r>
              <a:rPr b="1" dirty="0" sz="2000" lang="en-US">
                <a:solidFill>
                  <a:srgbClr val="002060"/>
                </a:solidFill>
              </a:rPr>
              <a:t>Medial</a:t>
            </a:r>
            <a:r>
              <a:rPr dirty="0" sz="2000" lang="en-US"/>
              <a:t>: 1 cm from the midline, sagittal suture. </a:t>
            </a:r>
          </a:p>
          <a:p>
            <a:pPr lvl="1">
              <a:buFont typeface="Wingdings" pitchFamily="2" charset="2"/>
              <a:buChar char="§"/>
            </a:pPr>
            <a:r>
              <a:rPr b="1" dirty="0" sz="2000" lang="en-US">
                <a:solidFill>
                  <a:srgbClr val="002060"/>
                </a:solidFill>
              </a:rPr>
              <a:t>Posterior</a:t>
            </a:r>
            <a:r>
              <a:rPr dirty="0" sz="2000" lang="en-US"/>
              <a:t>: Lambdoid suture.</a:t>
            </a:r>
            <a:endParaRPr dirty="0" sz="2000" lang="en-IQ"/>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3" name=""/>
        <p:cNvGrpSpPr/>
        <p:nvPr/>
      </p:nvGrpSpPr>
      <p:grpSpPr>
        <a:xfrm>
          <a:off x="0" y="0"/>
          <a:ext cx="0" cy="0"/>
          <a:chOff x="0" y="0"/>
          <a:chExt cx="0" cy="0"/>
        </a:xfrm>
      </p:grpSpPr>
      <p:pic>
        <p:nvPicPr>
          <p:cNvPr id="2097203" name="Picture 5"/>
          <p:cNvPicPr>
            <a:picLocks noChangeAspect="1" noGrp="1"/>
          </p:cNvPicPr>
          <p:nvPr>
            <p:ph idx="1"/>
          </p:nvPr>
        </p:nvPicPr>
        <p:blipFill>
          <a:blip xmlns:r="http://schemas.openxmlformats.org/officeDocument/2006/relationships" r:embed="rId1"/>
          <a:stretch>
            <a:fillRect/>
          </a:stretch>
        </p:blipFill>
        <p:spPr>
          <a:xfrm>
            <a:off x="0" y="1027907"/>
            <a:ext cx="9144001" cy="4352637"/>
          </a:xfrm>
          <a:prstGeom prst="rect"/>
          <a:ln>
            <a:noFill/>
          </a:ln>
          <a:effectLst>
            <a:softEdge rad="11250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4" name=""/>
        <p:cNvGrpSpPr/>
        <p:nvPr/>
      </p:nvGrpSpPr>
      <p:grpSpPr>
        <a:xfrm>
          <a:off x="0" y="0"/>
          <a:ext cx="0" cy="0"/>
          <a:chOff x="0" y="0"/>
          <a:chExt cx="0" cy="0"/>
        </a:xfrm>
      </p:grpSpPr>
      <p:sp>
        <p:nvSpPr>
          <p:cNvPr id="1048624" name="Title 1"/>
          <p:cNvSpPr>
            <a:spLocks noGrp="1"/>
          </p:cNvSpPr>
          <p:nvPr>
            <p:ph type="title"/>
          </p:nvPr>
        </p:nvSpPr>
        <p:spPr/>
        <p:txBody>
          <a:bodyPr/>
          <a:p>
            <a:endParaRPr lang="en-IQ"/>
          </a:p>
        </p:txBody>
      </p:sp>
      <p:pic>
        <p:nvPicPr>
          <p:cNvPr id="209720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softEdge rad="1125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5" name=""/>
        <p:cNvGrpSpPr/>
        <p:nvPr/>
      </p:nvGrpSpPr>
      <p:grpSpPr>
        <a:xfrm>
          <a:off x="0" y="0"/>
          <a:ext cx="0" cy="0"/>
          <a:chOff x="0" y="0"/>
          <a:chExt cx="0" cy="0"/>
        </a:xfrm>
      </p:grpSpPr>
      <p:sp>
        <p:nvSpPr>
          <p:cNvPr id="1048625" name="Content Placeholder 2"/>
          <p:cNvSpPr>
            <a:spLocks noGrp="1"/>
          </p:cNvSpPr>
          <p:nvPr>
            <p:ph idx="1"/>
          </p:nvPr>
        </p:nvSpPr>
        <p:spPr>
          <a:xfrm>
            <a:off x="86014" y="82260"/>
            <a:ext cx="8965622" cy="6694921"/>
          </a:xfrm>
        </p:spPr>
        <p:txBody>
          <a:bodyPr>
            <a:normAutofit/>
          </a:bodyPr>
          <a:p>
            <a:pPr>
              <a:buFont typeface="Wingdings" pitchFamily="2" charset="2"/>
              <a:buChar char="v"/>
            </a:pPr>
            <a:r>
              <a:rPr b="1" dirty="0" sz="2000" lang="en-US">
                <a:solidFill>
                  <a:srgbClr val="7030A0"/>
                </a:solidFill>
              </a:rPr>
              <a:t>Dural Opening</a:t>
            </a:r>
          </a:p>
          <a:p>
            <a:pPr>
              <a:buFont typeface="Wingdings" pitchFamily="2" charset="2"/>
              <a:buChar char="§"/>
            </a:pPr>
            <a:r>
              <a:rPr dirty="0" sz="2000" lang="en-US"/>
              <a:t>Cruciate/stellate or in a C-shaped fashion.</a:t>
            </a:r>
            <a:endParaRPr dirty="0" sz="2000" lang="en-IQ"/>
          </a:p>
        </p:txBody>
      </p:sp>
      <p:pic>
        <p:nvPicPr>
          <p:cNvPr id="2097205" name="Picture 3"/>
          <p:cNvPicPr>
            <a:picLocks noChangeAspect="1"/>
          </p:cNvPicPr>
          <p:nvPr/>
        </p:nvPicPr>
        <p:blipFill>
          <a:blip xmlns:r="http://schemas.openxmlformats.org/officeDocument/2006/relationships" r:embed="rId1"/>
          <a:stretch>
            <a:fillRect/>
          </a:stretch>
        </p:blipFill>
        <p:spPr>
          <a:xfrm>
            <a:off x="4613811" y="1468525"/>
            <a:ext cx="4468750" cy="4546653"/>
          </a:xfrm>
          <a:prstGeom prst="rect"/>
        </p:spPr>
      </p:pic>
      <p:pic>
        <p:nvPicPr>
          <p:cNvPr id="2097206" name="Picture 5"/>
          <p:cNvPicPr>
            <a:picLocks noChangeAspect="1"/>
          </p:cNvPicPr>
          <p:nvPr/>
        </p:nvPicPr>
        <p:blipFill>
          <a:blip xmlns:r="http://schemas.openxmlformats.org/officeDocument/2006/relationships" r:embed="rId2"/>
          <a:stretch>
            <a:fillRect/>
          </a:stretch>
        </p:blipFill>
        <p:spPr>
          <a:xfrm>
            <a:off x="55090" y="1468526"/>
            <a:ext cx="4468750" cy="4546653"/>
          </a:xfrm>
          <a:prstGeom prst="rec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6" name=""/>
        <p:cNvGrpSpPr/>
        <p:nvPr/>
      </p:nvGrpSpPr>
      <p:grpSpPr>
        <a:xfrm>
          <a:off x="0" y="0"/>
          <a:ext cx="0" cy="0"/>
          <a:chOff x="0" y="0"/>
          <a:chExt cx="0" cy="0"/>
        </a:xfrm>
      </p:grpSpPr>
      <p:pic>
        <p:nvPicPr>
          <p:cNvPr id="2097207" name="Picture 4"/>
          <p:cNvPicPr>
            <a:picLocks noChangeAspect="1" noGrp="1"/>
          </p:cNvPicPr>
          <p:nvPr>
            <p:ph idx="1"/>
          </p:nvPr>
        </p:nvPicPr>
        <p:blipFill>
          <a:blip xmlns:r="http://schemas.openxmlformats.org/officeDocument/2006/relationships" r:embed="rId1"/>
          <a:stretch>
            <a:fillRect/>
          </a:stretch>
        </p:blipFill>
        <p:spPr>
          <a:xfrm>
            <a:off x="1016000" y="0"/>
            <a:ext cx="7112000" cy="6858001"/>
          </a:xfrm>
          <a:prstGeom prst="rect"/>
          <a:ln>
            <a:noFill/>
          </a:ln>
          <a:effectLst>
            <a:softEdge rad="11250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7" name=""/>
        <p:cNvGrpSpPr/>
        <p:nvPr/>
      </p:nvGrpSpPr>
      <p:grpSpPr>
        <a:xfrm>
          <a:off x="0" y="0"/>
          <a:ext cx="0" cy="0"/>
          <a:chOff x="0" y="0"/>
          <a:chExt cx="0" cy="0"/>
        </a:xfrm>
      </p:grpSpPr>
      <p:sp>
        <p:nvSpPr>
          <p:cNvPr id="1048626" name="Title 1"/>
          <p:cNvSpPr>
            <a:spLocks noGrp="1"/>
          </p:cNvSpPr>
          <p:nvPr>
            <p:ph type="title"/>
          </p:nvPr>
        </p:nvSpPr>
        <p:spPr/>
        <p:txBody>
          <a:bodyPr/>
          <a:p>
            <a:endParaRPr lang="en-IQ"/>
          </a:p>
        </p:txBody>
      </p:sp>
      <p:pic>
        <p:nvPicPr>
          <p:cNvPr id="2097208"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softEdge rad="1125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8" name=""/>
        <p:cNvGrpSpPr/>
        <p:nvPr/>
      </p:nvGrpSpPr>
      <p:grpSpPr>
        <a:xfrm>
          <a:off x="0" y="0"/>
          <a:ext cx="0" cy="0"/>
          <a:chOff x="0" y="0"/>
          <a:chExt cx="0" cy="0"/>
        </a:xfrm>
      </p:grpSpPr>
      <p:sp>
        <p:nvSpPr>
          <p:cNvPr id="1048627" name="Content Placeholder 2"/>
          <p:cNvSpPr>
            <a:spLocks noGrp="1"/>
          </p:cNvSpPr>
          <p:nvPr>
            <p:ph idx="1"/>
          </p:nvPr>
        </p:nvSpPr>
        <p:spPr>
          <a:xfrm>
            <a:off x="86014" y="82260"/>
            <a:ext cx="8965622" cy="6694921"/>
          </a:xfrm>
        </p:spPr>
        <p:txBody>
          <a:bodyPr>
            <a:normAutofit/>
          </a:bodyPr>
          <a:p>
            <a:pPr>
              <a:buFont typeface="Wingdings" pitchFamily="2" charset="2"/>
              <a:buChar char="v"/>
            </a:pPr>
            <a:r>
              <a:rPr b="1" dirty="0" sz="2000" lang="en-US">
                <a:solidFill>
                  <a:srgbClr val="7030A0"/>
                </a:solidFill>
              </a:rPr>
              <a:t>Operative Notes </a:t>
            </a:r>
          </a:p>
          <a:p>
            <a:r>
              <a:rPr dirty="0" sz="2000" lang="en-US"/>
              <a:t>The craniotomy itself for a unilateral DC must be large enough area to prevent brain herniation and strangulation, </a:t>
            </a:r>
          </a:p>
          <a:p>
            <a:pPr lvl="1">
              <a:buFont typeface="Wingdings" pitchFamily="2" charset="2"/>
              <a:buChar char="ü"/>
            </a:pPr>
            <a:r>
              <a:rPr b="1" dirty="0" sz="2000" lang="en-US"/>
              <a:t>Lateral</a:t>
            </a:r>
            <a:r>
              <a:rPr dirty="0" sz="2000" lang="en-US"/>
              <a:t> to the </a:t>
            </a:r>
            <a:r>
              <a:rPr dirty="0" sz="2000" lang="en-US">
                <a:solidFill>
                  <a:srgbClr val="C00000"/>
                </a:solidFill>
              </a:rPr>
              <a:t>superior sagittal sinus</a:t>
            </a:r>
            <a:r>
              <a:rPr dirty="0" sz="2000" lang="en-US"/>
              <a:t>.</a:t>
            </a:r>
          </a:p>
          <a:p>
            <a:pPr lvl="1">
              <a:buFont typeface="Wingdings" pitchFamily="2" charset="2"/>
              <a:buChar char="ü"/>
            </a:pPr>
            <a:r>
              <a:rPr b="1" dirty="0" sz="2000" lang="en-US"/>
              <a:t>Frontally</a:t>
            </a:r>
            <a:r>
              <a:rPr dirty="0" sz="2000" lang="en-US"/>
              <a:t> to the </a:t>
            </a:r>
            <a:r>
              <a:rPr dirty="0" sz="2000" lang="en-US" err="1" u="sng">
                <a:solidFill>
                  <a:srgbClr val="C00000"/>
                </a:solidFill>
              </a:rPr>
              <a:t>midpupillary</a:t>
            </a:r>
            <a:r>
              <a:rPr dirty="0" sz="2000" lang="en-US" u="sng">
                <a:solidFill>
                  <a:srgbClr val="C00000"/>
                </a:solidFill>
              </a:rPr>
              <a:t> line</a:t>
            </a:r>
            <a:r>
              <a:rPr dirty="0" sz="2000" lang="en-US"/>
              <a:t>.</a:t>
            </a:r>
          </a:p>
          <a:p>
            <a:pPr lvl="1">
              <a:buFont typeface="Wingdings" pitchFamily="2" charset="2"/>
              <a:buChar char="ü"/>
            </a:pPr>
            <a:r>
              <a:rPr b="1" dirty="0" sz="2000" lang="en-US"/>
              <a:t>Inferiorly</a:t>
            </a:r>
            <a:r>
              <a:rPr dirty="0" sz="2000" lang="en-US"/>
              <a:t> to the </a:t>
            </a:r>
            <a:r>
              <a:rPr dirty="0" sz="2000" lang="en-US" u="sng">
                <a:solidFill>
                  <a:srgbClr val="C00000"/>
                </a:solidFill>
              </a:rPr>
              <a:t>floor of the temporal fossa</a:t>
            </a:r>
            <a:r>
              <a:rPr dirty="0" sz="2000" lang="en-US"/>
              <a:t>.</a:t>
            </a:r>
          </a:p>
          <a:p>
            <a:pPr lvl="1">
              <a:buFont typeface="Wingdings" pitchFamily="2" charset="2"/>
              <a:buChar char="ü"/>
            </a:pPr>
            <a:r>
              <a:rPr b="1" dirty="0" sz="2000" lang="en-US"/>
              <a:t>Posteriorly</a:t>
            </a:r>
            <a:r>
              <a:rPr dirty="0" sz="2000" lang="en-US"/>
              <a:t> to the </a:t>
            </a:r>
            <a:r>
              <a:rPr dirty="0" sz="2000" lang="en-US" err="1" u="sng">
                <a:solidFill>
                  <a:srgbClr val="C00000"/>
                </a:solidFill>
              </a:rPr>
              <a:t>parieto-occipital</a:t>
            </a:r>
            <a:r>
              <a:rPr dirty="0" sz="2000" lang="en-US" u="sng">
                <a:solidFill>
                  <a:srgbClr val="C00000"/>
                </a:solidFill>
              </a:rPr>
              <a:t> area</a:t>
            </a:r>
            <a:r>
              <a:rPr dirty="0" sz="2000" lang="en-US"/>
              <a:t>. </a:t>
            </a:r>
          </a:p>
          <a:p>
            <a:r>
              <a:rPr dirty="0" sz="2000" lang="en-US"/>
              <a:t>Typically, the anteroposterior length of the bone flap measures </a:t>
            </a:r>
            <a:r>
              <a:rPr b="1" dirty="0" sz="2000" lang="en-US">
                <a:solidFill>
                  <a:srgbClr val="0070C0"/>
                </a:solidFill>
              </a:rPr>
              <a:t>14 to 15 cm</a:t>
            </a:r>
            <a:r>
              <a:rPr dirty="0" sz="2000" lang="en-US"/>
              <a:t> in an adult.</a:t>
            </a:r>
          </a:p>
          <a:p>
            <a:r>
              <a:rPr dirty="0" sz="2000" lang="en-US" err="1"/>
              <a:t>Superoinferior</a:t>
            </a:r>
            <a:r>
              <a:rPr dirty="0" sz="2000" lang="en-US"/>
              <a:t> 12 c.m</a:t>
            </a:r>
          </a:p>
          <a:p>
            <a:endParaRPr dirty="0" sz="2000" lang="en-US"/>
          </a:p>
          <a:p>
            <a:pPr>
              <a:buFont typeface="Wingdings" pitchFamily="2" charset="2"/>
              <a:buChar char="Ø"/>
            </a:pPr>
            <a:r>
              <a:rPr b="1" dirty="0" sz="2000" lang="en-US">
                <a:solidFill>
                  <a:srgbClr val="002060"/>
                </a:solidFill>
              </a:rPr>
              <a:t>The skin incision should extend beyond the margins of the bone flap </a:t>
            </a:r>
          </a:p>
          <a:p>
            <a:pPr lvl="1">
              <a:buFont typeface="Wingdings" pitchFamily="2" charset="2"/>
              <a:buChar char="ü"/>
            </a:pPr>
            <a:r>
              <a:rPr dirty="0" sz="2000" lang="en-US"/>
              <a:t>The incision does not overlie brain tissue (when the brain is swollen and there is a potential for CSF leak).</a:t>
            </a:r>
          </a:p>
          <a:p>
            <a:pPr lvl="1">
              <a:buFont typeface="Wingdings" pitchFamily="2" charset="2"/>
              <a:buChar char="ü"/>
            </a:pPr>
            <a:r>
              <a:rPr dirty="0" sz="2000" lang="en-US"/>
              <a:t>For future </a:t>
            </a:r>
            <a:r>
              <a:rPr dirty="0" sz="2000" lang="en-US" err="1"/>
              <a:t>cranioplasty</a:t>
            </a:r>
            <a:r>
              <a:rPr dirty="0" sz="2000" lang="en-US"/>
              <a:t> (incision directly over brain tissue makes dissection of the flap more difficult).</a:t>
            </a:r>
            <a:endParaRPr dirty="0" sz="2000" lang="en-IQ"/>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39" name=""/>
        <p:cNvGrpSpPr/>
        <p:nvPr/>
      </p:nvGrpSpPr>
      <p:grpSpPr>
        <a:xfrm>
          <a:off x="0" y="0"/>
          <a:ext cx="0" cy="0"/>
          <a:chOff x="0" y="0"/>
          <a:chExt cx="0" cy="0"/>
        </a:xfrm>
      </p:grpSpPr>
      <p:sp>
        <p:nvSpPr>
          <p:cNvPr id="1048628" name="Content Placeholder 2"/>
          <p:cNvSpPr>
            <a:spLocks noGrp="1"/>
          </p:cNvSpPr>
          <p:nvPr>
            <p:ph idx="1"/>
          </p:nvPr>
        </p:nvSpPr>
        <p:spPr>
          <a:xfrm>
            <a:off x="86014" y="82260"/>
            <a:ext cx="8965622" cy="6694921"/>
          </a:xfrm>
        </p:spPr>
        <p:txBody>
          <a:bodyPr>
            <a:normAutofit fontScale="90000" lnSpcReduction="10000"/>
          </a:bodyPr>
          <a:p>
            <a:pPr>
              <a:buFont typeface="Wingdings" pitchFamily="2" charset="2"/>
              <a:buChar char="Ø"/>
            </a:pPr>
            <a:r>
              <a:rPr b="1" dirty="0" sz="2000" lang="en-US"/>
              <a:t>In cases of </a:t>
            </a:r>
            <a:r>
              <a:rPr b="1" dirty="0" sz="2000" lang="en-US" err="1"/>
              <a:t>intraparenchymal</a:t>
            </a:r>
            <a:r>
              <a:rPr b="1" dirty="0" sz="2000" lang="en-US"/>
              <a:t> hemorrhages, especially mixed-density contusions</a:t>
            </a:r>
            <a:r>
              <a:rPr dirty="0" sz="2000" lang="en-US"/>
              <a:t>, </a:t>
            </a:r>
            <a:r>
              <a:rPr b="1" dirty="0" sz="2000" lang="en-US" u="sng">
                <a:solidFill>
                  <a:srgbClr val="0070C0"/>
                </a:solidFill>
              </a:rPr>
              <a:t>aggressive </a:t>
            </a:r>
            <a:r>
              <a:rPr b="1" dirty="0" sz="2000" lang="en-US" err="1" u="sng">
                <a:solidFill>
                  <a:srgbClr val="0070C0"/>
                </a:solidFill>
              </a:rPr>
              <a:t>débridement</a:t>
            </a:r>
            <a:r>
              <a:rPr b="1" dirty="0" sz="2000" lang="en-US" u="sng">
                <a:solidFill>
                  <a:srgbClr val="0070C0"/>
                </a:solidFill>
              </a:rPr>
              <a:t> of contusion may be avoided</a:t>
            </a:r>
            <a:r>
              <a:rPr dirty="0" sz="2000" lang="en-US"/>
              <a:t> in order to preserve potentially viable tissue, particularly in the posterior temporal lobe.</a:t>
            </a:r>
          </a:p>
          <a:p>
            <a:pPr>
              <a:buFont typeface="Wingdings" pitchFamily="2" charset="2"/>
              <a:buChar char="Ø"/>
            </a:pPr>
            <a:endParaRPr dirty="0" sz="2000" lang="en-US"/>
          </a:p>
          <a:p>
            <a:pPr>
              <a:buFont typeface="Wingdings" pitchFamily="2" charset="2"/>
              <a:buChar char="Ø"/>
            </a:pPr>
            <a:r>
              <a:rPr b="1" dirty="0" sz="2000" lang="en-US"/>
              <a:t>In cases in which the bone flap will be left out after evacuation of a mass lesion or after a primary DC</a:t>
            </a:r>
            <a:r>
              <a:rPr dirty="0" sz="2000" lang="en-US"/>
              <a:t>, </a:t>
            </a:r>
            <a:r>
              <a:rPr b="1" dirty="0" sz="2000" lang="en-US" err="1">
                <a:solidFill>
                  <a:srgbClr val="0070C0"/>
                </a:solidFill>
              </a:rPr>
              <a:t>durotomy</a:t>
            </a:r>
            <a:r>
              <a:rPr b="1" dirty="0" sz="2000" lang="en-US">
                <a:solidFill>
                  <a:srgbClr val="0070C0"/>
                </a:solidFill>
              </a:rPr>
              <a:t> must be employed; otherwise, the operation is ineffective for reduction in ICP</a:t>
            </a:r>
            <a:r>
              <a:rPr dirty="0" sz="2000" lang="en-US"/>
              <a:t>.</a:t>
            </a:r>
          </a:p>
          <a:p>
            <a:pPr>
              <a:buFont typeface="Wingdings" pitchFamily="2" charset="2"/>
              <a:buChar char="Ø"/>
            </a:pPr>
            <a:endParaRPr dirty="0" sz="2000" lang="en-US"/>
          </a:p>
          <a:p>
            <a:pPr>
              <a:buFont typeface="Wingdings" pitchFamily="2" charset="2"/>
              <a:buChar char="Ø"/>
            </a:pPr>
            <a:r>
              <a:rPr dirty="0" sz="2000" lang="en-US"/>
              <a:t>Whatever the dural opening technique, </a:t>
            </a:r>
            <a:r>
              <a:rPr b="1" dirty="0" sz="2000" lang="en-US">
                <a:solidFill>
                  <a:srgbClr val="0070C0"/>
                </a:solidFill>
              </a:rPr>
              <a:t>it is imperative to open the temporal dura in order to decompress the temporal lobe to relieve brainstem compression</a:t>
            </a:r>
            <a:r>
              <a:rPr dirty="0" sz="2000" lang="en-US"/>
              <a:t>.</a:t>
            </a:r>
          </a:p>
          <a:p>
            <a:pPr>
              <a:buFont typeface="Wingdings" pitchFamily="2" charset="2"/>
              <a:buChar char="Ø"/>
            </a:pPr>
            <a:endParaRPr dirty="0" sz="2000" lang="en-US"/>
          </a:p>
          <a:p>
            <a:pPr>
              <a:buFont typeface="Wingdings" pitchFamily="2" charset="2"/>
              <a:buChar char="§"/>
            </a:pPr>
            <a:r>
              <a:rPr b="1" dirty="0" sz="2000" lang="en-US" err="1">
                <a:solidFill>
                  <a:srgbClr val="002060"/>
                </a:solidFill>
              </a:rPr>
              <a:t>Duroplasty</a:t>
            </a:r>
            <a:r>
              <a:rPr b="1" dirty="0" sz="2000" lang="en-US">
                <a:solidFill>
                  <a:srgbClr val="002060"/>
                </a:solidFill>
              </a:rPr>
              <a:t> importance</a:t>
            </a:r>
          </a:p>
          <a:p>
            <a:pPr indent="-457200" marL="457200">
              <a:buFont typeface="+mj-lt"/>
              <a:buAutoNum type="arabicParenR"/>
            </a:pPr>
            <a:r>
              <a:rPr dirty="0" sz="2000" lang="en-US"/>
              <a:t>Provide brain protection and to prevent the </a:t>
            </a:r>
            <a:r>
              <a:rPr dirty="0" sz="2000" lang="en-US" err="1"/>
              <a:t>temporalis</a:t>
            </a:r>
            <a:r>
              <a:rPr dirty="0" sz="2000" lang="en-US"/>
              <a:t> muscle and galea from adhering to the underlying brain.</a:t>
            </a:r>
          </a:p>
          <a:p>
            <a:pPr indent="-457200" marL="457200">
              <a:buFont typeface="+mj-lt"/>
              <a:buAutoNum type="arabicParenR"/>
            </a:pPr>
            <a:r>
              <a:rPr dirty="0" sz="2000" lang="en-US"/>
              <a:t>Restores more normal CSF circulation and prevent or minimize the development of postoperative </a:t>
            </a:r>
            <a:r>
              <a:rPr dirty="0" sz="2000" lang="en-US" err="1"/>
              <a:t>hygromas</a:t>
            </a:r>
            <a:r>
              <a:rPr dirty="0" sz="2000" lang="en-US"/>
              <a:t> and CSF leakage from the wound.</a:t>
            </a:r>
          </a:p>
          <a:p>
            <a:pPr indent="-457200" marL="457200">
              <a:buFont typeface="+mj-lt"/>
              <a:buAutoNum type="arabicParenR"/>
            </a:pPr>
            <a:endParaRPr dirty="0" sz="2000" lang="en-US"/>
          </a:p>
          <a:p>
            <a:pPr>
              <a:buFont typeface="Wingdings" pitchFamily="2" charset="2"/>
              <a:buChar char="Ø"/>
            </a:pPr>
            <a:r>
              <a:rPr b="1" dirty="0" sz="2000" lang="en-US">
                <a:solidFill>
                  <a:srgbClr val="C00000"/>
                </a:solidFill>
              </a:rPr>
              <a:t>Abdominal storage of bone flap</a:t>
            </a:r>
            <a:r>
              <a:rPr dirty="0" sz="2000" lang="en-US"/>
              <a:t> associated with </a:t>
            </a:r>
            <a:r>
              <a:rPr b="1" dirty="0" sz="2000" lang="en-US">
                <a:solidFill>
                  <a:srgbClr val="0070C0"/>
                </a:solidFill>
              </a:rPr>
              <a:t>resorption, rhabdomyolysis, and infection, and an additional incision and procedure are required at both storage and retrieval</a:t>
            </a:r>
            <a:r>
              <a:rPr dirty="0" sz="2000" lang="en-US"/>
              <a:t>.</a:t>
            </a:r>
          </a:p>
          <a:p>
            <a:pPr>
              <a:buFont typeface="Wingdings" pitchFamily="2" charset="2"/>
              <a:buChar char="Ø"/>
            </a:pPr>
            <a:r>
              <a:rPr dirty="0" sz="2000" lang="en-US"/>
              <a:t>Storage at a deep freeze less than -28 degree</a:t>
            </a:r>
          </a:p>
          <a:p>
            <a:pPr indent="-457200" marL="457200">
              <a:buFont typeface="+mj-lt"/>
              <a:buAutoNum type="arabicParenR"/>
            </a:pPr>
            <a:endParaRPr dirty="0" sz="2000" lang="en-IQ"/>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0" name=""/>
        <p:cNvGrpSpPr/>
        <p:nvPr/>
      </p:nvGrpSpPr>
      <p:grpSpPr>
        <a:xfrm>
          <a:off x="0" y="0"/>
          <a:ext cx="0" cy="0"/>
          <a:chOff x="0" y="0"/>
          <a:chExt cx="0" cy="0"/>
        </a:xfrm>
      </p:grpSpPr>
      <p:sp>
        <p:nvSpPr>
          <p:cNvPr id="1048629" name="Content Placeholder 2"/>
          <p:cNvSpPr>
            <a:spLocks noGrp="1"/>
          </p:cNvSpPr>
          <p:nvPr>
            <p:ph idx="1"/>
          </p:nvPr>
        </p:nvSpPr>
        <p:spPr>
          <a:xfrm>
            <a:off x="86014" y="82260"/>
            <a:ext cx="8965622" cy="6694921"/>
          </a:xfrm>
        </p:spPr>
        <p:txBody>
          <a:bodyPr>
            <a:normAutofit/>
          </a:bodyPr>
          <a:p>
            <a:pPr>
              <a:buFont typeface="Wingdings" pitchFamily="2" charset="2"/>
              <a:buChar char="v"/>
            </a:pPr>
            <a:r>
              <a:rPr b="1" dirty="0" sz="2000" lang="en-US"/>
              <a:t>Partial or anatomic lobectomies may also be performed </a:t>
            </a:r>
          </a:p>
          <a:p>
            <a:r>
              <a:rPr dirty="0" sz="2000" lang="en-US"/>
              <a:t>In conjunction with DC for intractable intracranial hypertension.</a:t>
            </a:r>
          </a:p>
          <a:p>
            <a:r>
              <a:rPr dirty="0" sz="2000" lang="en-US"/>
              <a:t>In conjunction with evacuation of cortical contusions or IPH, and it is limited to frontal and anterior temporal lobes, preferably on the </a:t>
            </a:r>
            <a:r>
              <a:rPr dirty="0" sz="2000" lang="en-US" err="1"/>
              <a:t>nondominant</a:t>
            </a:r>
            <a:r>
              <a:rPr dirty="0" sz="2000" lang="en-US"/>
              <a:t> side.</a:t>
            </a:r>
          </a:p>
          <a:p>
            <a:endParaRPr dirty="0" sz="2000" lang="en-US"/>
          </a:p>
          <a:p>
            <a:pPr>
              <a:buFont typeface="Wingdings" pitchFamily="2" charset="2"/>
              <a:buChar char="Ø"/>
            </a:pPr>
            <a:r>
              <a:rPr dirty="0" sz="2000" lang="en-US"/>
              <a:t>Lobectomy does not preclude a good outcome.</a:t>
            </a:r>
          </a:p>
          <a:p>
            <a:pPr>
              <a:buFont typeface="Wingdings" pitchFamily="2" charset="2"/>
              <a:buChar char="Ø"/>
            </a:pPr>
            <a:endParaRPr dirty="0" sz="2000" lang="en-US"/>
          </a:p>
          <a:p>
            <a:pPr>
              <a:buFont typeface="Wingdings" pitchFamily="2" charset="2"/>
              <a:buChar char="v"/>
            </a:pPr>
            <a:r>
              <a:rPr b="1" dirty="0" sz="2000" lang="en-US">
                <a:solidFill>
                  <a:srgbClr val="002060"/>
                </a:solidFill>
              </a:rPr>
              <a:t>Lobectomy is seldom necessary and is reserved for:</a:t>
            </a:r>
          </a:p>
          <a:p>
            <a:pPr lvl="1">
              <a:buFont typeface="Wingdings" pitchFamily="2" charset="2"/>
              <a:buChar char="ü"/>
            </a:pPr>
            <a:r>
              <a:rPr dirty="0" sz="2000" lang="en-US"/>
              <a:t>Pulped or necrotic lobe with malignant cerebral edema at surgery.</a:t>
            </a:r>
          </a:p>
          <a:p>
            <a:pPr lvl="1">
              <a:buFont typeface="Wingdings" pitchFamily="2" charset="2"/>
              <a:buChar char="ü"/>
            </a:pPr>
            <a:r>
              <a:rPr dirty="0" sz="2000" lang="en-US" err="1"/>
              <a:t>Pulselessness</a:t>
            </a:r>
            <a:r>
              <a:rPr dirty="0" sz="2000" lang="en-US"/>
              <a:t> of the hemisphere.</a:t>
            </a:r>
          </a:p>
          <a:p>
            <a:pPr lvl="1">
              <a:buFont typeface="Wingdings" pitchFamily="2" charset="2"/>
              <a:buChar char="ü"/>
            </a:pPr>
            <a:r>
              <a:rPr dirty="0" sz="2000" lang="en-US"/>
              <a:t>Vessel occlusion or infarction (which can be related to a blunt vascular injury).</a:t>
            </a:r>
          </a:p>
          <a:p>
            <a:pPr lvl="1">
              <a:buFont typeface="Wingdings" pitchFamily="2" charset="2"/>
              <a:buChar char="ü"/>
            </a:pPr>
            <a:r>
              <a:rPr dirty="0" sz="2000" lang="en-US"/>
              <a:t>Profound </a:t>
            </a:r>
            <a:r>
              <a:rPr dirty="0" sz="2000" lang="en-US" err="1"/>
              <a:t>coagulopathy</a:t>
            </a:r>
            <a:r>
              <a:rPr dirty="0" sz="2000" lang="en-US"/>
              <a:t> in the presence of multiple ICH.</a:t>
            </a:r>
          </a:p>
          <a:p>
            <a:pPr lvl="1">
              <a:buFont typeface="Wingdings" pitchFamily="2" charset="2"/>
              <a:buChar char="ü"/>
            </a:pPr>
            <a:endParaRPr dirty="0" sz="2000" lang="en-US"/>
          </a:p>
          <a:p>
            <a:pPr>
              <a:buFont typeface="Wingdings" pitchFamily="2" charset="2"/>
              <a:buChar char="§"/>
            </a:pPr>
            <a:endParaRPr b="1" dirty="0" sz="2000" lang="en-US">
              <a:solidFill>
                <a:srgbClr val="0070C0"/>
              </a:solidFill>
            </a:endParaRPr>
          </a:p>
          <a:p>
            <a:pPr>
              <a:buFont typeface="Wingdings" pitchFamily="2" charset="2"/>
              <a:buChar char="§"/>
            </a:pPr>
            <a:endParaRPr b="1" dirty="0" sz="2000" lang="en-IQ">
              <a:solidFill>
                <a:srgbClr val="0070C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sp>
        <p:nvSpPr>
          <p:cNvPr id="1048591"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a:solidFill>
                  <a:srgbClr val="002060"/>
                </a:solidFill>
              </a:rPr>
              <a:t>Site in decreasing manner:</a:t>
            </a:r>
          </a:p>
          <a:p>
            <a:pPr indent="-342900" lvl="1" marL="800100">
              <a:buFont typeface="+mj-lt"/>
              <a:buAutoNum type="arabicParenR"/>
            </a:pPr>
            <a:r>
              <a:rPr dirty="0" sz="2000" lang="en-US"/>
              <a:t>The </a:t>
            </a:r>
            <a:r>
              <a:rPr dirty="0" sz="2000" lang="en-US" err="1"/>
              <a:t>temporoparietal</a:t>
            </a:r>
            <a:r>
              <a:rPr dirty="0" sz="2000" lang="en-US"/>
              <a:t> regions (middle meningeal artery).</a:t>
            </a:r>
          </a:p>
          <a:p>
            <a:pPr indent="-342900" lvl="1" marL="800100">
              <a:buFont typeface="+mj-lt"/>
              <a:buAutoNum type="arabicParenR"/>
            </a:pPr>
            <a:r>
              <a:rPr dirty="0" sz="2000" lang="en-US"/>
              <a:t>The anterior cranial fossa (anterior meningeal artery).</a:t>
            </a:r>
          </a:p>
          <a:p>
            <a:pPr indent="-342900" lvl="1" marL="800100">
              <a:buFont typeface="+mj-lt"/>
              <a:buAutoNum type="arabicParenR"/>
            </a:pPr>
            <a:r>
              <a:rPr dirty="0" sz="2000" lang="en-US"/>
              <a:t>The parasagittal regions (sagittal sinus).</a:t>
            </a:r>
          </a:p>
          <a:p>
            <a:pPr indent="-342900" lvl="1" marL="800100">
              <a:buFont typeface="+mj-lt"/>
              <a:buAutoNum type="arabicParenR"/>
            </a:pPr>
            <a:r>
              <a:rPr dirty="0" sz="2000" lang="en-US"/>
              <a:t>The posterior fossa (occipital meningeal artery and transverse and sigmoid sinuses). 5%</a:t>
            </a:r>
          </a:p>
          <a:p>
            <a:pPr indent="-342900" lvl="1" marL="800100">
              <a:buFont typeface="+mj-lt"/>
              <a:buAutoNum type="arabicParenR"/>
            </a:pPr>
            <a:endParaRPr dirty="0" sz="2000" lang="en-US"/>
          </a:p>
          <a:p>
            <a:pPr>
              <a:buFont typeface="Wingdings" pitchFamily="2" charset="2"/>
              <a:buChar char="v"/>
            </a:pPr>
            <a:r>
              <a:rPr b="1" dirty="0" sz="2000" lang="en-US" u="sng">
                <a:solidFill>
                  <a:srgbClr val="002060"/>
                </a:solidFill>
              </a:rPr>
              <a:t>Clinically</a:t>
            </a:r>
          </a:p>
          <a:p>
            <a:r>
              <a:rPr dirty="0" sz="2000" lang="en-US"/>
              <a:t>Initial loss of consciousness after trauma, transient complete recovery (“</a:t>
            </a:r>
            <a:r>
              <a:rPr b="1" dirty="0" sz="2000" lang="en-US">
                <a:solidFill>
                  <a:srgbClr val="0070C0"/>
                </a:solidFill>
              </a:rPr>
              <a:t>lucid interval</a:t>
            </a:r>
            <a:r>
              <a:rPr dirty="0" sz="2000" lang="en-US"/>
              <a:t>”), then rapid progression of neurological deterioration.</a:t>
            </a:r>
          </a:p>
          <a:p>
            <a:r>
              <a:rPr dirty="0" sz="2000" lang="en-US"/>
              <a:t>Typical clinical symptoms of EDH include </a:t>
            </a:r>
          </a:p>
          <a:p>
            <a:pPr indent="-342900" lvl="1" marL="800100">
              <a:buFont typeface="+mj-lt"/>
              <a:buAutoNum type="arabicPeriod"/>
            </a:pPr>
            <a:r>
              <a:rPr b="1" dirty="0" sz="2000" lang="en-US">
                <a:solidFill>
                  <a:srgbClr val="0070C0"/>
                </a:solidFill>
              </a:rPr>
              <a:t>Hemiparesis</a:t>
            </a:r>
            <a:r>
              <a:rPr dirty="0" sz="2000" lang="en-US"/>
              <a:t> (contralateral or ipsilateral because of </a:t>
            </a:r>
            <a:r>
              <a:rPr dirty="0" sz="2000" lang="en-US" err="1"/>
              <a:t>Kernohan’s</a:t>
            </a:r>
            <a:r>
              <a:rPr dirty="0" sz="2000" lang="en-US"/>
              <a:t> notch).</a:t>
            </a:r>
          </a:p>
          <a:p>
            <a:pPr indent="-342900" lvl="1" marL="800100">
              <a:buFont typeface="+mj-lt"/>
              <a:buAutoNum type="arabicPeriod"/>
            </a:pPr>
            <a:r>
              <a:rPr b="1" dirty="0" sz="2000" lang="en-US">
                <a:solidFill>
                  <a:srgbClr val="0070C0"/>
                </a:solidFill>
              </a:rPr>
              <a:t>Decreased level of consciousness.</a:t>
            </a:r>
          </a:p>
          <a:p>
            <a:pPr indent="-342900" lvl="1" marL="800100">
              <a:buFont typeface="+mj-lt"/>
              <a:buAutoNum type="arabicPeriod"/>
            </a:pPr>
            <a:r>
              <a:rPr b="1" dirty="0" sz="2000" lang="en-US">
                <a:solidFill>
                  <a:srgbClr val="0070C0"/>
                </a:solidFill>
              </a:rPr>
              <a:t>Dilation of the ipsilateral pupil</a:t>
            </a:r>
            <a:r>
              <a:rPr dirty="0" sz="2000" lang="en-US"/>
              <a:t> (occurs in less than 50% of patients).</a:t>
            </a:r>
          </a:p>
          <a:p>
            <a:endParaRPr dirty="0" sz="2000" lang="en-US"/>
          </a:p>
          <a:p>
            <a:pPr>
              <a:buFont typeface="Wingdings" pitchFamily="2" charset="2"/>
              <a:buChar char="§"/>
            </a:pPr>
            <a:r>
              <a:rPr dirty="0" sz="2000" lang="en-US"/>
              <a:t>Neurological deterioration from an expanding EDH typically </a:t>
            </a:r>
            <a:r>
              <a:rPr b="1" dirty="0" sz="2000" lang="en-US"/>
              <a:t>results in</a:t>
            </a:r>
            <a:r>
              <a:rPr dirty="0" sz="2000" lang="en-US"/>
              <a:t> </a:t>
            </a:r>
            <a:r>
              <a:rPr dirty="0" sz="2000" lang="en-US" err="1" u="sng">
                <a:solidFill>
                  <a:srgbClr val="C00000"/>
                </a:solidFill>
              </a:rPr>
              <a:t>obtundation</a:t>
            </a:r>
            <a:r>
              <a:rPr dirty="0" sz="2000" lang="en-US" u="sng">
                <a:solidFill>
                  <a:srgbClr val="C00000"/>
                </a:solidFill>
              </a:rPr>
              <a:t>, decerebrate rigidity, arterial hypertension, cardiac arrhythmias, respiratory disturbances, and, finally, apnea and death</a:t>
            </a:r>
            <a:r>
              <a:rPr dirty="0" sz="2000" lang="en-US"/>
              <a:t>.</a:t>
            </a:r>
          </a:p>
          <a:p>
            <a:endParaRPr dirty="0" sz="2000" lang="en-US"/>
          </a:p>
          <a:p>
            <a:endParaRPr dirty="0" sz="2000" lang="en-US"/>
          </a:p>
          <a:p>
            <a:endParaRPr dirty="0" sz="2000"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1" name=""/>
        <p:cNvGrpSpPr/>
        <p:nvPr/>
      </p:nvGrpSpPr>
      <p:grpSpPr>
        <a:xfrm>
          <a:off x="0" y="0"/>
          <a:ext cx="0" cy="0"/>
          <a:chOff x="0" y="0"/>
          <a:chExt cx="0" cy="0"/>
        </a:xfrm>
      </p:grpSpPr>
      <p:sp>
        <p:nvSpPr>
          <p:cNvPr id="1048630" name="Content Placeholder 2"/>
          <p:cNvSpPr>
            <a:spLocks noGrp="1"/>
          </p:cNvSpPr>
          <p:nvPr>
            <p:ph idx="1"/>
          </p:nvPr>
        </p:nvSpPr>
        <p:spPr>
          <a:xfrm>
            <a:off x="86014" y="82260"/>
            <a:ext cx="8965622" cy="6694921"/>
          </a:xfrm>
        </p:spPr>
        <p:txBody>
          <a:bodyPr>
            <a:normAutofit fontScale="95000" lnSpcReduction="20000"/>
          </a:bodyPr>
          <a:p>
            <a:pPr>
              <a:buFont typeface="Wingdings" pitchFamily="2" charset="2"/>
              <a:buChar char="v"/>
            </a:pPr>
            <a:r>
              <a:rPr b="1" dirty="0" sz="2000" lang="en-US">
                <a:solidFill>
                  <a:srgbClr val="7030A0"/>
                </a:solidFill>
              </a:rPr>
              <a:t>Early replacement of bone flap</a:t>
            </a:r>
          </a:p>
          <a:p>
            <a:r>
              <a:rPr dirty="0" sz="2000" lang="en-US"/>
              <a:t>The interval between DC and secondary bone flap replacement varies from             </a:t>
            </a:r>
            <a:r>
              <a:rPr b="1" dirty="0" sz="2000" lang="en-US">
                <a:solidFill>
                  <a:srgbClr val="0070C0"/>
                </a:solidFill>
              </a:rPr>
              <a:t>4 weeks to 12 months</a:t>
            </a:r>
            <a:r>
              <a:rPr dirty="0" sz="2000" lang="en-US"/>
              <a:t>.</a:t>
            </a:r>
          </a:p>
          <a:p>
            <a:endParaRPr dirty="0" sz="2000" lang="en-US"/>
          </a:p>
          <a:p>
            <a:pPr>
              <a:buFont typeface="Wingdings" pitchFamily="2" charset="2"/>
              <a:buChar char="Ø"/>
            </a:pPr>
            <a:r>
              <a:rPr b="1" dirty="0" sz="2000" lang="en-US">
                <a:solidFill>
                  <a:srgbClr val="C00000"/>
                </a:solidFill>
              </a:rPr>
              <a:t>Advantages </a:t>
            </a:r>
          </a:p>
          <a:p>
            <a:pPr indent="-457200" marL="457200">
              <a:buFont typeface="+mj-lt"/>
              <a:buAutoNum type="arabicParenR"/>
            </a:pPr>
            <a:r>
              <a:rPr b="1" dirty="0" sz="2000" lang="en-US">
                <a:solidFill>
                  <a:srgbClr val="0070C0"/>
                </a:solidFill>
              </a:rPr>
              <a:t>Reduce the incidences of </a:t>
            </a:r>
          </a:p>
          <a:p>
            <a:pPr lvl="1">
              <a:buFont typeface="Wingdings" pitchFamily="2" charset="2"/>
              <a:buChar char="§"/>
            </a:pPr>
            <a:r>
              <a:rPr b="1" dirty="0" sz="2000" lang="en-US">
                <a:solidFill>
                  <a:srgbClr val="002060"/>
                </a:solidFill>
              </a:rPr>
              <a:t>Scalp contraction </a:t>
            </a:r>
            <a:r>
              <a:rPr dirty="0" sz="2000" lang="en-US"/>
              <a:t>(which can contribute to wound dehiscence).</a:t>
            </a:r>
          </a:p>
          <a:p>
            <a:pPr lvl="1">
              <a:buFont typeface="Wingdings" pitchFamily="2" charset="2"/>
              <a:buChar char="§"/>
            </a:pPr>
            <a:r>
              <a:rPr b="1" dirty="0" sz="2000" lang="en-US" err="1">
                <a:solidFill>
                  <a:srgbClr val="002060"/>
                </a:solidFill>
              </a:rPr>
              <a:t>Temporalis</a:t>
            </a:r>
            <a:r>
              <a:rPr b="1" dirty="0" sz="2000" lang="en-US">
                <a:solidFill>
                  <a:srgbClr val="002060"/>
                </a:solidFill>
              </a:rPr>
              <a:t> muscle atrophy</a:t>
            </a:r>
            <a:r>
              <a:rPr dirty="0" sz="2000" lang="en-US"/>
              <a:t> (which can contribute to TM joint complaints and cosmetic asymmetry).</a:t>
            </a:r>
          </a:p>
          <a:p>
            <a:pPr lvl="1">
              <a:buFont typeface="Wingdings" pitchFamily="2" charset="2"/>
              <a:buChar char="§"/>
            </a:pPr>
            <a:r>
              <a:rPr b="1" dirty="0" sz="2000" lang="en-US">
                <a:solidFill>
                  <a:srgbClr val="002060"/>
                </a:solidFill>
              </a:rPr>
              <a:t>Trephined syndrome </a:t>
            </a:r>
            <a:r>
              <a:rPr dirty="0" sz="2000" lang="en-US"/>
              <a:t>(which can cause severe headache, excessive somnolence, and neurological deficit). </a:t>
            </a:r>
          </a:p>
          <a:p>
            <a:pPr indent="-457200" marL="457200">
              <a:buFont typeface="+mj-lt"/>
              <a:buAutoNum type="arabicParenR"/>
            </a:pPr>
            <a:r>
              <a:rPr b="1" dirty="0" sz="2000" lang="en-US">
                <a:solidFill>
                  <a:srgbClr val="0070C0"/>
                </a:solidFill>
              </a:rPr>
              <a:t>Neurological improvements in motor activity and speech</a:t>
            </a:r>
            <a:r>
              <a:rPr dirty="0" sz="2000" lang="en-US"/>
              <a:t>.</a:t>
            </a:r>
          </a:p>
          <a:p>
            <a:pPr indent="-457200" marL="457200">
              <a:buFont typeface="+mj-lt"/>
              <a:buAutoNum type="arabicParenR"/>
            </a:pPr>
            <a:r>
              <a:rPr b="1" dirty="0" sz="2000" lang="en-US">
                <a:solidFill>
                  <a:srgbClr val="0070C0"/>
                </a:solidFill>
              </a:rPr>
              <a:t>Reduction in seizure frequency and cognitive improvements</a:t>
            </a:r>
            <a:r>
              <a:rPr dirty="0" sz="2000" lang="en-US"/>
              <a:t>. </a:t>
            </a:r>
          </a:p>
          <a:p>
            <a:pPr indent="-457200" marL="457200">
              <a:buFont typeface="+mj-lt"/>
              <a:buAutoNum type="arabicParenR"/>
            </a:pPr>
            <a:r>
              <a:rPr b="1" dirty="0" sz="2000" lang="en-US">
                <a:solidFill>
                  <a:srgbClr val="0070C0"/>
                </a:solidFill>
              </a:rPr>
              <a:t>Reduce the development of severe </a:t>
            </a:r>
            <a:r>
              <a:rPr b="1" dirty="0" sz="2000" lang="en-US" err="1">
                <a:solidFill>
                  <a:srgbClr val="0070C0"/>
                </a:solidFill>
              </a:rPr>
              <a:t>encephalomalacia</a:t>
            </a:r>
            <a:r>
              <a:rPr dirty="0" sz="2000" lang="en-US"/>
              <a:t> (eliminates the potential dead space under the flap postoperatively, so decreasing the postoperative risk of epidural hematoma, </a:t>
            </a:r>
            <a:r>
              <a:rPr dirty="0" sz="2000" lang="en-US" err="1"/>
              <a:t>pneumocephalus</a:t>
            </a:r>
            <a:r>
              <a:rPr dirty="0" sz="2000" lang="en-US"/>
              <a:t>, and fluid collections). </a:t>
            </a:r>
          </a:p>
          <a:p>
            <a:pPr indent="-457200" marL="457200">
              <a:buFont typeface="+mj-lt"/>
              <a:buAutoNum type="arabicParenR"/>
            </a:pPr>
            <a:r>
              <a:rPr b="1" dirty="0" sz="2000" lang="en-US">
                <a:solidFill>
                  <a:srgbClr val="0070C0"/>
                </a:solidFill>
              </a:rPr>
              <a:t>Provides cerebral protection</a:t>
            </a:r>
            <a:r>
              <a:rPr dirty="0" sz="2000" lang="en-US"/>
              <a:t> during the phases when patients are still likely to experience imbalance, incoordination, and orthostatic hypotension, which increases their risk for falls.</a:t>
            </a:r>
            <a:endParaRPr dirty="0" sz="2000" lang="en-IQ"/>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2" name=""/>
        <p:cNvGrpSpPr/>
        <p:nvPr/>
      </p:nvGrpSpPr>
      <p:grpSpPr>
        <a:xfrm>
          <a:off x="0" y="0"/>
          <a:ext cx="0" cy="0"/>
          <a:chOff x="0" y="0"/>
          <a:chExt cx="0" cy="0"/>
        </a:xfrm>
      </p:grpSpPr>
      <p:sp>
        <p:nvSpPr>
          <p:cNvPr id="1048631" name="Content Placeholder 2"/>
          <p:cNvSpPr>
            <a:spLocks noGrp="1"/>
          </p:cNvSpPr>
          <p:nvPr>
            <p:ph idx="1"/>
          </p:nvPr>
        </p:nvSpPr>
        <p:spPr>
          <a:xfrm>
            <a:off x="86014" y="82260"/>
            <a:ext cx="8965622" cy="6694921"/>
          </a:xfrm>
        </p:spPr>
        <p:txBody>
          <a:bodyPr>
            <a:normAutofit/>
          </a:bodyPr>
          <a:p>
            <a:pPr>
              <a:buFont typeface="Wingdings" pitchFamily="2" charset="2"/>
              <a:buChar char="Ø"/>
            </a:pPr>
            <a:r>
              <a:rPr b="1" dirty="0" sz="2000" lang="en-US">
                <a:solidFill>
                  <a:srgbClr val="002060"/>
                </a:solidFill>
              </a:rPr>
              <a:t>Before </a:t>
            </a:r>
            <a:r>
              <a:rPr b="1" dirty="0" sz="2000" lang="en-US" err="1">
                <a:solidFill>
                  <a:srgbClr val="002060"/>
                </a:solidFill>
              </a:rPr>
              <a:t>reimplantation</a:t>
            </a:r>
            <a:r>
              <a:rPr b="1" dirty="0" sz="2000" lang="en-US">
                <a:solidFill>
                  <a:srgbClr val="002060"/>
                </a:solidFill>
              </a:rPr>
              <a:t>, a CT scan of the brain should be obtained to rule out </a:t>
            </a:r>
            <a:r>
              <a:rPr dirty="0" sz="2000" lang="en-US"/>
              <a:t>(</a:t>
            </a:r>
            <a:r>
              <a:rPr b="1" dirty="0" sz="2000" lang="en-US" u="sng"/>
              <a:t>hydrocephalus or subdural or </a:t>
            </a:r>
            <a:r>
              <a:rPr b="1" dirty="0" sz="2000" lang="en-US" err="1" u="sng"/>
              <a:t>subgaleal</a:t>
            </a:r>
            <a:r>
              <a:rPr b="1" dirty="0" sz="2000" lang="en-US" u="sng"/>
              <a:t> fluid collections</a:t>
            </a:r>
            <a:r>
              <a:rPr dirty="0" sz="2000" lang="en-US"/>
              <a:t>).</a:t>
            </a:r>
          </a:p>
          <a:p>
            <a:pPr lvl="1">
              <a:buFont typeface="Wingdings" pitchFamily="2" charset="2"/>
              <a:buChar char="ü"/>
            </a:pPr>
            <a:r>
              <a:rPr b="1" dirty="0" sz="2000" lang="en-US">
                <a:solidFill>
                  <a:srgbClr val="0070C0"/>
                </a:solidFill>
              </a:rPr>
              <a:t>In hydrocephaly</a:t>
            </a:r>
            <a:r>
              <a:rPr dirty="0" sz="2000" lang="en-US"/>
              <a:t>: lumbar drain or ventricular catheter be used to decompress the ventricles and allow for the bone flap to be replaced without pressure on the underlying brain. </a:t>
            </a:r>
          </a:p>
          <a:p>
            <a:pPr lvl="1">
              <a:buFont typeface="Wingdings" pitchFamily="2" charset="2"/>
              <a:buChar char="ü"/>
            </a:pPr>
            <a:r>
              <a:rPr b="1" dirty="0" sz="2000" lang="en-US">
                <a:solidFill>
                  <a:srgbClr val="0070C0"/>
                </a:solidFill>
              </a:rPr>
              <a:t>A fluid collection</a:t>
            </a:r>
            <a:r>
              <a:rPr dirty="0" sz="2000" lang="en-US"/>
              <a:t> can be drained during surgery to allow for relaxation sufficient for replacement of the bone flap. </a:t>
            </a:r>
          </a:p>
          <a:p>
            <a:pPr>
              <a:buFont typeface="Wingdings" pitchFamily="2" charset="2"/>
              <a:buChar char="ü"/>
            </a:pPr>
            <a:endParaRPr dirty="0" sz="2000" lang="en-US"/>
          </a:p>
          <a:p>
            <a:pPr>
              <a:buFont typeface="Wingdings" pitchFamily="2" charset="2"/>
              <a:buChar char="§"/>
            </a:pPr>
            <a:endParaRPr dirty="0" sz="2000" lang="en-IQ"/>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3" name=""/>
        <p:cNvGrpSpPr/>
        <p:nvPr/>
      </p:nvGrpSpPr>
      <p:grpSpPr>
        <a:xfrm>
          <a:off x="0" y="0"/>
          <a:ext cx="0" cy="0"/>
          <a:chOff x="0" y="0"/>
          <a:chExt cx="0" cy="0"/>
        </a:xfrm>
      </p:grpSpPr>
      <p:sp>
        <p:nvSpPr>
          <p:cNvPr id="1048632" name="Content Placeholder 2"/>
          <p:cNvSpPr>
            <a:spLocks noGrp="1"/>
          </p:cNvSpPr>
          <p:nvPr>
            <p:ph idx="1"/>
          </p:nvPr>
        </p:nvSpPr>
        <p:spPr>
          <a:xfrm>
            <a:off x="86014" y="82260"/>
            <a:ext cx="8965622" cy="6694921"/>
          </a:xfrm>
        </p:spPr>
        <p:txBody>
          <a:bodyPr>
            <a:normAutofit/>
          </a:bodyPr>
          <a:p>
            <a:pPr>
              <a:buFont typeface="Wingdings" pitchFamily="2" charset="2"/>
              <a:buChar char="q"/>
            </a:pPr>
            <a:r>
              <a:rPr b="1" dirty="0" sz="2000" lang="en-US" u="sng">
                <a:solidFill>
                  <a:srgbClr val="C00000"/>
                </a:solidFill>
              </a:rPr>
              <a:t>Complications after DC are generally related to:</a:t>
            </a:r>
          </a:p>
          <a:p>
            <a:pPr indent="-457200" marL="457200">
              <a:buFont typeface="+mj-lt"/>
              <a:buAutoNum type="arabicPeriod"/>
            </a:pPr>
            <a:r>
              <a:rPr b="1" dirty="0" sz="2000" lang="en-US"/>
              <a:t>Cerebral complications</a:t>
            </a:r>
            <a:r>
              <a:rPr dirty="0" sz="2000" lang="en-US"/>
              <a:t> (2ry brain injury, seizures, trephined syndrome ).</a:t>
            </a:r>
          </a:p>
          <a:p>
            <a:pPr indent="-457200" marL="457200">
              <a:buFont typeface="+mj-lt"/>
              <a:buAutoNum type="arabicPeriod"/>
            </a:pPr>
            <a:r>
              <a:rPr b="1" dirty="0" sz="2000" lang="en-US"/>
              <a:t>CSF dynamics</a:t>
            </a:r>
            <a:r>
              <a:rPr dirty="0" sz="2000" lang="en-US"/>
              <a:t> (</a:t>
            </a:r>
            <a:r>
              <a:rPr dirty="0" sz="2000" lang="en-US" err="1"/>
              <a:t>hygromas</a:t>
            </a:r>
            <a:r>
              <a:rPr dirty="0" sz="2000" lang="en-US"/>
              <a:t> and hydrocephalus).</a:t>
            </a:r>
          </a:p>
          <a:p>
            <a:pPr indent="-457200" marL="457200">
              <a:buFont typeface="+mj-lt"/>
              <a:buAutoNum type="arabicPeriod"/>
            </a:pPr>
            <a:r>
              <a:rPr b="1" dirty="0" sz="2000" lang="en-US"/>
              <a:t>Wound problems</a:t>
            </a:r>
            <a:r>
              <a:rPr dirty="0" sz="2000" lang="en-US"/>
              <a:t> (most commonly infection or dehiscence).</a:t>
            </a:r>
          </a:p>
          <a:p>
            <a:pPr indent="-457200" marL="457200">
              <a:buFont typeface="+mj-lt"/>
              <a:buAutoNum type="arabicPeriod"/>
            </a:pPr>
            <a:endParaRPr dirty="0" sz="2000" lang="en-US"/>
          </a:p>
          <a:p>
            <a:pPr>
              <a:buFont typeface="Wingdings" pitchFamily="2" charset="2"/>
              <a:buChar char="§"/>
            </a:pPr>
            <a:r>
              <a:rPr b="1" dirty="0" sz="2000" lang="en-US">
                <a:solidFill>
                  <a:srgbClr val="002060"/>
                </a:solidFill>
              </a:rPr>
              <a:t>Mechanism of 2ry brain injury</a:t>
            </a:r>
          </a:p>
          <a:p>
            <a:pPr lvl="1"/>
            <a:r>
              <a:rPr b="1" dirty="0" sz="2000" lang="en-US">
                <a:solidFill>
                  <a:srgbClr val="0070C0"/>
                </a:solidFill>
              </a:rPr>
              <a:t>Hyperemic state</a:t>
            </a:r>
            <a:r>
              <a:rPr dirty="0" sz="2000" lang="en-US"/>
              <a:t> caused by metabolic changes due to dilation and refilling of previously compressed vessels and high demand for oxygen to the brain after pressure is relieved by the operation.</a:t>
            </a:r>
          </a:p>
          <a:p>
            <a:pPr lvl="1"/>
            <a:r>
              <a:rPr b="1" dirty="0" sz="2000" lang="en-US">
                <a:solidFill>
                  <a:srgbClr val="0070C0"/>
                </a:solidFill>
              </a:rPr>
              <a:t>Perfusion breakthrough hemorrhage</a:t>
            </a:r>
            <a:r>
              <a:rPr dirty="0" sz="2000" lang="en-US"/>
              <a:t> may occur as a result of cerebral vasodilation and hyperemia.</a:t>
            </a:r>
          </a:p>
          <a:p>
            <a:pPr lvl="1"/>
            <a:endParaRPr dirty="0" sz="2000" lang="en-US"/>
          </a:p>
          <a:p>
            <a:pPr>
              <a:buFont typeface="Wingdings" pitchFamily="2" charset="2"/>
              <a:buChar char="§"/>
            </a:pPr>
            <a:r>
              <a:rPr b="1" dirty="0" sz="2000" lang="en-US"/>
              <a:t>Prophylaxis against seizure in the first </a:t>
            </a:r>
            <a:r>
              <a:rPr b="1" dirty="0" sz="2000" lang="en-US">
                <a:solidFill>
                  <a:srgbClr val="C00000"/>
                </a:solidFill>
              </a:rPr>
              <a:t>7 days</a:t>
            </a:r>
            <a:r>
              <a:rPr b="1" dirty="0" sz="2000" lang="en-US"/>
              <a:t> after trauma</a:t>
            </a:r>
            <a:r>
              <a:rPr dirty="0" sz="2000" lang="en-US"/>
              <a:t> in patients experiencing EDH, SDH, ICH, contusion, penetrating injury, or depressed skull fracture and for those with a GCS score of less than 10.</a:t>
            </a:r>
            <a:endParaRPr dirty="0" sz="2000" lang="en-IQ"/>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4" name=""/>
        <p:cNvGrpSpPr/>
        <p:nvPr/>
      </p:nvGrpSpPr>
      <p:grpSpPr>
        <a:xfrm>
          <a:off x="0" y="0"/>
          <a:ext cx="0" cy="0"/>
          <a:chOff x="0" y="0"/>
          <a:chExt cx="0" cy="0"/>
        </a:xfrm>
      </p:grpSpPr>
      <p:sp>
        <p:nvSpPr>
          <p:cNvPr id="1048633" name="Content Placeholder 2"/>
          <p:cNvSpPr>
            <a:spLocks noGrp="1"/>
          </p:cNvSpPr>
          <p:nvPr>
            <p:ph idx="1"/>
          </p:nvPr>
        </p:nvSpPr>
        <p:spPr>
          <a:xfrm>
            <a:off x="86014" y="82260"/>
            <a:ext cx="8965622" cy="6694921"/>
          </a:xfrm>
        </p:spPr>
        <p:txBody>
          <a:bodyPr>
            <a:normAutofit/>
          </a:bodyPr>
          <a:p>
            <a:pPr>
              <a:buFont typeface="Wingdings" pitchFamily="2" charset="2"/>
              <a:buChar char="v"/>
            </a:pPr>
            <a:r>
              <a:rPr b="1" dirty="0" sz="2000" lang="en-US">
                <a:solidFill>
                  <a:srgbClr val="002060"/>
                </a:solidFill>
              </a:rPr>
              <a:t>The complications that occur most frequently with DC are </a:t>
            </a:r>
          </a:p>
          <a:p>
            <a:pPr>
              <a:buFont typeface="Wingdings" pitchFamily="2" charset="2"/>
              <a:buChar char="Ø"/>
            </a:pPr>
            <a:r>
              <a:rPr b="1" dirty="0" sz="2000" lang="en-US" err="1">
                <a:solidFill>
                  <a:srgbClr val="C00000"/>
                </a:solidFill>
              </a:rPr>
              <a:t>Hygromas</a:t>
            </a:r>
            <a:endParaRPr b="1" dirty="0" sz="2000" lang="en-US">
              <a:solidFill>
                <a:srgbClr val="C00000"/>
              </a:solidFill>
            </a:endParaRPr>
          </a:p>
          <a:p>
            <a:r>
              <a:rPr dirty="0" sz="2000" lang="en-US"/>
              <a:t>Occur on the </a:t>
            </a:r>
            <a:r>
              <a:rPr b="1" dirty="0" sz="2000" lang="en-US">
                <a:solidFill>
                  <a:srgbClr val="0070C0"/>
                </a:solidFill>
              </a:rPr>
              <a:t>ipsilateral</a:t>
            </a:r>
            <a:r>
              <a:rPr dirty="0" sz="2000" lang="en-US"/>
              <a:t> side after DC.</a:t>
            </a:r>
          </a:p>
          <a:p>
            <a:r>
              <a:rPr dirty="0" sz="2000" lang="en-US"/>
              <a:t>Result of </a:t>
            </a:r>
            <a:r>
              <a:rPr b="1" dirty="0" sz="2000" lang="en-US">
                <a:solidFill>
                  <a:srgbClr val="0070C0"/>
                </a:solidFill>
              </a:rPr>
              <a:t>altered CSF dynamics</a:t>
            </a:r>
            <a:r>
              <a:rPr dirty="0" sz="2000" lang="en-US"/>
              <a:t>.</a:t>
            </a:r>
          </a:p>
          <a:p>
            <a:r>
              <a:rPr b="1" dirty="0" sz="2000" lang="en-US">
                <a:solidFill>
                  <a:srgbClr val="0070C0"/>
                </a:solidFill>
              </a:rPr>
              <a:t>Most resolve spontaneously without intervention</a:t>
            </a:r>
            <a:r>
              <a:rPr dirty="0" sz="2000" lang="en-US"/>
              <a:t>.</a:t>
            </a:r>
          </a:p>
          <a:p>
            <a:r>
              <a:rPr dirty="0" sz="2000" lang="en-US"/>
              <a:t>Mx. : </a:t>
            </a:r>
          </a:p>
          <a:p>
            <a:pPr lvl="1">
              <a:buFont typeface="Wingdings" pitchFamily="2" charset="2"/>
              <a:buChar char="ü"/>
            </a:pPr>
            <a:r>
              <a:rPr dirty="0" sz="2000" lang="en-US"/>
              <a:t>Single or serial lumbar punctures, temporary continuous lumbar drainage, </a:t>
            </a:r>
            <a:r>
              <a:rPr dirty="0" sz="2000" lang="en-US" err="1"/>
              <a:t>lumboperitoneal</a:t>
            </a:r>
            <a:r>
              <a:rPr dirty="0" sz="2000" lang="en-US"/>
              <a:t> shunt, or </a:t>
            </a:r>
            <a:r>
              <a:rPr dirty="0" sz="2000" lang="en-US" err="1"/>
              <a:t>ventriculoperitoneal</a:t>
            </a:r>
            <a:r>
              <a:rPr dirty="0" sz="2000" lang="en-US"/>
              <a:t> shunt. </a:t>
            </a:r>
          </a:p>
          <a:p>
            <a:pPr lvl="1">
              <a:buFont typeface="Wingdings" pitchFamily="2" charset="2"/>
              <a:buChar char="ü"/>
            </a:pPr>
            <a:r>
              <a:rPr dirty="0" sz="2000" lang="en-US"/>
              <a:t>Percutaneous drainage of associated epidural CSF collections may be used but confer additional risk of wound infection. </a:t>
            </a:r>
          </a:p>
          <a:p>
            <a:pPr lvl="1">
              <a:buFont typeface="Wingdings" pitchFamily="2" charset="2"/>
              <a:buChar char="ü"/>
            </a:pPr>
            <a:r>
              <a:rPr dirty="0" sz="2000" lang="en-US"/>
              <a:t>Replacement of the bone flap often leads to resolution of </a:t>
            </a:r>
            <a:r>
              <a:rPr dirty="0" sz="2000" lang="en-US" err="1"/>
              <a:t>hygromas</a:t>
            </a:r>
            <a:r>
              <a:rPr dirty="0" sz="2000" lang="en-US"/>
              <a:t>.</a:t>
            </a:r>
          </a:p>
          <a:p>
            <a:endParaRPr dirty="0" sz="2000" lang="en-US"/>
          </a:p>
          <a:p>
            <a:r>
              <a:rPr dirty="0" sz="2000" lang="en-US"/>
              <a:t>Diagnostic lumbar puncture with measurement of opening and closing pressures can assist in distinguishing between simple </a:t>
            </a:r>
            <a:r>
              <a:rPr dirty="0" sz="2000" lang="en-US" err="1"/>
              <a:t>hygromas</a:t>
            </a:r>
            <a:r>
              <a:rPr dirty="0" sz="2000" lang="en-US"/>
              <a:t> and so-called external hydrocephalus. </a:t>
            </a:r>
          </a:p>
          <a:p>
            <a:endParaRPr dirty="0" sz="2000" lang="en-IQ"/>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5" name=""/>
        <p:cNvGrpSpPr/>
        <p:nvPr/>
      </p:nvGrpSpPr>
      <p:grpSpPr>
        <a:xfrm>
          <a:off x="0" y="0"/>
          <a:ext cx="0" cy="0"/>
          <a:chOff x="0" y="0"/>
          <a:chExt cx="0" cy="0"/>
        </a:xfrm>
      </p:grpSpPr>
      <p:sp>
        <p:nvSpPr>
          <p:cNvPr id="1048634" name="Content Placeholder 2"/>
          <p:cNvSpPr>
            <a:spLocks noGrp="1"/>
          </p:cNvSpPr>
          <p:nvPr>
            <p:ph idx="1"/>
          </p:nvPr>
        </p:nvSpPr>
        <p:spPr>
          <a:xfrm>
            <a:off x="86014" y="82260"/>
            <a:ext cx="8965622" cy="6694921"/>
          </a:xfrm>
        </p:spPr>
        <p:txBody>
          <a:bodyPr>
            <a:normAutofit/>
          </a:bodyPr>
          <a:p>
            <a:pPr>
              <a:buFont typeface="Wingdings" pitchFamily="2" charset="2"/>
              <a:buChar char="Ø"/>
            </a:pPr>
            <a:r>
              <a:rPr b="1" dirty="0" sz="2000" lang="en-US">
                <a:solidFill>
                  <a:srgbClr val="C00000"/>
                </a:solidFill>
              </a:rPr>
              <a:t>Hydrocephalus ex vacuo</a:t>
            </a:r>
          </a:p>
          <a:p>
            <a:pPr lvl="1">
              <a:buFont typeface="Wingdings" pitchFamily="2" charset="2"/>
              <a:buChar char="§"/>
            </a:pPr>
            <a:r>
              <a:rPr dirty="0" sz="2000" lang="en-US"/>
              <a:t>Enlargement of the ventricles due to loss of cerebral tissue (cerebral atrophy), usually as a function of normal aging.</a:t>
            </a:r>
          </a:p>
          <a:p>
            <a:pPr lvl="1">
              <a:buFont typeface="Wingdings" pitchFamily="2" charset="2"/>
              <a:buChar char="§"/>
            </a:pPr>
            <a:r>
              <a:rPr dirty="0" sz="2000" lang="en-US"/>
              <a:t>In which the lateral ventricle can migrate toward the </a:t>
            </a:r>
            <a:r>
              <a:rPr dirty="0" sz="2000" lang="en-US" err="1"/>
              <a:t>craniectomy</a:t>
            </a:r>
            <a:r>
              <a:rPr dirty="0" sz="2000" lang="en-US"/>
              <a:t> defect.</a:t>
            </a:r>
          </a:p>
          <a:p>
            <a:pPr lvl="1">
              <a:buFont typeface="Wingdings" pitchFamily="2" charset="2"/>
              <a:buChar char="§"/>
            </a:pPr>
            <a:r>
              <a:rPr dirty="0" sz="2000" lang="en-US"/>
              <a:t>Causes (Alzheimer’s disease, Creutzfeldt-Jakob disease, TBI). </a:t>
            </a:r>
          </a:p>
          <a:p>
            <a:pPr lvl="1">
              <a:buFont typeface="Wingdings" pitchFamily="2" charset="2"/>
              <a:buChar char="§"/>
            </a:pPr>
            <a:r>
              <a:rPr dirty="0" sz="2000" lang="en-US"/>
              <a:t>Does not represent altered CSF hydrodynamics.</a:t>
            </a:r>
          </a:p>
          <a:p>
            <a:endParaRPr dirty="0" sz="2000" lang="en-US"/>
          </a:p>
          <a:p>
            <a:pPr>
              <a:buFont typeface="Wingdings" pitchFamily="2" charset="2"/>
              <a:buChar char="Ø"/>
            </a:pPr>
            <a:endParaRPr dirty="0" sz="2000" lang="en-IQ"/>
          </a:p>
        </p:txBody>
      </p:sp>
      <p:pic>
        <p:nvPicPr>
          <p:cNvPr id="2097209" name="Picture 3"/>
          <p:cNvPicPr>
            <a:picLocks noChangeAspect="1"/>
          </p:cNvPicPr>
          <p:nvPr/>
        </p:nvPicPr>
        <p:blipFill>
          <a:blip xmlns:r="http://schemas.openxmlformats.org/officeDocument/2006/relationships" r:embed="rId1"/>
          <a:stretch>
            <a:fillRect/>
          </a:stretch>
        </p:blipFill>
        <p:spPr>
          <a:xfrm>
            <a:off x="1846695" y="2152648"/>
            <a:ext cx="5444259" cy="4451351"/>
          </a:xfrm>
          <a:prstGeom prst="rec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6" name=""/>
        <p:cNvGrpSpPr/>
        <p:nvPr/>
      </p:nvGrpSpPr>
      <p:grpSpPr>
        <a:xfrm>
          <a:off x="0" y="0"/>
          <a:ext cx="0" cy="0"/>
          <a:chOff x="0" y="0"/>
          <a:chExt cx="0" cy="0"/>
        </a:xfrm>
      </p:grpSpPr>
      <p:sp>
        <p:nvSpPr>
          <p:cNvPr id="1048635" name="Content Placeholder 2"/>
          <p:cNvSpPr>
            <a:spLocks noGrp="1"/>
          </p:cNvSpPr>
          <p:nvPr>
            <p:ph idx="1"/>
          </p:nvPr>
        </p:nvSpPr>
        <p:spPr>
          <a:xfrm>
            <a:off x="86014" y="82260"/>
            <a:ext cx="8965622" cy="6694921"/>
          </a:xfrm>
        </p:spPr>
        <p:txBody>
          <a:bodyPr>
            <a:normAutofit/>
          </a:bodyPr>
          <a:p>
            <a:pPr>
              <a:buFont typeface="Wingdings" pitchFamily="2" charset="2"/>
              <a:buChar char="v"/>
            </a:pPr>
            <a:r>
              <a:rPr b="1" dirty="0" sz="2000" lang="en-US">
                <a:solidFill>
                  <a:srgbClr val="7030A0"/>
                </a:solidFill>
              </a:rPr>
              <a:t>External hydrocephalus (AKA benign external hydrocephalus)</a:t>
            </a:r>
          </a:p>
          <a:p>
            <a:pPr lvl="1">
              <a:buFont typeface="Wingdings" pitchFamily="2" charset="2"/>
              <a:buChar char="§"/>
            </a:pPr>
            <a:r>
              <a:rPr dirty="0" sz="2000" lang="en-US"/>
              <a:t>Enlarged subarachnoid spaces over the frontal poles in the first year of life.</a:t>
            </a:r>
          </a:p>
          <a:p>
            <a:pPr lvl="1">
              <a:buFont typeface="Wingdings" pitchFamily="2" charset="2"/>
              <a:buChar char="§"/>
            </a:pPr>
            <a:r>
              <a:rPr dirty="0" sz="2000" lang="en-US"/>
              <a:t>Ventricles are normal or minimally enlarged.</a:t>
            </a:r>
          </a:p>
          <a:p>
            <a:pPr lvl="1">
              <a:buFont typeface="Wingdings" pitchFamily="2" charset="2"/>
              <a:buChar char="§"/>
            </a:pPr>
            <a:r>
              <a:rPr dirty="0" sz="2000" lang="en-US"/>
              <a:t>May be distinguished from subdural hematoma by the “</a:t>
            </a:r>
            <a:r>
              <a:rPr b="1" dirty="0" sz="2000" lang="en-US">
                <a:solidFill>
                  <a:srgbClr val="C00000"/>
                </a:solidFill>
              </a:rPr>
              <a:t>cortical vein sign</a:t>
            </a:r>
            <a:r>
              <a:rPr dirty="0" sz="2000" lang="en-US"/>
              <a:t>” which absent with SDH.</a:t>
            </a:r>
          </a:p>
          <a:p>
            <a:pPr lvl="1">
              <a:buFont typeface="Wingdings" pitchFamily="2" charset="2"/>
              <a:buChar char="§"/>
            </a:pPr>
            <a:r>
              <a:rPr dirty="0" sz="2000" lang="en-US"/>
              <a:t>Usually resolves spontaneously by 2 years of age.</a:t>
            </a:r>
            <a:endParaRPr dirty="0" sz="2000" lang="en-IQ"/>
          </a:p>
        </p:txBody>
      </p:sp>
      <p:pic>
        <p:nvPicPr>
          <p:cNvPr id="2097210" name="Picture 5"/>
          <p:cNvPicPr>
            <a:picLocks noChangeAspect="1"/>
          </p:cNvPicPr>
          <p:nvPr/>
        </p:nvPicPr>
        <p:blipFill>
          <a:blip xmlns:r="http://schemas.openxmlformats.org/officeDocument/2006/relationships" r:embed="rId1"/>
          <a:stretch>
            <a:fillRect/>
          </a:stretch>
        </p:blipFill>
        <p:spPr>
          <a:xfrm>
            <a:off x="221961" y="2112818"/>
            <a:ext cx="8693727" cy="4662922"/>
          </a:xfrm>
          <a:prstGeom prst="rec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7" name=""/>
        <p:cNvGrpSpPr/>
        <p:nvPr/>
      </p:nvGrpSpPr>
      <p:grpSpPr>
        <a:xfrm>
          <a:off x="0" y="0"/>
          <a:ext cx="0" cy="0"/>
          <a:chOff x="0" y="0"/>
          <a:chExt cx="0" cy="0"/>
        </a:xfrm>
      </p:grpSpPr>
      <p:sp>
        <p:nvSpPr>
          <p:cNvPr id="1048636" name="Content Placeholder 2"/>
          <p:cNvSpPr>
            <a:spLocks noGrp="1"/>
          </p:cNvSpPr>
          <p:nvPr>
            <p:ph idx="1"/>
          </p:nvPr>
        </p:nvSpPr>
        <p:spPr>
          <a:xfrm>
            <a:off x="86014" y="82260"/>
            <a:ext cx="8965622" cy="6694921"/>
          </a:xfrm>
        </p:spPr>
        <p:txBody>
          <a:bodyPr>
            <a:normAutofit/>
          </a:bodyPr>
          <a:p>
            <a:pPr>
              <a:buFont typeface="Wingdings" pitchFamily="2" charset="2"/>
              <a:buChar char="q"/>
            </a:pPr>
            <a:r>
              <a:rPr b="1" dirty="0" sz="2000" lang="en-US" u="sng">
                <a:solidFill>
                  <a:srgbClr val="C00000"/>
                </a:solidFill>
              </a:rPr>
              <a:t>Outcome</a:t>
            </a:r>
          </a:p>
          <a:p>
            <a:r>
              <a:rPr dirty="0" sz="2000" lang="en-US"/>
              <a:t>Mean mortality rate of 20% to 30%, in comparison with 70% to 80% of patients treated conservatively.</a:t>
            </a:r>
            <a:endParaRPr dirty="0" sz="2000" lang="en-IQ"/>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48" name=""/>
        <p:cNvGrpSpPr/>
        <p:nvPr/>
      </p:nvGrpSpPr>
      <p:grpSpPr>
        <a:xfrm>
          <a:off x="0" y="0"/>
          <a:ext cx="0" cy="0"/>
          <a:chOff x="0" y="0"/>
          <a:chExt cx="0" cy="0"/>
        </a:xfrm>
      </p:grpSpPr>
      <p:sp>
        <p:nvSpPr>
          <p:cNvPr id="1048637" name="TextBox 4"/>
          <p:cNvSpPr txBox="1"/>
          <p:nvPr/>
        </p:nvSpPr>
        <p:spPr>
          <a:xfrm>
            <a:off x="2578553" y="2983230"/>
            <a:ext cx="4193309" cy="891540"/>
          </a:xfrm>
          <a:prstGeom prst="rect"/>
          <a:noFill/>
        </p:spPr>
        <p:txBody>
          <a:bodyPr rtlCol="0" wrap="square">
            <a:spAutoFit/>
          </a:bodyPr>
          <a:p>
            <a:pPr algn="ctr"/>
            <a:r>
              <a:rPr dirty="0" sz="5400" lang="en-US">
                <a:solidFill>
                  <a:srgbClr val="000000"/>
                </a:solidFill>
                <a:latin typeface="Algerian" pitchFamily="82" charset="77"/>
              </a:rPr>
              <a:t>Thank you</a:t>
            </a:r>
            <a:endParaRPr dirty="0" sz="5400" lang="en-IQ">
              <a:solidFill>
                <a:srgbClr val="000000"/>
              </a:solidFill>
              <a:latin typeface="Algerian" pitchFamily="82"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7" name=""/>
        <p:cNvGrpSpPr/>
        <p:nvPr/>
      </p:nvGrpSpPr>
      <p:grpSpPr>
        <a:xfrm>
          <a:off x="0" y="0"/>
          <a:ext cx="0" cy="0"/>
          <a:chOff x="0" y="0"/>
          <a:chExt cx="0" cy="0"/>
        </a:xfrm>
      </p:grpSpPr>
      <p:sp>
        <p:nvSpPr>
          <p:cNvPr id="1048592" name="Content Placeholder 2"/>
          <p:cNvSpPr>
            <a:spLocks noGrp="1"/>
          </p:cNvSpPr>
          <p:nvPr>
            <p:ph idx="1"/>
          </p:nvPr>
        </p:nvSpPr>
        <p:spPr>
          <a:xfrm>
            <a:off x="86591" y="81540"/>
            <a:ext cx="8970818" cy="6694920"/>
          </a:xfrm>
        </p:spPr>
        <p:txBody>
          <a:bodyPr>
            <a:normAutofit/>
          </a:bodyPr>
          <a:p>
            <a:pPr>
              <a:buFont typeface="Wingdings" pitchFamily="2" charset="2"/>
              <a:buChar char="v"/>
            </a:pPr>
            <a:r>
              <a:rPr b="1" dirty="0" sz="2000" lang="en-US">
                <a:solidFill>
                  <a:srgbClr val="002060"/>
                </a:solidFill>
              </a:rPr>
              <a:t>Radiology</a:t>
            </a:r>
          </a:p>
          <a:p>
            <a:r>
              <a:rPr dirty="0" sz="2000" lang="en-US"/>
              <a:t>EDHs classified by radiographic progression into three appearances: </a:t>
            </a:r>
          </a:p>
          <a:p>
            <a:pPr indent="-457200" marL="457200">
              <a:buFont typeface="+mj-lt"/>
              <a:buAutoNum type="arabicParenR"/>
            </a:pPr>
            <a:r>
              <a:rPr b="1" dirty="0" sz="2000" lang="en-US"/>
              <a:t>Type I</a:t>
            </a:r>
            <a:r>
              <a:rPr dirty="0" sz="2000" lang="en-US"/>
              <a:t> (</a:t>
            </a:r>
            <a:r>
              <a:rPr b="1" dirty="0" sz="2000" lang="en-US">
                <a:solidFill>
                  <a:srgbClr val="0070C0"/>
                </a:solidFill>
              </a:rPr>
              <a:t>acute or </a:t>
            </a:r>
            <a:r>
              <a:rPr b="1" dirty="0" sz="2000" lang="en-US" err="1">
                <a:solidFill>
                  <a:srgbClr val="0070C0"/>
                </a:solidFill>
              </a:rPr>
              <a:t>hyperacute</a:t>
            </a:r>
            <a:r>
              <a:rPr dirty="0" sz="2000" lang="en-US"/>
              <a:t>—day 1, associated with “swirl” of </a:t>
            </a:r>
            <a:r>
              <a:rPr dirty="0" sz="2000" lang="en-US" err="1"/>
              <a:t>unclotted</a:t>
            </a:r>
            <a:r>
              <a:rPr dirty="0" sz="2000" lang="en-US"/>
              <a:t> blood)</a:t>
            </a:r>
          </a:p>
          <a:p>
            <a:pPr indent="-457200" marL="457200">
              <a:buFont typeface="+mj-lt"/>
              <a:buAutoNum type="arabicParenR"/>
            </a:pPr>
            <a:r>
              <a:rPr b="1" dirty="0" sz="2000" lang="en-US"/>
              <a:t>Type II </a:t>
            </a:r>
            <a:r>
              <a:rPr dirty="0" sz="2000" lang="en-US"/>
              <a:t>(</a:t>
            </a:r>
            <a:r>
              <a:rPr b="1" dirty="0" sz="2000" lang="en-US">
                <a:solidFill>
                  <a:srgbClr val="0070C0"/>
                </a:solidFill>
              </a:rPr>
              <a:t>subacute</a:t>
            </a:r>
            <a:r>
              <a:rPr dirty="0" sz="2000" lang="en-US"/>
              <a:t>—days 2-4, solid)</a:t>
            </a:r>
          </a:p>
          <a:p>
            <a:pPr indent="-457200" marL="457200">
              <a:buFont typeface="+mj-lt"/>
              <a:buAutoNum type="arabicParenR"/>
            </a:pPr>
            <a:r>
              <a:rPr b="1" dirty="0" sz="2000" lang="en-US"/>
              <a:t>Type III </a:t>
            </a:r>
            <a:r>
              <a:rPr dirty="0" sz="2000" lang="en-US"/>
              <a:t>(</a:t>
            </a:r>
            <a:r>
              <a:rPr b="1" dirty="0" sz="2000" lang="en-US">
                <a:solidFill>
                  <a:srgbClr val="0070C0"/>
                </a:solidFill>
              </a:rPr>
              <a:t>chronic</a:t>
            </a:r>
            <a:r>
              <a:rPr dirty="0" sz="2000" lang="en-US"/>
              <a:t>—days 7-20, mixed or lucent with contrast enhancement)</a:t>
            </a:r>
          </a:p>
          <a:p>
            <a:endParaRPr dirty="0" sz="2000" lang="en-US"/>
          </a:p>
          <a:p>
            <a:pPr>
              <a:buFont typeface="Wingdings" pitchFamily="2" charset="2"/>
              <a:buChar char="Ø"/>
            </a:pPr>
            <a:r>
              <a:rPr b="1" dirty="0" sz="2000" lang="en-US"/>
              <a:t>Classic” CT appearance occurs as: </a:t>
            </a:r>
          </a:p>
          <a:p>
            <a:pPr lvl="1">
              <a:buFont typeface="Wingdings" pitchFamily="2" charset="2"/>
              <a:buChar char="§"/>
            </a:pPr>
            <a:r>
              <a:rPr b="1" dirty="0" sz="2000" lang="en-US">
                <a:solidFill>
                  <a:srgbClr val="002060"/>
                </a:solidFill>
              </a:rPr>
              <a:t>High density biconvex</a:t>
            </a:r>
            <a:r>
              <a:rPr dirty="0" sz="2000" lang="en-US"/>
              <a:t> (lenticular) shape adjacent to the skull.</a:t>
            </a:r>
          </a:p>
          <a:p>
            <a:pPr lvl="2">
              <a:buFont typeface="Wingdings" pitchFamily="2" charset="2"/>
              <a:buChar char="ü"/>
            </a:pPr>
            <a:r>
              <a:rPr dirty="0" lang="en-US"/>
              <a:t>Sometimes the side against the skull is convex and that along the brain is straight, and in </a:t>
            </a:r>
            <a:r>
              <a:rPr b="1" dirty="0" lang="en-US">
                <a:solidFill>
                  <a:srgbClr val="7030A0"/>
                </a:solidFill>
              </a:rPr>
              <a:t>5% it is crescent shaped</a:t>
            </a:r>
            <a:r>
              <a:rPr dirty="0" lang="en-US"/>
              <a:t> (resembling SDH). </a:t>
            </a:r>
          </a:p>
          <a:p>
            <a:pPr lvl="1">
              <a:buFont typeface="Wingdings" pitchFamily="2" charset="2"/>
              <a:buChar char="§"/>
            </a:pPr>
            <a:r>
              <a:rPr b="1" dirty="0" sz="2000" lang="en-US">
                <a:solidFill>
                  <a:srgbClr val="002060"/>
                </a:solidFill>
              </a:rPr>
              <a:t>Cross the </a:t>
            </a:r>
            <a:r>
              <a:rPr b="1" dirty="0" sz="2000" lang="en-US" err="1">
                <a:solidFill>
                  <a:srgbClr val="002060"/>
                </a:solidFill>
              </a:rPr>
              <a:t>falx</a:t>
            </a:r>
            <a:r>
              <a:rPr b="1" dirty="0" sz="2000" lang="en-US">
                <a:solidFill>
                  <a:srgbClr val="002060"/>
                </a:solidFill>
              </a:rPr>
              <a:t> at the vertex</a:t>
            </a:r>
            <a:r>
              <a:rPr dirty="0" sz="2000" lang="en-US"/>
              <a:t> (distinct from SDH, which is limited to one side of the </a:t>
            </a:r>
            <a:r>
              <a:rPr dirty="0" sz="2000" lang="en-US" err="1"/>
              <a:t>falx</a:t>
            </a:r>
            <a:r>
              <a:rPr dirty="0" sz="2000" lang="en-US"/>
              <a:t>).</a:t>
            </a:r>
          </a:p>
          <a:p>
            <a:pPr lvl="1">
              <a:buFont typeface="Wingdings" pitchFamily="2" charset="2"/>
              <a:buChar char="§"/>
            </a:pPr>
            <a:r>
              <a:rPr b="1" dirty="0" sz="2000" lang="en-US">
                <a:solidFill>
                  <a:srgbClr val="002060"/>
                </a:solidFill>
              </a:rPr>
              <a:t>Cross the </a:t>
            </a:r>
            <a:r>
              <a:rPr b="1" dirty="0" sz="2000" lang="en-US" err="1">
                <a:solidFill>
                  <a:srgbClr val="002060"/>
                </a:solidFill>
              </a:rPr>
              <a:t>tentorium</a:t>
            </a:r>
            <a:r>
              <a:rPr b="1" dirty="0" sz="2000" lang="en-US">
                <a:solidFill>
                  <a:srgbClr val="002060"/>
                </a:solidFill>
              </a:rPr>
              <a:t> </a:t>
            </a:r>
            <a:r>
              <a:rPr b="1" dirty="0" sz="2000" lang="en-US" err="1">
                <a:solidFill>
                  <a:srgbClr val="002060"/>
                </a:solidFill>
              </a:rPr>
              <a:t>cerebelli</a:t>
            </a:r>
            <a:r>
              <a:rPr dirty="0" sz="2000" lang="en-US"/>
              <a:t>, therefore may be seen to extend between the posterior fossa and the </a:t>
            </a:r>
            <a:r>
              <a:rPr dirty="0" sz="2000" lang="en-US" err="1"/>
              <a:t>supratentorial</a:t>
            </a:r>
            <a:r>
              <a:rPr dirty="0" sz="2000" lang="en-US"/>
              <a:t> space.</a:t>
            </a:r>
          </a:p>
          <a:p>
            <a:pPr lvl="1">
              <a:buFont typeface="Wingdings" pitchFamily="2" charset="2"/>
              <a:buChar char="§"/>
            </a:pPr>
            <a:r>
              <a:rPr b="1" dirty="0" sz="2000" lang="en-US">
                <a:solidFill>
                  <a:srgbClr val="002060"/>
                </a:solidFill>
              </a:rPr>
              <a:t>Do not cross suture lines of the skull</a:t>
            </a:r>
            <a:r>
              <a:rPr dirty="0" sz="2000" lang="en-US"/>
              <a:t>. </a:t>
            </a:r>
          </a:p>
          <a:p>
            <a:pPr lvl="1">
              <a:buFont typeface="Wingdings" pitchFamily="2" charset="2"/>
              <a:buChar char="§"/>
            </a:pPr>
            <a:r>
              <a:rPr b="1" dirty="0" sz="2000" lang="en-US">
                <a:solidFill>
                  <a:srgbClr val="002060"/>
                </a:solidFill>
              </a:rPr>
              <a:t>Mass effect is frequent</a:t>
            </a:r>
            <a:r>
              <a:rPr dirty="0" sz="2000" lang="en-US"/>
              <a:t>. </a:t>
            </a:r>
          </a:p>
          <a:p>
            <a:pPr lvl="1">
              <a:buFont typeface="Wingdings" pitchFamily="2" charset="2"/>
              <a:buChar char="§"/>
            </a:pPr>
            <a:r>
              <a:rPr b="1" dirty="0" sz="2000" lang="en-US">
                <a:solidFill>
                  <a:srgbClr val="002060"/>
                </a:solidFill>
              </a:rPr>
              <a:t>Mottling of density</a:t>
            </a:r>
            <a:r>
              <a:rPr dirty="0" sz="2000" lang="en-US"/>
              <a:t> (</a:t>
            </a:r>
            <a:r>
              <a:rPr b="1" dirty="0" sz="2000" lang="en-US">
                <a:solidFill>
                  <a:srgbClr val="C00000"/>
                </a:solidFill>
              </a:rPr>
              <a:t>Swirl sign</a:t>
            </a:r>
            <a:r>
              <a:rPr dirty="0" sz="2000" lang="en-US"/>
              <a:t>) described as a finding in </a:t>
            </a:r>
            <a:r>
              <a:rPr dirty="0" sz="2000" lang="en-US" err="1"/>
              <a:t>hyperacute</a:t>
            </a:r>
            <a:r>
              <a:rPr dirty="0" sz="2000" lang="en-US"/>
              <a:t> EDH.</a:t>
            </a:r>
          </a:p>
          <a:p>
            <a:endParaRPr dirty="0" sz="200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8" name=""/>
        <p:cNvGrpSpPr/>
        <p:nvPr/>
      </p:nvGrpSpPr>
      <p:grpSpPr>
        <a:xfrm>
          <a:off x="0" y="0"/>
          <a:ext cx="0" cy="0"/>
          <a:chOff x="0" y="0"/>
          <a:chExt cx="0" cy="0"/>
        </a:xfrm>
      </p:grpSpPr>
      <p:sp>
        <p:nvSpPr>
          <p:cNvPr id="1048593"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a:solidFill>
                  <a:srgbClr val="002060"/>
                </a:solidFill>
              </a:rPr>
              <a:t>EDHs in the posterior fossa </a:t>
            </a:r>
          </a:p>
          <a:p>
            <a:r>
              <a:rPr dirty="0" sz="2000" lang="en-US"/>
              <a:t>Rare finding, 5%.</a:t>
            </a:r>
          </a:p>
          <a:p>
            <a:r>
              <a:rPr dirty="0" sz="2000" lang="en-US" u="sng"/>
              <a:t>Challenging to manage</a:t>
            </a:r>
            <a:r>
              <a:rPr dirty="0" sz="2000" lang="en-US"/>
              <a:t> </a:t>
            </a:r>
            <a:r>
              <a:rPr b="1" dirty="0" sz="2000" lang="en-US"/>
              <a:t>because</a:t>
            </a:r>
            <a:r>
              <a:rPr dirty="0" sz="2000" lang="en-US"/>
              <a:t> </a:t>
            </a:r>
            <a:r>
              <a:rPr b="1" dirty="0" sz="2000" lang="en-US">
                <a:solidFill>
                  <a:srgbClr val="C00000"/>
                </a:solidFill>
              </a:rPr>
              <a:t>these patients may remain conscious until late in the evolution of the hematoma, when they may suddenly lose consciousness, become </a:t>
            </a:r>
            <a:r>
              <a:rPr b="1" dirty="0" sz="2000" lang="en-US" err="1">
                <a:solidFill>
                  <a:srgbClr val="C00000"/>
                </a:solidFill>
              </a:rPr>
              <a:t>apneic</a:t>
            </a:r>
            <a:r>
              <a:rPr b="1" dirty="0" sz="2000" lang="en-US">
                <a:solidFill>
                  <a:srgbClr val="C00000"/>
                </a:solidFill>
              </a:rPr>
              <a:t>, and die. </a:t>
            </a:r>
          </a:p>
          <a:p>
            <a:r>
              <a:rPr dirty="0" sz="2000" lang="en-US"/>
              <a:t>Often extend into the </a:t>
            </a:r>
            <a:r>
              <a:rPr dirty="0" sz="2000" lang="en-US" err="1"/>
              <a:t>supratentorial</a:t>
            </a:r>
            <a:r>
              <a:rPr dirty="0" sz="2000" lang="en-US"/>
              <a:t> compartment by stripping the dura over the transverse sinus, resulting in significant intracranial hemorrhage during surgical evacuation. </a:t>
            </a:r>
          </a:p>
          <a:p>
            <a:r>
              <a:rPr dirty="0" sz="2000" lang="en-US"/>
              <a:t>Outcome is generally </a:t>
            </a:r>
            <a:r>
              <a:rPr b="1" dirty="0" sz="2000" lang="en-US">
                <a:solidFill>
                  <a:srgbClr val="0070C0"/>
                </a:solidFill>
              </a:rPr>
              <a:t>better</a:t>
            </a:r>
            <a:r>
              <a:rPr dirty="0" sz="2000" lang="en-US"/>
              <a:t> </a:t>
            </a:r>
            <a:r>
              <a:rPr b="1" dirty="0" sz="2000" lang="en-US" u="sng">
                <a:solidFill>
                  <a:srgbClr val="002060"/>
                </a:solidFill>
              </a:rPr>
              <a:t>in children</a:t>
            </a:r>
            <a:r>
              <a:rPr dirty="0" sz="2000" lang="en-US"/>
              <a:t> and correlates with </a:t>
            </a:r>
          </a:p>
          <a:p>
            <a:pPr lvl="1">
              <a:buFont typeface="Wingdings" pitchFamily="2" charset="2"/>
              <a:buChar char="ü"/>
            </a:pPr>
            <a:r>
              <a:rPr dirty="0" sz="2000" lang="en-US"/>
              <a:t>GCS score on admission.</a:t>
            </a:r>
          </a:p>
          <a:p>
            <a:pPr lvl="1">
              <a:buFont typeface="Wingdings" pitchFamily="2" charset="2"/>
              <a:buChar char="ü"/>
            </a:pPr>
            <a:r>
              <a:rPr dirty="0" sz="2000" lang="en-US"/>
              <a:t>CT evidence of hydrocephalus (caused by compression of the fourth ventricle).</a:t>
            </a:r>
          </a:p>
          <a:p>
            <a:endParaRPr dirty="0" sz="2000" lang="en-US"/>
          </a:p>
          <a:p>
            <a:endParaRPr dirty="0" sz="2000" lang="en-IQ"/>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sp>
        <p:nvSpPr>
          <p:cNvPr id="1048594" name="Content Placeholder 2"/>
          <p:cNvSpPr>
            <a:spLocks noGrp="1"/>
          </p:cNvSpPr>
          <p:nvPr>
            <p:ph idx="1"/>
          </p:nvPr>
        </p:nvSpPr>
        <p:spPr>
          <a:xfrm>
            <a:off x="80818" y="82262"/>
            <a:ext cx="8970818" cy="6694920"/>
          </a:xfrm>
        </p:spPr>
        <p:txBody>
          <a:bodyPr>
            <a:normAutofit/>
          </a:bodyPr>
          <a:p>
            <a:pPr>
              <a:buFont typeface="Wingdings" pitchFamily="2" charset="2"/>
              <a:buChar char="v"/>
            </a:pPr>
            <a:r>
              <a:rPr b="1" dirty="0" sz="2000" lang="en-US">
                <a:solidFill>
                  <a:srgbClr val="002060"/>
                </a:solidFill>
              </a:rPr>
              <a:t>Delayed epidural hematoma (DEDH)</a:t>
            </a:r>
          </a:p>
          <a:p>
            <a:r>
              <a:rPr dirty="0" sz="2000" lang="en-US"/>
              <a:t>Definition: an EDH that is not present on the initial CT scan, but is found on subsequent CT. </a:t>
            </a:r>
          </a:p>
          <a:p>
            <a:endParaRPr dirty="0" sz="2000" lang="en-US"/>
          </a:p>
          <a:p>
            <a:pPr>
              <a:buFont typeface="Wingdings" pitchFamily="2" charset="2"/>
              <a:buChar char="Ø"/>
            </a:pPr>
            <a:r>
              <a:rPr b="1" dirty="0" sz="2000" lang="en-US"/>
              <a:t>Risk factors for DEDH include the following</a:t>
            </a:r>
          </a:p>
          <a:p>
            <a:pPr indent="-457200" marL="457200">
              <a:buFont typeface="+mj-lt"/>
              <a:buAutoNum type="arabicParenR"/>
            </a:pPr>
            <a:r>
              <a:rPr b="1" dirty="0" sz="2000" lang="en-US">
                <a:solidFill>
                  <a:srgbClr val="0070C0"/>
                </a:solidFill>
              </a:rPr>
              <a:t>Lowering ICP either medically</a:t>
            </a:r>
            <a:r>
              <a:rPr dirty="0" sz="2000" lang="en-US"/>
              <a:t> (e.g. osmotic diuretics) and/or </a:t>
            </a:r>
            <a:r>
              <a:rPr b="1" dirty="0" sz="2000" lang="en-US">
                <a:solidFill>
                  <a:srgbClr val="0070C0"/>
                </a:solidFill>
              </a:rPr>
              <a:t>surgically</a:t>
            </a:r>
            <a:r>
              <a:rPr dirty="0" sz="2000" lang="en-US"/>
              <a:t> (e.g. evacuating contralateral hematoma) which reduces </a:t>
            </a:r>
            <a:r>
              <a:rPr dirty="0" sz="2000" lang="en-US" err="1"/>
              <a:t>tamponading</a:t>
            </a:r>
            <a:r>
              <a:rPr dirty="0" sz="2000" lang="en-US"/>
              <a:t> eﬀ</a:t>
            </a:r>
            <a:r>
              <a:rPr dirty="0" sz="2000" lang="en-US" err="1"/>
              <a:t>ect</a:t>
            </a:r>
            <a:r>
              <a:rPr dirty="0" sz="2000" lang="en-US"/>
              <a:t>.</a:t>
            </a:r>
          </a:p>
          <a:p>
            <a:pPr indent="-457200" marL="457200">
              <a:buFont typeface="+mj-lt"/>
              <a:buAutoNum type="arabicParenR"/>
            </a:pPr>
            <a:r>
              <a:rPr b="1" dirty="0" sz="2000" lang="en-US">
                <a:solidFill>
                  <a:srgbClr val="0070C0"/>
                </a:solidFill>
              </a:rPr>
              <a:t>Rapidly correcting shock</a:t>
            </a:r>
            <a:r>
              <a:rPr dirty="0" sz="2000" lang="en-US"/>
              <a:t> (hemodynamic “surge”) may cause DEDH.</a:t>
            </a:r>
          </a:p>
          <a:p>
            <a:pPr indent="-457200" marL="457200">
              <a:buFont typeface="+mj-lt"/>
              <a:buAutoNum type="arabicParenR"/>
            </a:pPr>
            <a:r>
              <a:rPr b="1" dirty="0" sz="2000" lang="en-US" err="1">
                <a:solidFill>
                  <a:srgbClr val="0070C0"/>
                </a:solidFill>
              </a:rPr>
              <a:t>Coagulopathies</a:t>
            </a:r>
            <a:r>
              <a:rPr dirty="0" sz="2000" lang="en-US"/>
              <a:t>.</a:t>
            </a:r>
          </a:p>
          <a:p>
            <a:pPr indent="-457200" marL="457200">
              <a:buFont typeface="+mj-lt"/>
              <a:buAutoNum type="arabicParenR"/>
            </a:pPr>
            <a:endParaRPr dirty="0" sz="2000" lang="en-US"/>
          </a:p>
          <a:p>
            <a:r>
              <a:rPr dirty="0" sz="2000" lang="en-US"/>
              <a:t>DEDH tend to occur in patients with severe head injury and associated systemic injuries. </a:t>
            </a:r>
          </a:p>
          <a:p>
            <a:pPr>
              <a:buFont typeface="Wingdings" pitchFamily="2" charset="2"/>
              <a:buChar char="v"/>
            </a:pPr>
            <a:r>
              <a:rPr b="1" dirty="0" sz="2000" lang="en-US">
                <a:solidFill>
                  <a:srgbClr val="7030A0"/>
                </a:solidFill>
              </a:rPr>
              <a:t>Presence of a skull fracture has been identified as a common feature of DEDH</a:t>
            </a:r>
            <a:r>
              <a:rPr dirty="0" sz="2000" lang="en-US"/>
              <a:t>.</a:t>
            </a:r>
            <a:endParaRPr dirty="0" sz="2000" lang="en-IQ"/>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Traumatic Hematomas</dc:title>
  <dc:creator>Ahmed Maan</dc:creator>
  <cp:lastModifiedBy>Ahmed Maan</cp:lastModifiedBy>
  <dcterms:created xsi:type="dcterms:W3CDTF">2020-03-04T08:16:54Z</dcterms:created>
  <dcterms:modified xsi:type="dcterms:W3CDTF">2022-11-25T18:36:38Z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94ded3b2d39d4830aaf9c544f282e87c</vt:lpwstr>
  </property>
</Properties>
</file>