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type="screen4x3" cy="6858000" cx="9144000"/>
  <p:notesSz cx="6858000" cy="9144000"/>
  <p:defaultTextStyle>
    <a:defPPr>
      <a:defRPr lang="en-IQ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61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IQ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Q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99BD-46D9-AC4A-BE23-1DEDF3EB9246}" type="datetimeFigureOut">
              <a:rPr lang="en-IQ" smtClean="0"/>
              <a:t>8/12/20</a:t>
            </a:fld>
            <a:endParaRPr lang="en-IQ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CE4F-5E9F-6749-AE99-3D0FF046C4EB}" type="slidenum">
              <a:rPr lang="en-IQ" smtClean="0"/>
              <a:t>‹#›</a:t>
            </a:fld>
            <a:endParaRPr lang="en-IQ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628650" y="803854"/>
            <a:ext cx="7886700" cy="3964419"/>
          </a:xfrm>
        </p:spPr>
        <p:txBody>
          <a:bodyPr/>
          <a:p>
            <a:pPr algn="ctr"/>
            <a:r>
              <a:rPr dirty="0" sz="6600" lang="en-US">
                <a:solidFill>
                  <a:srgbClr val="002060"/>
                </a:solidFill>
                <a:latin typeface="Algerian" pitchFamily="82" charset="77"/>
              </a:rPr>
              <a:t>Growing Skull Fractures</a:t>
            </a:r>
            <a:br>
              <a:rPr dirty="0" sz="5400" lang="en-US">
                <a:solidFill>
                  <a:srgbClr val="002060"/>
                </a:solidFill>
                <a:latin typeface="Algerian" pitchFamily="82" charset="77"/>
              </a:rPr>
            </a:br>
            <a:r>
              <a:rPr b="1" dirty="0" sz="2000" lang="en-US" err="1">
                <a:latin typeface="+mn-lt"/>
              </a:rPr>
              <a:t>Youmans</a:t>
            </a:r>
            <a:r>
              <a:rPr b="1" dirty="0" sz="2000" lang="en-US">
                <a:latin typeface="+mn-lt"/>
              </a:rPr>
              <a:t> Chap.226</a:t>
            </a:r>
            <a:endParaRPr b="1" dirty="0" sz="2000" lang="en-IQ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77169" cy="6683375"/>
          </a:xfrm>
        </p:spPr>
        <p:txBody>
          <a:bodyPr>
            <a:normAutofit/>
          </a:bodyPr>
          <a:p>
            <a:r>
              <a:rPr dirty="0" sz="2000" lang="en-US"/>
              <a:t>Closure of the dural defect is necessary to prevent recurrence of the growing fracture by :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Pericranium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Synthetic dural patch: </a:t>
            </a:r>
            <a:r>
              <a:rPr dirty="0" sz="2000" lang="en-US" err="1"/>
              <a:t>lyodura</a:t>
            </a:r>
            <a:endParaRPr dirty="0" sz="2000" lang="en-US"/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r>
              <a:rPr dirty="0" sz="2000" lang="en-US"/>
              <a:t>There are several options for bony coverage: most frequently used are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Split-thickness </a:t>
            </a:r>
            <a:r>
              <a:rPr dirty="0" sz="2000" lang="en-US" err="1"/>
              <a:t>calvarial</a:t>
            </a:r>
            <a:r>
              <a:rPr dirty="0" sz="2000" lang="en-US"/>
              <a:t> grafts,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Full-thickness </a:t>
            </a:r>
            <a:r>
              <a:rPr dirty="0" sz="2000" lang="en-US" err="1"/>
              <a:t>calvarial</a:t>
            </a:r>
            <a:r>
              <a:rPr dirty="0" sz="2000" lang="en-US"/>
              <a:t> grafts,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Synthetic materials.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dirty="0" sz="2000" lang="en-US"/>
              <a:t>Split rib grafts. </a:t>
            </a:r>
          </a:p>
          <a:p>
            <a:endParaRPr dirty="0" sz="2000" lang="en-US"/>
          </a:p>
          <a:p>
            <a:r>
              <a:rPr dirty="0" sz="2000" lang="en-US"/>
              <a:t>If the dural closure is good, total bone coverage is less important.</a:t>
            </a:r>
          </a:p>
          <a:p>
            <a:r>
              <a:rPr sz="2000" lang="en-US"/>
              <a:t>Placement of a shunt is best reserved for patients with clear evidence of hydrocephalus</a:t>
            </a:r>
            <a:endParaRPr dirty="0" sz="2000" lang="en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"/>
            <a:ext cx="4468091" cy="5391727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68091" y="-1"/>
            <a:ext cx="4675909" cy="6615545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46842"/>
            <a:ext cx="9144000" cy="3764315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2600324" y="2993519"/>
            <a:ext cx="3943350" cy="870962"/>
          </a:xfrm>
        </p:spPr>
        <p:txBody>
          <a:bodyPr>
            <a:normAutofit/>
          </a:bodyPr>
          <a:p>
            <a:pPr algn="ctr"/>
            <a:r>
              <a:rPr dirty="0" sz="4800" lang="en-US">
                <a:solidFill>
                  <a:srgbClr val="000000"/>
                </a:solidFill>
                <a:latin typeface="Algerian" pitchFamily="82" charset="77"/>
              </a:rPr>
              <a:t>Thank you</a:t>
            </a:r>
            <a:endParaRPr dirty="0" sz="4800" lang="en-IQ">
              <a:solidFill>
                <a:srgbClr val="000000"/>
              </a:solidFill>
              <a:latin typeface="Algerian" pitchFamily="8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97558" y="82262"/>
            <a:ext cx="8954077" cy="6683374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Pathogenesis of Growing skull # (</a:t>
            </a:r>
            <a:r>
              <a:rPr b="1" dirty="0" sz="2000" lang="en-US" err="1" u="sng">
                <a:solidFill>
                  <a:srgbClr val="0070C0"/>
                </a:solidFill>
              </a:rPr>
              <a:t>Posttraumatic</a:t>
            </a:r>
            <a:r>
              <a:rPr b="1" dirty="0" sz="2000" lang="en-US" u="sng">
                <a:solidFill>
                  <a:srgbClr val="0070C0"/>
                </a:solidFill>
              </a:rPr>
              <a:t> leptomeningeal cysts</a:t>
            </a:r>
            <a:r>
              <a:rPr b="1" dirty="0" sz="2000" lang="en-US" u="sng">
                <a:solidFill>
                  <a:srgbClr val="C00000"/>
                </a:solidFill>
              </a:rPr>
              <a:t>)</a:t>
            </a:r>
          </a:p>
          <a:p>
            <a:r>
              <a:rPr dirty="0" sz="2000" lang="en-US"/>
              <a:t>Occur almost exclusively during the </a:t>
            </a:r>
            <a:r>
              <a:rPr b="1" dirty="0" sz="2000" lang="en-US"/>
              <a:t>first years of life.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7030A0"/>
                </a:solidFill>
              </a:rPr>
              <a:t>Dura</a:t>
            </a:r>
            <a:r>
              <a:rPr dirty="0" sz="2000" lang="en-US"/>
              <a:t>: Dural laceration is necessary for the development of an enlarging defect.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7030A0"/>
                </a:solidFill>
              </a:rPr>
              <a:t>CSF</a:t>
            </a:r>
            <a:r>
              <a:rPr dirty="0" sz="2000" lang="en-US"/>
              <a:t>: CSF that became trapped in a herniated section of arachnoid membrane and enlarged by means of a ball-valve mechanism. 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7030A0"/>
                </a:solidFill>
              </a:rPr>
              <a:t>Bone</a:t>
            </a:r>
            <a:r>
              <a:rPr dirty="0" sz="2000" lang="en-US"/>
              <a:t>: The cysts prevented bone </a:t>
            </a:r>
            <a:r>
              <a:rPr dirty="0" sz="2000" lang="en-US" err="1"/>
              <a:t>reapproximation</a:t>
            </a:r>
            <a:r>
              <a:rPr dirty="0" sz="2000" lang="en-US"/>
              <a:t> and, because of their increasing size and the pulsations of the underlying brain, led to bone resorption.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7030A0"/>
                </a:solidFill>
              </a:rPr>
              <a:t>Brain</a:t>
            </a:r>
            <a:r>
              <a:rPr dirty="0" sz="2000" lang="en-US"/>
              <a:t>: was abnormal with areas of </a:t>
            </a:r>
            <a:r>
              <a:rPr dirty="0" sz="2000" lang="en-US" err="1"/>
              <a:t>gliosis</a:t>
            </a:r>
            <a:r>
              <a:rPr dirty="0" sz="2000" lang="en-US"/>
              <a:t> often admixed with focal areas of necrosis and combination of old and new damage. 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Growing fractures occur in only settings in which there is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Rapid brain growth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Less commonly, increased ICP.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Dysfunction has been attributed to brain injury caused by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Local brain herniation and consequent ischemia.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Repetitive trauma to the exposed brain on the bone edge or by direct concussion.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Physical distortion of the brain related to its displacement.</a:t>
            </a:r>
            <a:endParaRPr dirty="0" sz="2000" lang="en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6012" y="93806"/>
            <a:ext cx="8977169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EPIDEMIOLOGY</a:t>
            </a:r>
          </a:p>
          <a:p>
            <a:r>
              <a:rPr dirty="0" sz="2000" lang="en-US"/>
              <a:t>Enlarging skull fractures are extremely uncommon. </a:t>
            </a:r>
          </a:p>
          <a:p>
            <a:r>
              <a:rPr dirty="0" sz="2000" lang="en-US"/>
              <a:t>They account for less than</a:t>
            </a:r>
            <a:r>
              <a:rPr b="1" dirty="0" sz="2000" lang="en-US"/>
              <a:t> 1%</a:t>
            </a:r>
            <a:r>
              <a:rPr dirty="0" sz="2000" lang="en-US"/>
              <a:t> of skull fractures in pediatric. </a:t>
            </a:r>
          </a:p>
          <a:p>
            <a:r>
              <a:rPr dirty="0" sz="2000" lang="en-US"/>
              <a:t>Almost all enlarging fractures are found in children </a:t>
            </a:r>
            <a:r>
              <a:rPr b="1" dirty="0" sz="2000" lang="en-US">
                <a:solidFill>
                  <a:srgbClr val="002060"/>
                </a:solidFill>
              </a:rPr>
              <a:t>less than 3 years old</a:t>
            </a:r>
            <a:r>
              <a:rPr dirty="0" sz="2000" lang="en-US"/>
              <a:t>; two thirds of them occur in children less than 1 year old. </a:t>
            </a:r>
          </a:p>
          <a:p>
            <a:r>
              <a:rPr dirty="0" sz="2000" lang="en-US"/>
              <a:t>The </a:t>
            </a:r>
            <a:r>
              <a:rPr b="1" dirty="0" sz="2000" lang="en-US"/>
              <a:t>parietal region </a:t>
            </a:r>
            <a:r>
              <a:rPr dirty="0" sz="2000" lang="en-US"/>
              <a:t>is most commonly affected.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Growing fontanelle </a:t>
            </a:r>
            <a:r>
              <a:rPr dirty="0" sz="2000" lang="en-US" u="sng"/>
              <a:t>is due to an underlying leptomeningeal cyst in infants without a history of significant trauma; in these children the dural injury apparently occurred during delivery.</a:t>
            </a:r>
          </a:p>
          <a:p>
            <a:pPr>
              <a:buFont typeface="Wingdings" pitchFamily="2" charset="2"/>
              <a:buChar char="Ø"/>
            </a:pPr>
            <a:endParaRPr dirty="0" sz="2000" lang="en-US" u="sng"/>
          </a:p>
          <a:p>
            <a:pPr>
              <a:buFont typeface="Wingdings" pitchFamily="2" charset="2"/>
              <a:buChar char="Ø"/>
            </a:pPr>
            <a:endParaRPr dirty="0" sz="2000" lang="en-US" u="sng"/>
          </a:p>
          <a:p>
            <a:pPr>
              <a:buFont typeface="Wingdings" pitchFamily="2" charset="2"/>
              <a:buChar char="Ø"/>
            </a:pPr>
            <a:r>
              <a:rPr b="1" dirty="0" sz="2000" lang="en-US" u="sng"/>
              <a:t>Common presenting complaints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Pain at the fracture site.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Epilepsy.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Progressive neurological deficit.</a:t>
            </a:r>
            <a:endParaRPr dirty="0" sz="2000" lang="en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6014" y="93807"/>
            <a:ext cx="8977168" cy="6648738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EVALUATION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/>
              <a:t>The typical patient with a growing fracture has the following characteristics: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Youth. Almost all of the patients with enlarging fractures are younger than 3 years and the clear majority younger than 1 year.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 </a:t>
            </a:r>
            <a:r>
              <a:rPr dirty="0" sz="2000" lang="en-US" err="1"/>
              <a:t>subgaleal</a:t>
            </a:r>
            <a:r>
              <a:rPr dirty="0" sz="2000" lang="en-US"/>
              <a:t> fluid collection, which may or may not be </a:t>
            </a:r>
            <a:r>
              <a:rPr b="1" dirty="0" sz="2000" lang="en-US">
                <a:solidFill>
                  <a:srgbClr val="0070C0"/>
                </a:solidFill>
              </a:rPr>
              <a:t>pulsatile</a:t>
            </a:r>
            <a:r>
              <a:rPr dirty="0" sz="2000" lang="en-US"/>
              <a:t>, overlying the fracture (although the collection may resolve soon after injury).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Presence of a neurological deficit caused by the injury.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Skull radiographs that demonstrate a diastatic fracture with bone edge separation of at </a:t>
            </a:r>
            <a:r>
              <a:rPr b="1" dirty="0" sz="2000" lang="en-US">
                <a:solidFill>
                  <a:srgbClr val="7030A0"/>
                </a:solidFill>
              </a:rPr>
              <a:t>least 3.5 mm</a:t>
            </a:r>
            <a:r>
              <a:rPr dirty="0" sz="2000" lang="en-US"/>
              <a:t>.</a:t>
            </a:r>
          </a:p>
          <a:p>
            <a:pPr indent="-457200" marL="4572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Obtaining skull radiographs 6 weeks and again several months after the injury, a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Palpable ossification defect,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Larger than that initially present,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Usually overlaid by a soft, often pulsatile </a:t>
            </a:r>
            <a:r>
              <a:rPr dirty="0" sz="2000" lang="en-US" err="1"/>
              <a:t>subgaleal</a:t>
            </a:r>
            <a:r>
              <a:rPr dirty="0" sz="2000" lang="en-US"/>
              <a:t> collection.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65622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If Ossification defect is small or only minimally different from its appearance at presentation and no overlying collection is present.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It is probably best to reexamine these children several weeks later as fracture may heal without intervention. 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If patients who have been described with what has been termed “pseudo-growing” fractures.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Fractures that had enlarged slightly in the weeks immediately after injury ultimately healed after a few months. 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TOP DIFFERENTIAL DIAGNOSES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Epidermoid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Congenital </a:t>
            </a:r>
            <a:r>
              <a:rPr dirty="0" sz="2000" lang="en-US" err="1"/>
              <a:t>Calvarial</a:t>
            </a:r>
            <a:r>
              <a:rPr dirty="0" sz="2000" lang="en-US"/>
              <a:t> Defects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Langerhans</a:t>
            </a:r>
            <a:r>
              <a:rPr dirty="0" sz="2000" lang="en-US"/>
              <a:t> cell </a:t>
            </a:r>
            <a:r>
              <a:rPr dirty="0" sz="2000" lang="en-US" err="1"/>
              <a:t>histiocytosis</a:t>
            </a:r>
            <a:endParaRPr dirty="0" sz="2000" lang="en-US"/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Calvarial</a:t>
            </a:r>
            <a:r>
              <a:rPr dirty="0" sz="2000" lang="en-US"/>
              <a:t> metastasis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Osteomyelitis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Radiology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Plain X-ray </a:t>
            </a:r>
          </a:p>
          <a:p>
            <a:r>
              <a:rPr dirty="0" sz="2000" lang="en-US"/>
              <a:t>They appear as smooth-edged ossification defects, often scalloped and occasionally, depending on their age, with sclerotic margins.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CT</a:t>
            </a:r>
            <a:r>
              <a:rPr dirty="0" sz="2000" lang="en-US"/>
              <a:t> </a:t>
            </a:r>
          </a:p>
          <a:p>
            <a:r>
              <a:rPr dirty="0" sz="2000" lang="en-US"/>
              <a:t>Bony abnormalities and, almost uniformly, injury and cystic degeneration of the underlying brain </a:t>
            </a:r>
          </a:p>
          <a:p>
            <a:r>
              <a:rPr dirty="0" sz="2000" lang="en-US"/>
              <a:t>Brain is seen to protrude into the fracture; ventricular asymmetry, with the ventricles drawn to the fracture site, is also common.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MRI</a:t>
            </a:r>
            <a:r>
              <a:rPr dirty="0" sz="2000" lang="en-US"/>
              <a:t> </a:t>
            </a:r>
          </a:p>
          <a:p>
            <a:r>
              <a:rPr dirty="0" sz="2000" lang="en-US"/>
              <a:t>show clear delineation of the parenchymal injury, although CSF may occasionally be identified going through the bony defect into the </a:t>
            </a:r>
            <a:r>
              <a:rPr dirty="0" sz="2000" lang="en-US" err="1"/>
              <a:t>subgaleal</a:t>
            </a:r>
            <a:r>
              <a:rPr dirty="0" sz="2000" lang="en-US"/>
              <a:t> space.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Color Doppler or B-mode ultrasonography </a:t>
            </a:r>
          </a:p>
          <a:p>
            <a:r>
              <a:rPr dirty="0" sz="2000" lang="en-US"/>
              <a:t>Detection of dural tears that may be missed on initial CT scans.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638703" cy="435128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38703" y="-56"/>
            <a:ext cx="4568908" cy="435133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97558" y="4351281"/>
            <a:ext cx="8965623" cy="1603375"/>
          </a:xfrm>
        </p:spPr>
        <p:txBody>
          <a:bodyPr>
            <a:normAutofit/>
          </a:bodyPr>
          <a:p>
            <a:r>
              <a:rPr b="1" dirty="0" sz="2000" lang="en-US"/>
              <a:t>Figure 226-1</a:t>
            </a:r>
            <a:r>
              <a:rPr dirty="0" sz="2000" lang="en-US"/>
              <a:t>. Radiographic monitoring of growing skull fracture of childhood. A, A parietal skull fracture is easily seen on this lateral view of the skull (arrows). B, A skull film obtained 2 months later shows that the fracture line has become very wide (arrows) owing to a leptomeningeal cyst and continued pressure erosion of the bone.</a:t>
            </a:r>
            <a:endParaRPr dirty="0" sz="2000" lang="en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77169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TREATMENT</a:t>
            </a:r>
          </a:p>
          <a:p>
            <a:r>
              <a:rPr dirty="0" sz="2000" lang="en-US"/>
              <a:t>The treatment of a growing fracture is operative.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Successful repair requires</a:t>
            </a:r>
            <a:r>
              <a:rPr dirty="0" sz="2000" lang="en-US"/>
              <a:t> </a:t>
            </a:r>
            <a:r>
              <a:rPr b="1" dirty="0" sz="2000" lang="en-US"/>
              <a:t>identification</a:t>
            </a:r>
            <a:r>
              <a:rPr dirty="0" sz="2000" lang="en-US"/>
              <a:t> of </a:t>
            </a:r>
            <a:r>
              <a:rPr b="1" dirty="0" sz="2000" lang="en-US" u="sng">
                <a:solidFill>
                  <a:srgbClr val="0070C0"/>
                </a:solidFill>
              </a:rPr>
              <a:t>the dural margin, repair of the dural defect, and coverage of the missing bone.</a:t>
            </a:r>
          </a:p>
          <a:p>
            <a:r>
              <a:rPr dirty="0" sz="2000" lang="en-US"/>
              <a:t>A large incision is needed; it must extend beyond the margins of the skull defect. </a:t>
            </a:r>
          </a:p>
          <a:p>
            <a:r>
              <a:rPr dirty="0" sz="2000" lang="en-US"/>
              <a:t>The dural edge has a tendency to recede and is often located well back from the bone edge. </a:t>
            </a:r>
          </a:p>
          <a:p>
            <a:r>
              <a:rPr dirty="0" sz="2000" lang="en-US"/>
              <a:t>It can be found with progressive removal of bone from the margins of the defect until the dura is circumferentially exposed.</a:t>
            </a:r>
          </a:p>
          <a:p>
            <a:r>
              <a:rPr dirty="0" sz="2000" lang="en-US"/>
              <a:t>Once the dural defect is exposed, the underlying brain is carefully dissected. If a large area of cortex herniates through the dural defect, an attempt to reduce it should be made. </a:t>
            </a:r>
          </a:p>
          <a:p>
            <a:r>
              <a:rPr dirty="0" sz="2000" lang="en-US"/>
              <a:t>Its advocated to resect herniated </a:t>
            </a:r>
            <a:r>
              <a:rPr dirty="0" sz="2000" lang="en-US" err="1"/>
              <a:t>gliotic</a:t>
            </a:r>
            <a:r>
              <a:rPr dirty="0" sz="2000" lang="en-US"/>
              <a:t> tissue which is best avoided in potentially eloquent areas.</a:t>
            </a:r>
            <a:endParaRPr dirty="0" sz="2000" lang="en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Growing Skull Fractures Youmans Chap.226</dc:title>
  <dc:creator>Ahmed Maan</dc:creator>
  <cp:lastModifiedBy>Ahmed Maan</cp:lastModifiedBy>
  <dcterms:created xsi:type="dcterms:W3CDTF">2020-01-21T13:58:52Z</dcterms:created>
  <dcterms:modified xsi:type="dcterms:W3CDTF">2022-11-25T20:20:12Z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de212e833dcb46ea912e2b5526a243f5</vt:lpwstr>
  </property>
</Properties>
</file>