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732" r:id="rId1"/>
  </p:sldMasterIdLst>
  <p:notesMasterIdLst>
    <p:notesMasterId r:id="rId2"/>
  </p:notesMasterIdLst>
  <p:sldIdLst>
    <p:sldId id="562" r:id="rId3"/>
    <p:sldId id="563" r:id="rId4"/>
    <p:sldId id="564" r:id="rId5"/>
    <p:sldId id="565" r:id="rId6"/>
    <p:sldId id="566" r:id="rId7"/>
    <p:sldId id="567" r:id="rId8"/>
    <p:sldId id="568" r:id="rId9"/>
    <p:sldId id="569" r:id="rId10"/>
    <p:sldId id="570" r:id="rId11"/>
    <p:sldId id="571" r:id="rId12"/>
    <p:sldId id="572" r:id="rId13"/>
    <p:sldId id="573" r:id="rId14"/>
    <p:sldId id="574" r:id="rId15"/>
    <p:sldId id="575" r:id="rId16"/>
    <p:sldId id="576" r:id="rId17"/>
    <p:sldId id="577" r:id="rId18"/>
    <p:sldId id="578" r:id="rId19"/>
    <p:sldId id="579" r:id="rId20"/>
    <p:sldId id="580" r:id="rId21"/>
    <p:sldId id="581" r:id="rId22"/>
    <p:sldId id="582" r:id="rId23"/>
    <p:sldId id="583" r:id="rId24"/>
    <p:sldId id="584" r:id="rId25"/>
    <p:sldId id="585" r:id="rId26"/>
    <p:sldId id="586" r:id="rId27"/>
    <p:sldId id="587" r:id="rId28"/>
    <p:sldId id="588" r:id="rId29"/>
    <p:sldId id="589" r:id="rId30"/>
    <p:sldId id="590" r:id="rId31"/>
  </p:sldIdLst>
  <p:sldSz type="screen4x3" cy="6858000" cx="9144000"/>
  <p:notesSz cx="6858000" cy="9144000"/>
  <p:defaultTextStyle>
    <a:defPPr>
      <a:defRPr lang="ar-IQ"/>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94660"/>
  </p:normalViewPr>
  <p:slideViewPr>
    <p:cSldViewPr snapToGrid="0">
      <p:cViewPr varScale="1">
        <p:scale>
          <a:sx n="68" d="100"/>
          <a:sy n="68" d="100"/>
        </p:scale>
        <p:origin x="738" y="96"/>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tableStyles" Target="tableStyles.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5" name=""/>
        <p:cNvGrpSpPr/>
        <p:nvPr/>
      </p:nvGrpSpPr>
      <p:grpSpPr>
        <a:xfrm>
          <a:off x="0" y="0"/>
          <a:ext cx="0" cy="0"/>
          <a:chOff x="0" y="0"/>
          <a:chExt cx="0" cy="0"/>
        </a:xfrm>
      </p:grpSpPr>
      <p:sp>
        <p:nvSpPr>
          <p:cNvPr id="104868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8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75" name=""/>
        <p:cNvGrpSpPr/>
        <p:nvPr/>
      </p:nvGrpSpPr>
      <p:grpSpPr>
        <a:xfrm>
          <a:off x="0" y="0"/>
          <a:ext cx="0" cy="0"/>
          <a:chOff x="0" y="0"/>
          <a:chExt cx="0" cy="0"/>
        </a:xfrm>
      </p:grpSpPr>
      <p:sp>
        <p:nvSpPr>
          <p:cNvPr id="1048630"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r-IQ"/>
          </a:p>
        </p:txBody>
      </p:sp>
      <p:sp>
        <p:nvSpPr>
          <p:cNvPr id="1048631"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endParaRPr lang="ar-IQ"/>
          </a:p>
        </p:txBody>
      </p:sp>
      <p:sp>
        <p:nvSpPr>
          <p:cNvPr id="1048632" name="Date Placeholder 3"/>
          <p:cNvSpPr>
            <a:spLocks noGrp="1"/>
          </p:cNvSpPr>
          <p:nvPr>
            <p:ph type="dt" sz="half" idx="10"/>
          </p:nvPr>
        </p:nvSpPr>
        <p:spPr/>
        <p:txBody>
          <a:bodyPr/>
          <a:p>
            <a:fld id="{A7EA8547-82F8-4557-9194-2D3F21367F15}" type="datetimeFigureOut">
              <a:rPr lang="ar-IQ" smtClean="0"/>
              <a:t>17‏/12‏/1441</a:t>
            </a:fld>
            <a:endParaRPr lang="ar-IQ"/>
          </a:p>
        </p:txBody>
      </p:sp>
      <p:sp>
        <p:nvSpPr>
          <p:cNvPr id="1048633" name="Footer Placeholder 4"/>
          <p:cNvSpPr>
            <a:spLocks noGrp="1"/>
          </p:cNvSpPr>
          <p:nvPr>
            <p:ph type="ftr" sz="quarter" idx="11"/>
          </p:nvPr>
        </p:nvSpPr>
        <p:spPr/>
        <p:txBody>
          <a:bodyPr/>
          <a:p>
            <a:endParaRPr lang="ar-IQ"/>
          </a:p>
        </p:txBody>
      </p:sp>
      <p:sp>
        <p:nvSpPr>
          <p:cNvPr id="1048634" name="Slide Number Placeholder 5"/>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9" name=""/>
        <p:cNvGrpSpPr/>
        <p:nvPr/>
      </p:nvGrpSpPr>
      <p:grpSpPr>
        <a:xfrm>
          <a:off x="0" y="0"/>
          <a:ext cx="0" cy="0"/>
          <a:chOff x="0" y="0"/>
          <a:chExt cx="0" cy="0"/>
        </a:xfrm>
      </p:grpSpPr>
      <p:sp>
        <p:nvSpPr>
          <p:cNvPr id="1048650" name="Title 1"/>
          <p:cNvSpPr>
            <a:spLocks noGrp="1"/>
          </p:cNvSpPr>
          <p:nvPr>
            <p:ph type="title"/>
          </p:nvPr>
        </p:nvSpPr>
        <p:spPr/>
        <p:txBody>
          <a:bodyPr/>
          <a:p>
            <a:r>
              <a:rPr lang="en-US"/>
              <a:t>Click to edit Master title style</a:t>
            </a:r>
            <a:endParaRPr lang="ar-IQ"/>
          </a:p>
        </p:txBody>
      </p:sp>
      <p:sp>
        <p:nvSpPr>
          <p:cNvPr id="1048651" name="Vertical Text Placeholder 2"/>
          <p:cNvSpPr>
            <a:spLocks noGrp="1"/>
          </p:cNvSpPr>
          <p:nvPr>
            <p:ph type="body" orient="vert" idx="1"/>
          </p:nvPr>
        </p:nvSpPr>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52" name="Date Placeholder 3"/>
          <p:cNvSpPr>
            <a:spLocks noGrp="1"/>
          </p:cNvSpPr>
          <p:nvPr>
            <p:ph type="dt" sz="half" idx="10"/>
          </p:nvPr>
        </p:nvSpPr>
        <p:spPr/>
        <p:txBody>
          <a:bodyPr/>
          <a:p>
            <a:fld id="{A7EA8547-82F8-4557-9194-2D3F21367F15}" type="datetimeFigureOut">
              <a:rPr lang="ar-IQ" smtClean="0"/>
              <a:t>17‏/12‏/1441</a:t>
            </a:fld>
            <a:endParaRPr lang="ar-IQ"/>
          </a:p>
        </p:txBody>
      </p:sp>
      <p:sp>
        <p:nvSpPr>
          <p:cNvPr id="1048653" name="Footer Placeholder 4"/>
          <p:cNvSpPr>
            <a:spLocks noGrp="1"/>
          </p:cNvSpPr>
          <p:nvPr>
            <p:ph type="ftr" sz="quarter" idx="11"/>
          </p:nvPr>
        </p:nvSpPr>
        <p:spPr/>
        <p:txBody>
          <a:bodyPr/>
          <a:p>
            <a:endParaRPr lang="ar-IQ"/>
          </a:p>
        </p:txBody>
      </p:sp>
      <p:sp>
        <p:nvSpPr>
          <p:cNvPr id="1048654" name="Slide Number Placeholder 5"/>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7" name=""/>
        <p:cNvGrpSpPr/>
        <p:nvPr/>
      </p:nvGrpSpPr>
      <p:grpSpPr>
        <a:xfrm>
          <a:off x="0" y="0"/>
          <a:ext cx="0" cy="0"/>
          <a:chOff x="0" y="0"/>
          <a:chExt cx="0" cy="0"/>
        </a:xfrm>
      </p:grpSpPr>
      <p:sp>
        <p:nvSpPr>
          <p:cNvPr id="1048639" name="Vertical Title 1"/>
          <p:cNvSpPr>
            <a:spLocks noGrp="1"/>
          </p:cNvSpPr>
          <p:nvPr>
            <p:ph type="title" orient="vert"/>
          </p:nvPr>
        </p:nvSpPr>
        <p:spPr>
          <a:xfrm>
            <a:off x="6543675" y="365125"/>
            <a:ext cx="1971675" cy="5811838"/>
          </a:xfrm>
        </p:spPr>
        <p:txBody>
          <a:bodyPr vert="eaVert"/>
          <a:p>
            <a:r>
              <a:rPr lang="en-US"/>
              <a:t>Click to edit Master title style</a:t>
            </a:r>
            <a:endParaRPr lang="ar-IQ"/>
          </a:p>
        </p:txBody>
      </p:sp>
      <p:sp>
        <p:nvSpPr>
          <p:cNvPr id="1048640" name="Vertical Text Placeholder 2"/>
          <p:cNvSpPr>
            <a:spLocks noGrp="1"/>
          </p:cNvSpPr>
          <p:nvPr>
            <p:ph type="body" orient="vert" idx="1"/>
          </p:nvPr>
        </p:nvSpPr>
        <p:spPr>
          <a:xfrm>
            <a:off x="628650" y="365125"/>
            <a:ext cx="5800725" cy="5811838"/>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41" name="Date Placeholder 3"/>
          <p:cNvSpPr>
            <a:spLocks noGrp="1"/>
          </p:cNvSpPr>
          <p:nvPr>
            <p:ph type="dt" sz="half" idx="10"/>
          </p:nvPr>
        </p:nvSpPr>
        <p:spPr/>
        <p:txBody>
          <a:bodyPr/>
          <a:p>
            <a:fld id="{A7EA8547-82F8-4557-9194-2D3F21367F15}" type="datetimeFigureOut">
              <a:rPr lang="ar-IQ" smtClean="0"/>
              <a:t>17‏/12‏/1441</a:t>
            </a:fld>
            <a:endParaRPr lang="ar-IQ"/>
          </a:p>
        </p:txBody>
      </p:sp>
      <p:sp>
        <p:nvSpPr>
          <p:cNvPr id="1048642" name="Footer Placeholder 4"/>
          <p:cNvSpPr>
            <a:spLocks noGrp="1"/>
          </p:cNvSpPr>
          <p:nvPr>
            <p:ph type="ftr" sz="quarter" idx="11"/>
          </p:nvPr>
        </p:nvSpPr>
        <p:spPr/>
        <p:txBody>
          <a:bodyPr/>
          <a:p>
            <a:endParaRPr lang="ar-IQ"/>
          </a:p>
        </p:txBody>
      </p:sp>
      <p:sp>
        <p:nvSpPr>
          <p:cNvPr id="1048643" name="Slide Number Placeholder 5"/>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5" name=""/>
        <p:cNvGrpSpPr/>
        <p:nvPr/>
      </p:nvGrpSpPr>
      <p:grpSpPr>
        <a:xfrm>
          <a:off x="0" y="0"/>
          <a:ext cx="0" cy="0"/>
          <a:chOff x="0" y="0"/>
          <a:chExt cx="0" cy="0"/>
        </a:xfrm>
      </p:grpSpPr>
      <p:sp>
        <p:nvSpPr>
          <p:cNvPr id="1048586" name="Title 1"/>
          <p:cNvSpPr>
            <a:spLocks noGrp="1"/>
          </p:cNvSpPr>
          <p:nvPr>
            <p:ph type="title"/>
          </p:nvPr>
        </p:nvSpPr>
        <p:spPr/>
        <p:txBody>
          <a:bodyPr/>
          <a:p>
            <a:r>
              <a:rPr lang="en-US"/>
              <a:t>Click to edit Master title style</a:t>
            </a:r>
            <a:endParaRPr lang="ar-IQ"/>
          </a:p>
        </p:txBody>
      </p:sp>
      <p:sp>
        <p:nvSpPr>
          <p:cNvPr id="1048587"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588" name="Date Placeholder 3"/>
          <p:cNvSpPr>
            <a:spLocks noGrp="1"/>
          </p:cNvSpPr>
          <p:nvPr>
            <p:ph type="dt" sz="half" idx="10"/>
          </p:nvPr>
        </p:nvSpPr>
        <p:spPr/>
        <p:txBody>
          <a:bodyPr/>
          <a:p>
            <a:fld id="{A7EA8547-82F8-4557-9194-2D3F21367F15}" type="datetimeFigureOut">
              <a:rPr lang="ar-IQ" smtClean="0"/>
              <a:t>17‏/12‏/1441</a:t>
            </a:fld>
            <a:endParaRPr lang="ar-IQ"/>
          </a:p>
        </p:txBody>
      </p:sp>
      <p:sp>
        <p:nvSpPr>
          <p:cNvPr id="1048589" name="Footer Placeholder 4"/>
          <p:cNvSpPr>
            <a:spLocks noGrp="1"/>
          </p:cNvSpPr>
          <p:nvPr>
            <p:ph type="ftr" sz="quarter" idx="11"/>
          </p:nvPr>
        </p:nvSpPr>
        <p:spPr/>
        <p:txBody>
          <a:bodyPr/>
          <a:p>
            <a:endParaRPr lang="ar-IQ"/>
          </a:p>
        </p:txBody>
      </p:sp>
      <p:sp>
        <p:nvSpPr>
          <p:cNvPr id="1048590" name="Slide Number Placeholder 5"/>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0" name=""/>
        <p:cNvGrpSpPr/>
        <p:nvPr/>
      </p:nvGrpSpPr>
      <p:grpSpPr>
        <a:xfrm>
          <a:off x="0" y="0"/>
          <a:ext cx="0" cy="0"/>
          <a:chOff x="0" y="0"/>
          <a:chExt cx="0" cy="0"/>
        </a:xfrm>
      </p:grpSpPr>
      <p:sp>
        <p:nvSpPr>
          <p:cNvPr id="1048655"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r-IQ"/>
          </a:p>
        </p:txBody>
      </p:sp>
      <p:sp>
        <p:nvSpPr>
          <p:cNvPr id="1048656"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Edit Master text styles</a:t>
            </a:r>
          </a:p>
        </p:txBody>
      </p:sp>
      <p:sp>
        <p:nvSpPr>
          <p:cNvPr id="1048657" name="Date Placeholder 3"/>
          <p:cNvSpPr>
            <a:spLocks noGrp="1"/>
          </p:cNvSpPr>
          <p:nvPr>
            <p:ph type="dt" sz="half" idx="10"/>
          </p:nvPr>
        </p:nvSpPr>
        <p:spPr/>
        <p:txBody>
          <a:bodyPr/>
          <a:p>
            <a:fld id="{A7EA8547-82F8-4557-9194-2D3F21367F15}" type="datetimeFigureOut">
              <a:rPr lang="ar-IQ" smtClean="0"/>
              <a:t>17‏/12‏/1441</a:t>
            </a:fld>
            <a:endParaRPr lang="ar-IQ"/>
          </a:p>
        </p:txBody>
      </p:sp>
      <p:sp>
        <p:nvSpPr>
          <p:cNvPr id="1048658" name="Footer Placeholder 4"/>
          <p:cNvSpPr>
            <a:spLocks noGrp="1"/>
          </p:cNvSpPr>
          <p:nvPr>
            <p:ph type="ftr" sz="quarter" idx="11"/>
          </p:nvPr>
        </p:nvSpPr>
        <p:spPr/>
        <p:txBody>
          <a:bodyPr/>
          <a:p>
            <a:endParaRPr lang="ar-IQ"/>
          </a:p>
        </p:txBody>
      </p:sp>
      <p:sp>
        <p:nvSpPr>
          <p:cNvPr id="1048659" name="Slide Number Placeholder 5"/>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1" name=""/>
        <p:cNvGrpSpPr/>
        <p:nvPr/>
      </p:nvGrpSpPr>
      <p:grpSpPr>
        <a:xfrm>
          <a:off x="0" y="0"/>
          <a:ext cx="0" cy="0"/>
          <a:chOff x="0" y="0"/>
          <a:chExt cx="0" cy="0"/>
        </a:xfrm>
      </p:grpSpPr>
      <p:sp>
        <p:nvSpPr>
          <p:cNvPr id="1048660" name="Title 1"/>
          <p:cNvSpPr>
            <a:spLocks noGrp="1"/>
          </p:cNvSpPr>
          <p:nvPr>
            <p:ph type="title"/>
          </p:nvPr>
        </p:nvSpPr>
        <p:spPr/>
        <p:txBody>
          <a:bodyPr/>
          <a:p>
            <a:r>
              <a:rPr lang="en-US"/>
              <a:t>Click to edit Master title style</a:t>
            </a:r>
            <a:endParaRPr lang="ar-IQ"/>
          </a:p>
        </p:txBody>
      </p:sp>
      <p:sp>
        <p:nvSpPr>
          <p:cNvPr id="1048661" name="Content Placeholder 2"/>
          <p:cNvSpPr>
            <a:spLocks noGrp="1"/>
          </p:cNvSpPr>
          <p:nvPr>
            <p:ph sz="half" idx="1"/>
          </p:nvPr>
        </p:nvSpPr>
        <p:spPr>
          <a:xfrm>
            <a:off x="6286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62" name="Content Placeholder 3"/>
          <p:cNvSpPr>
            <a:spLocks noGrp="1"/>
          </p:cNvSpPr>
          <p:nvPr>
            <p:ph sz="half" idx="2"/>
          </p:nvPr>
        </p:nvSpPr>
        <p:spPr>
          <a:xfrm>
            <a:off x="46291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63" name="Date Placeholder 4"/>
          <p:cNvSpPr>
            <a:spLocks noGrp="1"/>
          </p:cNvSpPr>
          <p:nvPr>
            <p:ph type="dt" sz="half" idx="10"/>
          </p:nvPr>
        </p:nvSpPr>
        <p:spPr/>
        <p:txBody>
          <a:bodyPr/>
          <a:p>
            <a:fld id="{A7EA8547-82F8-4557-9194-2D3F21367F15}" type="datetimeFigureOut">
              <a:rPr lang="ar-IQ" smtClean="0"/>
              <a:t>17‏/12‏/1441</a:t>
            </a:fld>
            <a:endParaRPr lang="ar-IQ"/>
          </a:p>
        </p:txBody>
      </p:sp>
      <p:sp>
        <p:nvSpPr>
          <p:cNvPr id="1048664" name="Footer Placeholder 5"/>
          <p:cNvSpPr>
            <a:spLocks noGrp="1"/>
          </p:cNvSpPr>
          <p:nvPr>
            <p:ph type="ftr" sz="quarter" idx="11"/>
          </p:nvPr>
        </p:nvSpPr>
        <p:spPr/>
        <p:txBody>
          <a:bodyPr/>
          <a:p>
            <a:endParaRPr lang="ar-IQ"/>
          </a:p>
        </p:txBody>
      </p:sp>
      <p:sp>
        <p:nvSpPr>
          <p:cNvPr id="1048665" name="Slide Number Placeholder 6"/>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2" name=""/>
        <p:cNvGrpSpPr/>
        <p:nvPr/>
      </p:nvGrpSpPr>
      <p:grpSpPr>
        <a:xfrm>
          <a:off x="0" y="0"/>
          <a:ext cx="0" cy="0"/>
          <a:chOff x="0" y="0"/>
          <a:chExt cx="0" cy="0"/>
        </a:xfrm>
      </p:grpSpPr>
      <p:sp>
        <p:nvSpPr>
          <p:cNvPr id="1048666" name="Title 1"/>
          <p:cNvSpPr>
            <a:spLocks noGrp="1"/>
          </p:cNvSpPr>
          <p:nvPr>
            <p:ph type="title"/>
          </p:nvPr>
        </p:nvSpPr>
        <p:spPr>
          <a:xfrm>
            <a:off x="629841" y="365126"/>
            <a:ext cx="7886700" cy="1325563"/>
          </a:xfrm>
        </p:spPr>
        <p:txBody>
          <a:bodyPr/>
          <a:p>
            <a:r>
              <a:rPr lang="en-US"/>
              <a:t>Click to edit Master title style</a:t>
            </a:r>
            <a:endParaRPr lang="ar-IQ"/>
          </a:p>
        </p:txBody>
      </p:sp>
      <p:sp>
        <p:nvSpPr>
          <p:cNvPr id="1048667"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68" name="Content Placeholder 3"/>
          <p:cNvSpPr>
            <a:spLocks noGrp="1"/>
          </p:cNvSpPr>
          <p:nvPr>
            <p:ph sz="half" idx="2"/>
          </p:nvPr>
        </p:nvSpPr>
        <p:spPr>
          <a:xfrm>
            <a:off x="629842" y="2505075"/>
            <a:ext cx="3868340"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69"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70" name="Content Placeholder 5"/>
          <p:cNvSpPr>
            <a:spLocks noGrp="1"/>
          </p:cNvSpPr>
          <p:nvPr>
            <p:ph sz="quarter" idx="4"/>
          </p:nvPr>
        </p:nvSpPr>
        <p:spPr>
          <a:xfrm>
            <a:off x="4629150" y="2505075"/>
            <a:ext cx="3887391"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71" name="Date Placeholder 6"/>
          <p:cNvSpPr>
            <a:spLocks noGrp="1"/>
          </p:cNvSpPr>
          <p:nvPr>
            <p:ph type="dt" sz="half" idx="10"/>
          </p:nvPr>
        </p:nvSpPr>
        <p:spPr/>
        <p:txBody>
          <a:bodyPr/>
          <a:p>
            <a:fld id="{A7EA8547-82F8-4557-9194-2D3F21367F15}" type="datetimeFigureOut">
              <a:rPr lang="ar-IQ" smtClean="0"/>
              <a:t>17‏/12‏/1441</a:t>
            </a:fld>
            <a:endParaRPr lang="ar-IQ"/>
          </a:p>
        </p:txBody>
      </p:sp>
      <p:sp>
        <p:nvSpPr>
          <p:cNvPr id="1048672" name="Footer Placeholder 7"/>
          <p:cNvSpPr>
            <a:spLocks noGrp="1"/>
          </p:cNvSpPr>
          <p:nvPr>
            <p:ph type="ftr" sz="quarter" idx="11"/>
          </p:nvPr>
        </p:nvSpPr>
        <p:spPr/>
        <p:txBody>
          <a:bodyPr/>
          <a:p>
            <a:endParaRPr lang="ar-IQ"/>
          </a:p>
        </p:txBody>
      </p:sp>
      <p:sp>
        <p:nvSpPr>
          <p:cNvPr id="1048673" name="Slide Number Placeholder 8"/>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6" name=""/>
        <p:cNvGrpSpPr/>
        <p:nvPr/>
      </p:nvGrpSpPr>
      <p:grpSpPr>
        <a:xfrm>
          <a:off x="0" y="0"/>
          <a:ext cx="0" cy="0"/>
          <a:chOff x="0" y="0"/>
          <a:chExt cx="0" cy="0"/>
        </a:xfrm>
      </p:grpSpPr>
      <p:sp>
        <p:nvSpPr>
          <p:cNvPr id="1048635" name="Title 1"/>
          <p:cNvSpPr>
            <a:spLocks noGrp="1"/>
          </p:cNvSpPr>
          <p:nvPr>
            <p:ph type="title"/>
          </p:nvPr>
        </p:nvSpPr>
        <p:spPr/>
        <p:txBody>
          <a:bodyPr/>
          <a:p>
            <a:r>
              <a:rPr lang="en-US"/>
              <a:t>Click to edit Master title style</a:t>
            </a:r>
            <a:endParaRPr lang="ar-IQ"/>
          </a:p>
        </p:txBody>
      </p:sp>
      <p:sp>
        <p:nvSpPr>
          <p:cNvPr id="1048636" name="Date Placeholder 2"/>
          <p:cNvSpPr>
            <a:spLocks noGrp="1"/>
          </p:cNvSpPr>
          <p:nvPr>
            <p:ph type="dt" sz="half" idx="10"/>
          </p:nvPr>
        </p:nvSpPr>
        <p:spPr/>
        <p:txBody>
          <a:bodyPr/>
          <a:p>
            <a:fld id="{A7EA8547-82F8-4557-9194-2D3F21367F15}" type="datetimeFigureOut">
              <a:rPr lang="ar-IQ" smtClean="0"/>
              <a:t>17‏/12‏/1441</a:t>
            </a:fld>
            <a:endParaRPr lang="ar-IQ"/>
          </a:p>
        </p:txBody>
      </p:sp>
      <p:sp>
        <p:nvSpPr>
          <p:cNvPr id="1048637" name="Footer Placeholder 3"/>
          <p:cNvSpPr>
            <a:spLocks noGrp="1"/>
          </p:cNvSpPr>
          <p:nvPr>
            <p:ph type="ftr" sz="quarter" idx="11"/>
          </p:nvPr>
        </p:nvSpPr>
        <p:spPr/>
        <p:txBody>
          <a:bodyPr/>
          <a:p>
            <a:endParaRPr lang="ar-IQ"/>
          </a:p>
        </p:txBody>
      </p:sp>
      <p:sp>
        <p:nvSpPr>
          <p:cNvPr id="1048638" name="Slide Number Placeholder 4"/>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3" name=""/>
        <p:cNvGrpSpPr/>
        <p:nvPr/>
      </p:nvGrpSpPr>
      <p:grpSpPr>
        <a:xfrm>
          <a:off x="0" y="0"/>
          <a:ext cx="0" cy="0"/>
          <a:chOff x="0" y="0"/>
          <a:chExt cx="0" cy="0"/>
        </a:xfrm>
      </p:grpSpPr>
      <p:sp>
        <p:nvSpPr>
          <p:cNvPr id="1048581" name="Date Placeholder 1"/>
          <p:cNvSpPr>
            <a:spLocks noGrp="1"/>
          </p:cNvSpPr>
          <p:nvPr>
            <p:ph type="dt" sz="half" idx="10"/>
          </p:nvPr>
        </p:nvSpPr>
        <p:spPr/>
        <p:txBody>
          <a:bodyPr/>
          <a:p>
            <a:fld id="{A7EA8547-82F8-4557-9194-2D3F21367F15}" type="datetimeFigureOut">
              <a:rPr lang="ar-IQ" smtClean="0"/>
              <a:t>17‏/12‏/1441</a:t>
            </a:fld>
            <a:endParaRPr lang="ar-IQ"/>
          </a:p>
        </p:txBody>
      </p:sp>
      <p:sp>
        <p:nvSpPr>
          <p:cNvPr id="1048582" name="Footer Placeholder 2"/>
          <p:cNvSpPr>
            <a:spLocks noGrp="1"/>
          </p:cNvSpPr>
          <p:nvPr>
            <p:ph type="ftr" sz="quarter" idx="11"/>
          </p:nvPr>
        </p:nvSpPr>
        <p:spPr/>
        <p:txBody>
          <a:bodyPr/>
          <a:p>
            <a:endParaRPr lang="ar-IQ"/>
          </a:p>
        </p:txBody>
      </p:sp>
      <p:sp>
        <p:nvSpPr>
          <p:cNvPr id="1048583" name="Slide Number Placeholder 3"/>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3" name=""/>
        <p:cNvGrpSpPr/>
        <p:nvPr/>
      </p:nvGrpSpPr>
      <p:grpSpPr>
        <a:xfrm>
          <a:off x="0" y="0"/>
          <a:ext cx="0" cy="0"/>
          <a:chOff x="0" y="0"/>
          <a:chExt cx="0" cy="0"/>
        </a:xfrm>
      </p:grpSpPr>
      <p:sp>
        <p:nvSpPr>
          <p:cNvPr id="1048674"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1048675"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76"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77" name="Date Placeholder 4"/>
          <p:cNvSpPr>
            <a:spLocks noGrp="1"/>
          </p:cNvSpPr>
          <p:nvPr>
            <p:ph type="dt" sz="half" idx="10"/>
          </p:nvPr>
        </p:nvSpPr>
        <p:spPr/>
        <p:txBody>
          <a:bodyPr/>
          <a:p>
            <a:fld id="{A7EA8547-82F8-4557-9194-2D3F21367F15}" type="datetimeFigureOut">
              <a:rPr lang="ar-IQ" smtClean="0"/>
              <a:t>17‏/12‏/1441</a:t>
            </a:fld>
            <a:endParaRPr lang="ar-IQ"/>
          </a:p>
        </p:txBody>
      </p:sp>
      <p:sp>
        <p:nvSpPr>
          <p:cNvPr id="1048678" name="Footer Placeholder 5"/>
          <p:cNvSpPr>
            <a:spLocks noGrp="1"/>
          </p:cNvSpPr>
          <p:nvPr>
            <p:ph type="ftr" sz="quarter" idx="11"/>
          </p:nvPr>
        </p:nvSpPr>
        <p:spPr/>
        <p:txBody>
          <a:bodyPr/>
          <a:p>
            <a:endParaRPr lang="ar-IQ"/>
          </a:p>
        </p:txBody>
      </p:sp>
      <p:sp>
        <p:nvSpPr>
          <p:cNvPr id="1048679" name="Slide Number Placeholder 6"/>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8" name=""/>
        <p:cNvGrpSpPr/>
        <p:nvPr/>
      </p:nvGrpSpPr>
      <p:grpSpPr>
        <a:xfrm>
          <a:off x="0" y="0"/>
          <a:ext cx="0" cy="0"/>
          <a:chOff x="0" y="0"/>
          <a:chExt cx="0" cy="0"/>
        </a:xfrm>
      </p:grpSpPr>
      <p:sp>
        <p:nvSpPr>
          <p:cNvPr id="1048644"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1048645"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ar-IQ"/>
          </a:p>
        </p:txBody>
      </p:sp>
      <p:sp>
        <p:nvSpPr>
          <p:cNvPr id="1048646"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47" name="Date Placeholder 4"/>
          <p:cNvSpPr>
            <a:spLocks noGrp="1"/>
          </p:cNvSpPr>
          <p:nvPr>
            <p:ph type="dt" sz="half" idx="10"/>
          </p:nvPr>
        </p:nvSpPr>
        <p:spPr/>
        <p:txBody>
          <a:bodyPr/>
          <a:p>
            <a:fld id="{A7EA8547-82F8-4557-9194-2D3F21367F15}" type="datetimeFigureOut">
              <a:rPr lang="ar-IQ" smtClean="0"/>
              <a:t>17‏/12‏/1441</a:t>
            </a:fld>
            <a:endParaRPr lang="ar-IQ"/>
          </a:p>
        </p:txBody>
      </p:sp>
      <p:sp>
        <p:nvSpPr>
          <p:cNvPr id="1048648" name="Footer Placeholder 5"/>
          <p:cNvSpPr>
            <a:spLocks noGrp="1"/>
          </p:cNvSpPr>
          <p:nvPr>
            <p:ph type="ftr" sz="quarter" idx="11"/>
          </p:nvPr>
        </p:nvSpPr>
        <p:spPr/>
        <p:txBody>
          <a:bodyPr/>
          <a:p>
            <a:endParaRPr lang="ar-IQ"/>
          </a:p>
        </p:txBody>
      </p:sp>
      <p:sp>
        <p:nvSpPr>
          <p:cNvPr id="1048649" name="Slide Number Placeholder 6"/>
          <p:cNvSpPr>
            <a:spLocks noGrp="1"/>
          </p:cNvSpPr>
          <p:nvPr>
            <p:ph type="sldNum" sz="quarter" idx="12"/>
          </p:nvPr>
        </p:nvSpPr>
        <p:spPr/>
        <p:txBody>
          <a:bodyPr/>
          <a:p>
            <a:fld id="{66EF62E7-D824-426D-B607-D738102394A3}"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endParaRPr lang="ar-IQ"/>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A7EA8547-82F8-4557-9194-2D3F21367F15}" type="datetimeFigureOut">
              <a:rPr lang="ar-IQ" smtClean="0"/>
              <a:t>17‏/12‏/1441</a:t>
            </a:fld>
            <a:endParaRPr lang="ar-IQ"/>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ar-IQ"/>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66EF62E7-D824-426D-B607-D738102394A3}" type="slidenum">
              <a:rPr lang="ar-IQ" smtClean="0"/>
              <a:t>‹#›</a:t>
            </a:fld>
            <a:endParaRPr lang="ar-IQ"/>
          </a:p>
        </p:txBody>
      </p:sp>
    </p:spTree>
  </p:cSld>
  <p:clrMap accent1="accent1" accent2="accent2" accent3="accent3" accent4="accent4" accent5="accent5" accent6="accent6" bg1="lt1" bg2="lt2" tx1="dk1" tx2="dk2"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pn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png"/><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24" name=""/>
        <p:cNvGrpSpPr/>
        <p:nvPr/>
      </p:nvGrpSpPr>
      <p:grpSpPr>
        <a:xfrm>
          <a:off x="0" y="0"/>
          <a:ext cx="0" cy="0"/>
          <a:chOff x="0" y="0"/>
          <a:chExt cx="0" cy="0"/>
        </a:xfrm>
      </p:grpSpPr>
      <p:sp>
        <p:nvSpPr>
          <p:cNvPr id="1048584" name="Rectangle 1"/>
          <p:cNvSpPr/>
          <p:nvPr/>
        </p:nvSpPr>
        <p:spPr>
          <a:xfrm>
            <a:off x="870145" y="1859340"/>
            <a:ext cx="7403710" cy="1526540"/>
          </a:xfrm>
          <a:prstGeom prst="rect"/>
        </p:spPr>
        <p:txBody>
          <a:bodyPr wrap="square">
            <a:spAutoFit/>
          </a:bodyPr>
          <a:p>
            <a:pPr algn="ctr"/>
            <a:r>
              <a:rPr dirty="0" sz="7200" lang="en-US" err="1">
                <a:solidFill>
                  <a:srgbClr val="002060"/>
                </a:solidFill>
                <a:latin typeface="Algerian" pitchFamily="82" charset="77"/>
              </a:rPr>
              <a:t>Glomus</a:t>
            </a:r>
            <a:r>
              <a:rPr dirty="0" sz="7200" lang="en-US">
                <a:solidFill>
                  <a:srgbClr val="002060"/>
                </a:solidFill>
                <a:latin typeface="Algerian" pitchFamily="82" charset="77"/>
              </a:rPr>
              <a:t> Tumors</a:t>
            </a:r>
            <a:endParaRPr dirty="0" sz="7200" lang="ar-SA">
              <a:solidFill>
                <a:srgbClr val="002060"/>
              </a:solidFill>
              <a:latin typeface="Algerian" pitchFamily="82" charset="77"/>
            </a:endParaRPr>
          </a:p>
          <a:p>
            <a:pPr algn="ctr"/>
            <a:r>
              <a:rPr b="1" dirty="0" sz="2400" lang="en-US" err="1" u="sng"/>
              <a:t>Youmans</a:t>
            </a:r>
            <a:r>
              <a:rPr b="1" dirty="0" sz="2400" lang="en-US" u="sng"/>
              <a:t> 156</a:t>
            </a:r>
            <a:endParaRPr b="1" dirty="0" sz="2400" lang="ar-IQ" u="sng"/>
          </a:p>
        </p:txBody>
      </p:sp>
      <p:sp>
        <p:nvSpPr>
          <p:cNvPr id="1048585" name="Rectangle 3"/>
          <p:cNvSpPr/>
          <p:nvPr/>
        </p:nvSpPr>
        <p:spPr>
          <a:xfrm>
            <a:off x="2286000" y="3717541"/>
            <a:ext cx="4572000" cy="662940"/>
          </a:xfrm>
          <a:prstGeom prst="rect"/>
        </p:spPr>
        <p:txBody>
          <a:bodyPr wrap="square">
            <a:spAutoFit/>
          </a:bodyPr>
          <a:p>
            <a:br>
              <a:rPr dirty="0" sz="1350" lang="en-US">
                <a:solidFill>
                  <a:srgbClr val="002060"/>
                </a:solidFill>
                <a:latin typeface="GungsuhChe" panose="02030609000101010101" charset="-127"/>
                <a:ea typeface="GungsuhChe" panose="02030609000101010101" charset="-127"/>
              </a:rPr>
            </a:br>
            <a:br>
              <a:rPr dirty="0" sz="1350" lang="en-US">
                <a:solidFill>
                  <a:srgbClr val="002060"/>
                </a:solidFill>
                <a:latin typeface="GungsuhChe" panose="02030609000101010101" charset="-127"/>
                <a:ea typeface="GungsuhChe" panose="02030609000101010101" charset="-127"/>
              </a:rPr>
            </a:br>
            <a:endParaRPr dirty="0" sz="1350" lang="ar-IQ">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4" name=""/>
        <p:cNvGrpSpPr/>
        <p:nvPr/>
      </p:nvGrpSpPr>
      <p:grpSpPr>
        <a:xfrm>
          <a:off x="0" y="0"/>
          <a:ext cx="0" cy="0"/>
          <a:chOff x="0" y="0"/>
          <a:chExt cx="0" cy="0"/>
        </a:xfrm>
      </p:grpSpPr>
      <p:sp>
        <p:nvSpPr>
          <p:cNvPr id="1048602" name="Content Placeholder 2"/>
          <p:cNvSpPr>
            <a:spLocks noGrp="1"/>
          </p:cNvSpPr>
          <p:nvPr>
            <p:ph idx="1"/>
          </p:nvPr>
        </p:nvSpPr>
        <p:spPr>
          <a:xfrm>
            <a:off x="86012" y="80818"/>
            <a:ext cx="8977169" cy="6684818"/>
          </a:xfrm>
        </p:spPr>
        <p:txBody>
          <a:bodyPr>
            <a:normAutofit/>
          </a:bodyPr>
          <a:p>
            <a:pPr>
              <a:buFont typeface="Wingdings" pitchFamily="2" charset="2"/>
              <a:buChar char="q"/>
            </a:pPr>
            <a:r>
              <a:rPr b="1" dirty="0" sz="2000" lang="en-US" u="sng">
                <a:solidFill>
                  <a:srgbClr val="C00000"/>
                </a:solidFill>
              </a:rPr>
              <a:t>Tympanic </a:t>
            </a:r>
            <a:r>
              <a:rPr b="1" dirty="0" sz="2000" lang="en-US" err="1" u="sng">
                <a:solidFill>
                  <a:srgbClr val="C00000"/>
                </a:solidFill>
              </a:rPr>
              <a:t>Paragangiloma</a:t>
            </a:r>
            <a:endParaRPr b="1" dirty="0" sz="2000" lang="en-US" u="sng">
              <a:solidFill>
                <a:srgbClr val="C00000"/>
              </a:solidFill>
            </a:endParaRPr>
          </a:p>
          <a:p>
            <a:pPr lvl="1"/>
            <a:r>
              <a:rPr dirty="0" sz="2000" lang="en-US"/>
              <a:t>Pulsating tinnitus, followed by conductive hearing loss ,vertigo.</a:t>
            </a:r>
          </a:p>
          <a:p>
            <a:pPr lvl="1"/>
            <a:r>
              <a:rPr dirty="0" sz="2000" lang="en-US"/>
              <a:t>On  </a:t>
            </a:r>
            <a:r>
              <a:rPr dirty="0" sz="2000" lang="en-US" err="1"/>
              <a:t>otomicroscopic</a:t>
            </a:r>
            <a:r>
              <a:rPr dirty="0" sz="2000" lang="en-US"/>
              <a:t> examination,  the  lesion  is  visible  as  a  </a:t>
            </a:r>
            <a:r>
              <a:rPr dirty="0" sz="2000" lang="en-US" u="sng"/>
              <a:t>reddish-to-bluish  mass beneath  the  eardrum,  and  the  </a:t>
            </a:r>
            <a:r>
              <a:rPr b="1" dirty="0" sz="2000" lang="en-US" u="sng">
                <a:solidFill>
                  <a:srgbClr val="0070C0"/>
                </a:solidFill>
              </a:rPr>
              <a:t>rising  sun  sign</a:t>
            </a:r>
            <a:r>
              <a:rPr dirty="0" sz="2000" lang="en-US" u="sng"/>
              <a:t>  is  seen  when  the tumor  rises  from  the  floor  of  the  middle  ear.</a:t>
            </a:r>
            <a:r>
              <a:rPr dirty="0" sz="2000" lang="en-US"/>
              <a:t>  </a:t>
            </a:r>
          </a:p>
          <a:p>
            <a:pPr lvl="1"/>
            <a:r>
              <a:rPr dirty="0" sz="2000" lang="en-US"/>
              <a:t>Neoplastic  invasion of  the  external  auditory  canal  can  lead  to  tympanic  membrane perforation  and,  rarely,  bleeding  from  the  ear.</a:t>
            </a:r>
          </a:p>
          <a:p>
            <a:pPr lvl="1"/>
            <a:r>
              <a:rPr dirty="0" sz="2000" lang="en-US"/>
              <a:t>TPs can compromise the cranial nerves at </a:t>
            </a:r>
            <a:r>
              <a:rPr b="1" dirty="0" sz="2000" lang="en-US">
                <a:solidFill>
                  <a:srgbClr val="0070C0"/>
                </a:solidFill>
              </a:rPr>
              <a:t>later stages</a:t>
            </a:r>
            <a:r>
              <a:rPr dirty="0" sz="2000" lang="en-US"/>
              <a:t>.</a:t>
            </a:r>
          </a:p>
          <a:p>
            <a:pPr lvl="1"/>
            <a:endParaRPr dirty="0" sz="2000" lang="en-US"/>
          </a:p>
          <a:p>
            <a:pPr>
              <a:buFont typeface="Wingdings" pitchFamily="2" charset="2"/>
              <a:buChar char="q"/>
            </a:pPr>
            <a:r>
              <a:rPr b="1" dirty="0" sz="2000" lang="en-US" u="sng">
                <a:solidFill>
                  <a:srgbClr val="C00000"/>
                </a:solidFill>
              </a:rPr>
              <a:t>Jugular </a:t>
            </a:r>
            <a:r>
              <a:rPr b="1" dirty="0" sz="2000" lang="en-US" err="1" u="sng">
                <a:solidFill>
                  <a:srgbClr val="C00000"/>
                </a:solidFill>
              </a:rPr>
              <a:t>Paragangiloma</a:t>
            </a:r>
            <a:endParaRPr b="1" dirty="0" sz="2000" lang="en-US" u="sng">
              <a:solidFill>
                <a:srgbClr val="C00000"/>
              </a:solidFill>
            </a:endParaRPr>
          </a:p>
          <a:p>
            <a:pPr lvl="1"/>
            <a:r>
              <a:rPr dirty="0" sz="2000" lang="en-US"/>
              <a:t>Cranial nerve involvement generally occurs </a:t>
            </a:r>
            <a:r>
              <a:rPr b="1" dirty="0" sz="2000" lang="en-US">
                <a:solidFill>
                  <a:srgbClr val="0070C0"/>
                </a:solidFill>
              </a:rPr>
              <a:t>earlier</a:t>
            </a:r>
            <a:r>
              <a:rPr dirty="0" sz="2000" lang="en-US"/>
              <a:t> in JPs</a:t>
            </a:r>
          </a:p>
          <a:p>
            <a:pPr lvl="1"/>
            <a:r>
              <a:rPr dirty="0" sz="2000" lang="en-US"/>
              <a:t>Symptoms are similar to those seen in TPs and include :</a:t>
            </a:r>
          </a:p>
          <a:p>
            <a:pPr lvl="1"/>
            <a:r>
              <a:rPr dirty="0" sz="2000" lang="en-US"/>
              <a:t>Pulsatile tinnitus and , hearing loss, dizziness, ear pain, and bloody </a:t>
            </a:r>
            <a:r>
              <a:rPr dirty="0" sz="2000" lang="en-US" err="1"/>
              <a:t>otorrhoea</a:t>
            </a:r>
            <a:r>
              <a:rPr dirty="0" sz="2000" lang="en-US"/>
              <a:t>.</a:t>
            </a:r>
          </a:p>
          <a:p>
            <a:pPr lvl="1"/>
            <a:r>
              <a:rPr dirty="0" sz="2000" lang="en-US"/>
              <a:t>JP  may  compress  the  nerves around  the  jugular  bulb,  lower  cranial  nerve,  and  facial  nerve,  and even  the  brain  or  brainstem.</a:t>
            </a:r>
          </a:p>
          <a:p>
            <a:pPr lvl="1"/>
            <a:r>
              <a:rPr b="1" dirty="0" sz="2000" lang="en-US">
                <a:solidFill>
                  <a:srgbClr val="7030A0"/>
                </a:solidFill>
              </a:rPr>
              <a:t>15% of  JTPs grow intracranially.</a:t>
            </a:r>
            <a:endParaRPr b="1" dirty="0" sz="2000" lang="ar-IQ">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5" name=""/>
        <p:cNvGrpSpPr/>
        <p:nvPr/>
      </p:nvGrpSpPr>
      <p:grpSpPr>
        <a:xfrm>
          <a:off x="0" y="0"/>
          <a:ext cx="0" cy="0"/>
          <a:chOff x="0" y="0"/>
          <a:chExt cx="0" cy="0"/>
        </a:xfrm>
      </p:grpSpPr>
      <p:sp>
        <p:nvSpPr>
          <p:cNvPr id="1048603" name="Content Placeholder 2"/>
          <p:cNvSpPr>
            <a:spLocks noGrp="1"/>
          </p:cNvSpPr>
          <p:nvPr>
            <p:ph idx="1"/>
          </p:nvPr>
        </p:nvSpPr>
        <p:spPr>
          <a:xfrm>
            <a:off x="86014" y="82260"/>
            <a:ext cx="8977168" cy="6694921"/>
          </a:xfrm>
        </p:spPr>
        <p:txBody>
          <a:bodyPr>
            <a:normAutofit/>
          </a:bodyPr>
          <a:p>
            <a:pPr>
              <a:buFont typeface="Wingdings" pitchFamily="2" charset="2"/>
              <a:buChar char="q"/>
            </a:pPr>
            <a:r>
              <a:rPr b="1" dirty="0" sz="2000" lang="en-US" u="sng">
                <a:solidFill>
                  <a:srgbClr val="C00000"/>
                </a:solidFill>
              </a:rPr>
              <a:t>Vagus </a:t>
            </a:r>
            <a:r>
              <a:rPr b="1" dirty="0" sz="2000" lang="en-US" err="1" u="sng">
                <a:solidFill>
                  <a:srgbClr val="C00000"/>
                </a:solidFill>
              </a:rPr>
              <a:t>Paragangiloma</a:t>
            </a:r>
            <a:endParaRPr b="1" dirty="0" sz="2000" lang="en-US" u="sng">
              <a:solidFill>
                <a:srgbClr val="C00000"/>
              </a:solidFill>
            </a:endParaRPr>
          </a:p>
          <a:p>
            <a:pPr lvl="1"/>
            <a:r>
              <a:rPr dirty="0" sz="2000" lang="en-US"/>
              <a:t>asymptomatic,  presenting  initially  as  a  painless mass  in  the  neck.  </a:t>
            </a:r>
          </a:p>
          <a:p>
            <a:pPr lvl="1"/>
            <a:r>
              <a:rPr dirty="0" sz="2000" lang="en-US"/>
              <a:t>The  paralysis  of  the  vagus  nerve  leads  to  </a:t>
            </a:r>
          </a:p>
          <a:p>
            <a:pPr lvl="2">
              <a:buFont typeface="Wingdings" pitchFamily="2" charset="2"/>
              <a:buChar char="Ø"/>
            </a:pPr>
            <a:r>
              <a:rPr dirty="0" lang="en-US"/>
              <a:t>Vocal cord  paralysis  with  hoarseness,  </a:t>
            </a:r>
          </a:p>
          <a:p>
            <a:pPr lvl="2">
              <a:buFont typeface="Wingdings" pitchFamily="2" charset="2"/>
              <a:buChar char="Ø"/>
            </a:pPr>
            <a:r>
              <a:rPr dirty="0" lang="en-US"/>
              <a:t>Inadequate  closure  of  the  glottis with  aspiration  of  fluid, </a:t>
            </a:r>
          </a:p>
          <a:p>
            <a:pPr lvl="2">
              <a:buFont typeface="Wingdings" pitchFamily="2" charset="2"/>
              <a:buChar char="Ø"/>
            </a:pPr>
            <a:r>
              <a:rPr dirty="0" lang="en-US"/>
              <a:t>Bilateral  paralysis  of  the  soft  palate with  liquid  regurgitation  through  the  nose  during  swallowing.  </a:t>
            </a:r>
          </a:p>
          <a:p>
            <a:pPr lvl="1"/>
            <a:r>
              <a:rPr dirty="0" sz="2000" lang="en-US"/>
              <a:t>If the  tumor  invades  the  jugular  foramen,  paralysis  of  CN  9</a:t>
            </a:r>
            <a:r>
              <a:rPr baseline="30000" dirty="0" sz="2000" lang="en-US"/>
              <a:t>th</a:t>
            </a:r>
            <a:r>
              <a:rPr dirty="0" sz="2000" lang="en-US"/>
              <a:t> , 11</a:t>
            </a:r>
            <a:r>
              <a:rPr baseline="30000" dirty="0" sz="2000" lang="en-US"/>
              <a:t>th</a:t>
            </a:r>
            <a:r>
              <a:rPr dirty="0" sz="2000" lang="en-US"/>
              <a:t> , 12</a:t>
            </a:r>
            <a:r>
              <a:rPr baseline="30000" dirty="0" sz="2000" lang="en-US"/>
              <a:t>th</a:t>
            </a:r>
            <a:r>
              <a:rPr dirty="0" sz="2000" lang="en-US"/>
              <a:t> may  result,  giving  rise  to  the  associated  symptoms.  </a:t>
            </a:r>
          </a:p>
          <a:p>
            <a:pPr lvl="1"/>
            <a:r>
              <a:rPr b="1" dirty="0" sz="2000" lang="en-US">
                <a:solidFill>
                  <a:srgbClr val="7030A0"/>
                </a:solidFill>
              </a:rPr>
              <a:t>22% have Intracranial  extension and  is  the  main  cause  of  death.</a:t>
            </a:r>
          </a:p>
          <a:p>
            <a:pPr lvl="1"/>
            <a:endParaRPr dirty="0" sz="2000" lang="en-US">
              <a:solidFill>
                <a:srgbClr val="002060"/>
              </a:solidFill>
            </a:endParaRPr>
          </a:p>
          <a:p>
            <a:pPr>
              <a:buFont typeface="Wingdings" pitchFamily="2" charset="2"/>
              <a:buChar char="q"/>
            </a:pPr>
            <a:r>
              <a:rPr b="1" dirty="0" sz="2000" lang="en-US" u="sng">
                <a:solidFill>
                  <a:srgbClr val="C00000"/>
                </a:solidFill>
              </a:rPr>
              <a:t>Laryngeal </a:t>
            </a:r>
            <a:r>
              <a:rPr b="1" dirty="0" sz="2000" lang="en-US" err="1" u="sng">
                <a:solidFill>
                  <a:srgbClr val="C00000"/>
                </a:solidFill>
              </a:rPr>
              <a:t>Paragangiloma</a:t>
            </a:r>
            <a:endParaRPr b="1" dirty="0" sz="2000" lang="en-US" u="sng">
              <a:solidFill>
                <a:srgbClr val="C00000"/>
              </a:solidFill>
            </a:endParaRPr>
          </a:p>
          <a:p>
            <a:pPr lvl="1"/>
            <a:r>
              <a:rPr dirty="0" sz="2000" lang="en-US"/>
              <a:t>Mainly  present as a slow-growing, painless, asymptomatic mass in the supraglottic or </a:t>
            </a:r>
            <a:r>
              <a:rPr dirty="0" sz="2000" lang="en-US" err="1"/>
              <a:t>infraglottic</a:t>
            </a:r>
            <a:r>
              <a:rPr dirty="0" sz="2000" lang="en-US"/>
              <a:t> regions. </a:t>
            </a:r>
          </a:p>
          <a:p>
            <a:pPr lvl="1">
              <a:buFont typeface="Wingdings" pitchFamily="2" charset="2"/>
              <a:buChar char="Ø"/>
            </a:pPr>
            <a:r>
              <a:rPr dirty="0" sz="2000" lang="en-US" err="1" u="sng"/>
              <a:t>Supraglottic</a:t>
            </a:r>
            <a:r>
              <a:rPr dirty="0" sz="2000" lang="en-US"/>
              <a:t> cause hoarseness.</a:t>
            </a:r>
          </a:p>
          <a:p>
            <a:pPr lvl="1">
              <a:buFont typeface="Wingdings" pitchFamily="2" charset="2"/>
              <a:buChar char="Ø"/>
            </a:pPr>
            <a:r>
              <a:rPr dirty="0" sz="2000" lang="en-US" err="1" u="sng"/>
              <a:t>Subglottic</a:t>
            </a:r>
            <a:r>
              <a:rPr dirty="0" sz="2000" lang="en-US"/>
              <a:t> obstruct the airway.</a:t>
            </a:r>
            <a:endParaRPr dirty="0" sz="2000" lang="ar-IQ"/>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6" name=""/>
        <p:cNvGrpSpPr/>
        <p:nvPr/>
      </p:nvGrpSpPr>
      <p:grpSpPr>
        <a:xfrm>
          <a:off x="0" y="0"/>
          <a:ext cx="0" cy="0"/>
          <a:chOff x="0" y="0"/>
          <a:chExt cx="0" cy="0"/>
        </a:xfrm>
      </p:grpSpPr>
      <p:pic>
        <p:nvPicPr>
          <p:cNvPr id="2097154" name="Picture 4"/>
          <p:cNvPicPr>
            <a:picLocks noChangeAspect="1" noGrp="1"/>
          </p:cNvPicPr>
          <p:nvPr>
            <p:ph idx="1"/>
          </p:nvPr>
        </p:nvPicPr>
        <p:blipFill>
          <a:blip xmlns:r="http://schemas.openxmlformats.org/officeDocument/2006/relationships" r:embed="rId1"/>
          <a:stretch>
            <a:fillRect/>
          </a:stretch>
        </p:blipFill>
        <p:spPr>
          <a:xfrm>
            <a:off x="1587500" y="0"/>
            <a:ext cx="5968999" cy="4560455"/>
          </a:xfrm>
          <a:prstGeom prst="rect"/>
        </p:spPr>
      </p:pic>
      <p:sp>
        <p:nvSpPr>
          <p:cNvPr id="1048604" name="TextBox 6"/>
          <p:cNvSpPr txBox="1"/>
          <p:nvPr/>
        </p:nvSpPr>
        <p:spPr>
          <a:xfrm>
            <a:off x="0" y="4769223"/>
            <a:ext cx="9144000" cy="1869440"/>
          </a:xfrm>
          <a:prstGeom prst="rect"/>
          <a:noFill/>
        </p:spPr>
        <p:txBody>
          <a:bodyPr wrap="square">
            <a:spAutoFit/>
          </a:bodyPr>
          <a:p>
            <a:pPr indent="-285750" marL="285750">
              <a:buFont typeface="Wingdings" pitchFamily="2" charset="2"/>
              <a:buChar char="v"/>
            </a:pPr>
            <a:r>
              <a:rPr dirty="0" sz="2400" lang="en-US"/>
              <a:t>Cranial  nerve  deficit  is  frequently  seen  preoperatively  in  </a:t>
            </a:r>
          </a:p>
          <a:p>
            <a:pPr indent="-285750" lvl="1" marL="742950">
              <a:buFont typeface="Wingdings" pitchFamily="2" charset="2"/>
              <a:buChar char="Ø"/>
            </a:pPr>
            <a:r>
              <a:rPr dirty="0" sz="2400" lang="en-US"/>
              <a:t>JPs more commonly then  VPs  and less  often  in  CPs.</a:t>
            </a:r>
          </a:p>
          <a:p>
            <a:pPr indent="-285750" lvl="1" marL="742950">
              <a:buFont typeface="Wingdings" pitchFamily="2" charset="2"/>
              <a:buChar char="Ø"/>
            </a:pPr>
            <a:endParaRPr dirty="0" sz="2400" lang="en-US"/>
          </a:p>
          <a:p>
            <a:pPr indent="-285750" marL="285750">
              <a:buFont typeface="Wingdings" pitchFamily="2" charset="2"/>
              <a:buChar char="v"/>
            </a:pPr>
            <a:r>
              <a:rPr dirty="0" sz="2400" lang="en-US" err="1"/>
              <a:t>CPs</a:t>
            </a:r>
            <a:r>
              <a:rPr dirty="0" sz="2400" lang="en-US"/>
              <a:t>  are  less  likely  to extend  into  the  cranium,  whereas  intracranial  infiltration  is  more often  seen  in  VPs.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7" name=""/>
        <p:cNvGrpSpPr/>
        <p:nvPr/>
      </p:nvGrpSpPr>
      <p:grpSpPr>
        <a:xfrm>
          <a:off x="0" y="0"/>
          <a:ext cx="0" cy="0"/>
          <a:chOff x="0" y="0"/>
          <a:chExt cx="0" cy="0"/>
        </a:xfrm>
      </p:grpSpPr>
      <p:sp>
        <p:nvSpPr>
          <p:cNvPr id="1048605" name="Title 1"/>
          <p:cNvSpPr>
            <a:spLocks noGrp="1"/>
          </p:cNvSpPr>
          <p:nvPr>
            <p:ph type="title"/>
          </p:nvPr>
        </p:nvSpPr>
        <p:spPr>
          <a:xfrm>
            <a:off x="86014" y="99582"/>
            <a:ext cx="7886700" cy="581456"/>
          </a:xfrm>
        </p:spPr>
        <p:txBody>
          <a:bodyPr>
            <a:normAutofit fontScale="90000"/>
          </a:bodyPr>
          <a:p>
            <a:r>
              <a:rPr dirty="0" lang="en-US" u="sng">
                <a:solidFill>
                  <a:srgbClr val="002060"/>
                </a:solidFill>
                <a:latin typeface="Algerian" pitchFamily="82" charset="77"/>
              </a:rPr>
              <a:t>DIAGNOSIS</a:t>
            </a:r>
            <a:endParaRPr dirty="0" lang="ar-IQ" u="sng">
              <a:solidFill>
                <a:srgbClr val="002060"/>
              </a:solidFill>
              <a:latin typeface="Algerian" pitchFamily="82" charset="77"/>
            </a:endParaRPr>
          </a:p>
        </p:txBody>
      </p:sp>
      <p:sp>
        <p:nvSpPr>
          <p:cNvPr id="1048606" name="Content Placeholder 2"/>
          <p:cNvSpPr>
            <a:spLocks noGrp="1"/>
          </p:cNvSpPr>
          <p:nvPr>
            <p:ph idx="1"/>
          </p:nvPr>
        </p:nvSpPr>
        <p:spPr>
          <a:xfrm>
            <a:off x="86014" y="681038"/>
            <a:ext cx="8971972" cy="6077380"/>
          </a:xfrm>
        </p:spPr>
        <p:txBody>
          <a:bodyPr>
            <a:normAutofit/>
          </a:bodyPr>
          <a:p>
            <a:r>
              <a:rPr dirty="0" sz="2000" lang="en-US"/>
              <a:t>Clinical features are key to accurate diagnosis</a:t>
            </a:r>
          </a:p>
          <a:p>
            <a:r>
              <a:rPr dirty="0" sz="2000" lang="en-US" err="1"/>
              <a:t>Otomicroscopic</a:t>
            </a:r>
            <a:r>
              <a:rPr dirty="0" sz="2000" lang="en-US"/>
              <a:t> examination is fundamental.</a:t>
            </a:r>
          </a:p>
          <a:p>
            <a:endParaRPr dirty="0" sz="2000" lang="en-US"/>
          </a:p>
          <a:p>
            <a:pPr>
              <a:buFont typeface="Wingdings" pitchFamily="2" charset="2"/>
              <a:buChar char="v"/>
            </a:pPr>
            <a:r>
              <a:rPr b="1" dirty="0" sz="2000" lang="en-US"/>
              <a:t>Fine-needle aspiration  biopsy is not normally necessary and may even be contraindicated because of </a:t>
            </a:r>
          </a:p>
          <a:p>
            <a:pPr lvl="1">
              <a:buFont typeface="Courier New" panose="02070309020205020404" pitchFamily="49" charset="0"/>
              <a:buChar char="o"/>
            </a:pPr>
            <a:r>
              <a:rPr dirty="0" sz="2000" lang="en-US">
                <a:solidFill>
                  <a:srgbClr val="002060"/>
                </a:solidFill>
              </a:rPr>
              <a:t>Risk for precipitating a hypertensive crisis, </a:t>
            </a:r>
          </a:p>
          <a:p>
            <a:pPr lvl="1">
              <a:buFont typeface="Courier New" panose="02070309020205020404" pitchFamily="49" charset="0"/>
              <a:buChar char="o"/>
            </a:pPr>
            <a:r>
              <a:rPr dirty="0" sz="2000" lang="en-US">
                <a:solidFill>
                  <a:srgbClr val="002060"/>
                </a:solidFill>
              </a:rPr>
              <a:t>Hemorrhage, </a:t>
            </a:r>
          </a:p>
          <a:p>
            <a:pPr lvl="1">
              <a:buFont typeface="Courier New" panose="02070309020205020404" pitchFamily="49" charset="0"/>
              <a:buChar char="o"/>
            </a:pPr>
            <a:r>
              <a:rPr dirty="0" sz="2000" lang="en-US">
                <a:solidFill>
                  <a:srgbClr val="002060"/>
                </a:solidFill>
              </a:rPr>
              <a:t>Tumor cell seeding.</a:t>
            </a:r>
          </a:p>
          <a:p>
            <a:pPr lvl="1">
              <a:buFont typeface="Courier New" panose="02070309020205020404" pitchFamily="49" charset="0"/>
              <a:buChar char="o"/>
            </a:pPr>
            <a:endParaRPr dirty="0" sz="2000" lang="en-US"/>
          </a:p>
          <a:p>
            <a:r>
              <a:rPr dirty="0" sz="2000" lang="en-US"/>
              <a:t>Rarely through plasma or urine testing for fractionated </a:t>
            </a:r>
            <a:r>
              <a:rPr dirty="0" sz="2000" lang="en-US" err="1"/>
              <a:t>metanephrine</a:t>
            </a:r>
            <a:r>
              <a:rPr dirty="0" sz="2000" lang="en-US"/>
              <a:t> or catecholamine.</a:t>
            </a:r>
          </a:p>
          <a:p>
            <a:r>
              <a:rPr dirty="0" sz="2000" lang="en-US"/>
              <a:t>Doppler ultrasonography is an inexpensive, noninvasive means of ascertaining vascularization in neck paragangliomas and is therefore frequently used as an early diagnostic test.</a:t>
            </a:r>
            <a:endParaRPr dirty="0" sz="2000" lang="ar-IQ"/>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8" name=""/>
        <p:cNvGrpSpPr/>
        <p:nvPr/>
      </p:nvGrpSpPr>
      <p:grpSpPr>
        <a:xfrm>
          <a:off x="0" y="0"/>
          <a:ext cx="0" cy="0"/>
          <a:chOff x="0" y="0"/>
          <a:chExt cx="0" cy="0"/>
        </a:xfrm>
      </p:grpSpPr>
      <p:sp>
        <p:nvSpPr>
          <p:cNvPr id="1048607" name="Content Placeholder 2"/>
          <p:cNvSpPr>
            <a:spLocks noGrp="1"/>
          </p:cNvSpPr>
          <p:nvPr>
            <p:ph idx="1"/>
          </p:nvPr>
        </p:nvSpPr>
        <p:spPr>
          <a:xfrm>
            <a:off x="92362" y="92727"/>
            <a:ext cx="8970819" cy="6649817"/>
          </a:xfrm>
        </p:spPr>
        <p:txBody>
          <a:bodyPr>
            <a:noAutofit/>
          </a:bodyPr>
          <a:p>
            <a:pPr>
              <a:buFont typeface="Wingdings" pitchFamily="2" charset="2"/>
              <a:buChar char="v"/>
            </a:pPr>
            <a:r>
              <a:rPr b="1" dirty="0" sz="2000" lang="en-US" err="1" u="sng"/>
              <a:t>Neuroradiology</a:t>
            </a:r>
            <a:r>
              <a:rPr b="1" dirty="0" sz="2000" lang="en-US" u="sng"/>
              <a:t> is the cornerstone for accurate diagnosis of all HNPs. </a:t>
            </a:r>
          </a:p>
          <a:p>
            <a:pPr>
              <a:buFont typeface="Wingdings" pitchFamily="2" charset="2"/>
              <a:buChar char="Ø"/>
            </a:pPr>
            <a:r>
              <a:rPr b="1" dirty="0" sz="2000" lang="en-US">
                <a:solidFill>
                  <a:srgbClr val="C00000"/>
                </a:solidFill>
              </a:rPr>
              <a:t>Plain skull x-rays:</a:t>
            </a:r>
            <a:r>
              <a:rPr dirty="0" sz="2000" lang="en-US"/>
              <a:t> </a:t>
            </a:r>
          </a:p>
          <a:p>
            <a:pPr lvl="1"/>
            <a:r>
              <a:rPr dirty="0" sz="2000" lang="en-US" err="1"/>
              <a:t>Petroclival</a:t>
            </a:r>
            <a:r>
              <a:rPr dirty="0" sz="2000" lang="en-US"/>
              <a:t>  junction  erosion. </a:t>
            </a:r>
          </a:p>
          <a:p>
            <a:pPr lvl="1"/>
            <a:r>
              <a:rPr dirty="0" sz="2000" lang="en-US"/>
              <a:t>Jugular foramen enlargement.</a:t>
            </a:r>
          </a:p>
          <a:p>
            <a:pPr>
              <a:buFont typeface="Wingdings" pitchFamily="2" charset="2"/>
              <a:buChar char="Ø"/>
            </a:pPr>
            <a:r>
              <a:rPr b="1" dirty="0" sz="2000" lang="en-US">
                <a:solidFill>
                  <a:srgbClr val="C00000"/>
                </a:solidFill>
              </a:rPr>
              <a:t>CT :</a:t>
            </a:r>
            <a:r>
              <a:rPr dirty="0" sz="2000" lang="en-US"/>
              <a:t> to clarify the severity of bone involvement</a:t>
            </a:r>
          </a:p>
          <a:p>
            <a:pPr>
              <a:buFont typeface="Wingdings" pitchFamily="2" charset="2"/>
              <a:buChar char="Ø"/>
            </a:pPr>
            <a:r>
              <a:rPr b="1" dirty="0" sz="2000" lang="en-US">
                <a:solidFill>
                  <a:srgbClr val="C00000"/>
                </a:solidFill>
              </a:rPr>
              <a:t>MRI:	</a:t>
            </a:r>
          </a:p>
          <a:p>
            <a:pPr lvl="1"/>
            <a:r>
              <a:rPr dirty="0" sz="2000" lang="en-US"/>
              <a:t>characteristic “</a:t>
            </a:r>
            <a:r>
              <a:rPr b="1" dirty="0" sz="2000" lang="en-US">
                <a:solidFill>
                  <a:srgbClr val="002060"/>
                </a:solidFill>
              </a:rPr>
              <a:t>salt-and-pepper</a:t>
            </a:r>
            <a:r>
              <a:rPr dirty="0" sz="2000" lang="en-US"/>
              <a:t>” T1- and T2 due to slow vascular blood flow or </a:t>
            </a:r>
            <a:r>
              <a:rPr b="1" dirty="0" sz="2000" lang="en-US">
                <a:solidFill>
                  <a:srgbClr val="0070C0"/>
                </a:solidFill>
              </a:rPr>
              <a:t>hemorrhage</a:t>
            </a:r>
            <a:r>
              <a:rPr dirty="0" sz="2000" lang="en-US"/>
              <a:t> (</a:t>
            </a:r>
            <a:r>
              <a:rPr b="1" dirty="0" sz="2000" lang="en-US"/>
              <a:t>salt</a:t>
            </a:r>
            <a:r>
              <a:rPr dirty="0" sz="2000" lang="en-US"/>
              <a:t>) and </a:t>
            </a:r>
            <a:r>
              <a:rPr b="1" dirty="0" sz="2000" lang="en-US">
                <a:solidFill>
                  <a:srgbClr val="0070C0"/>
                </a:solidFill>
              </a:rPr>
              <a:t>flow voids</a:t>
            </a:r>
            <a:r>
              <a:rPr dirty="0" sz="2000" lang="en-US"/>
              <a:t> (</a:t>
            </a:r>
            <a:r>
              <a:rPr b="1" dirty="0" sz="2000" lang="en-US"/>
              <a:t>pepper</a:t>
            </a:r>
            <a:r>
              <a:rPr dirty="0" sz="2000" lang="en-US"/>
              <a:t>).</a:t>
            </a:r>
          </a:p>
          <a:p>
            <a:pPr lvl="1"/>
            <a:r>
              <a:rPr dirty="0" sz="2000" lang="en-US"/>
              <a:t>after gadolinium injection, shows intense enhancement.</a:t>
            </a:r>
          </a:p>
          <a:p>
            <a:pPr>
              <a:buFont typeface="Wingdings" pitchFamily="2" charset="2"/>
              <a:buChar char="Ø"/>
            </a:pPr>
            <a:r>
              <a:rPr b="1" dirty="0" sz="2000" lang="en-US">
                <a:solidFill>
                  <a:srgbClr val="C00000"/>
                </a:solidFill>
              </a:rPr>
              <a:t>Angiography</a:t>
            </a:r>
            <a:r>
              <a:rPr dirty="0" sz="2000" lang="en-US">
                <a:solidFill>
                  <a:srgbClr val="C00000"/>
                </a:solidFill>
              </a:rPr>
              <a:t> : </a:t>
            </a:r>
          </a:p>
          <a:p>
            <a:pPr lvl="1"/>
            <a:r>
              <a:rPr dirty="0" sz="2000" lang="en-US"/>
              <a:t>Feeder vessels, and venous drainage.</a:t>
            </a:r>
          </a:p>
          <a:p>
            <a:pPr lvl="1"/>
            <a:r>
              <a:rPr dirty="0" sz="2000" lang="en-US"/>
              <a:t>In  </a:t>
            </a:r>
            <a:r>
              <a:rPr dirty="0" sz="2000" lang="en-US" err="1"/>
              <a:t>CPs</a:t>
            </a:r>
            <a:r>
              <a:rPr dirty="0" sz="2000" lang="en-US"/>
              <a:t>,  the  </a:t>
            </a:r>
            <a:r>
              <a:rPr b="1" dirty="0" sz="2000" lang="en-US" u="sng"/>
              <a:t>lyre  sign</a:t>
            </a:r>
            <a:r>
              <a:rPr b="1" dirty="0" sz="2000" lang="en-US"/>
              <a:t> </a:t>
            </a:r>
            <a:r>
              <a:rPr dirty="0" sz="2000" lang="en-US"/>
              <a:t>the  </a:t>
            </a:r>
            <a:r>
              <a:rPr b="1" dirty="0" sz="2000" lang="en-US">
                <a:solidFill>
                  <a:srgbClr val="0070C0"/>
                </a:solidFill>
              </a:rPr>
              <a:t>splaying  of  the  internal and  external  carotids</a:t>
            </a:r>
            <a:r>
              <a:rPr dirty="0" sz="2000" lang="en-US"/>
              <a:t> is  clearly  visible.</a:t>
            </a:r>
          </a:p>
          <a:p>
            <a:pPr>
              <a:buFont typeface="Wingdings" pitchFamily="2" charset="2"/>
              <a:buChar char="Ø"/>
            </a:pPr>
            <a:r>
              <a:rPr b="1" dirty="0" sz="2000" lang="en-US">
                <a:solidFill>
                  <a:srgbClr val="C00000"/>
                </a:solidFill>
              </a:rPr>
              <a:t>PET :</a:t>
            </a:r>
            <a:r>
              <a:rPr dirty="0" sz="2000" lang="en-US"/>
              <a:t> highly sensitive functional imaging and identify even small HNPs. </a:t>
            </a:r>
          </a:p>
          <a:p>
            <a:pPr>
              <a:buFont typeface="Wingdings" pitchFamily="2" charset="2"/>
              <a:buChar char="Ø"/>
            </a:pPr>
            <a:r>
              <a:rPr b="1" dirty="0" sz="2000" lang="en-US">
                <a:solidFill>
                  <a:srgbClr val="C00000"/>
                </a:solidFill>
              </a:rPr>
              <a:t>Ultrasonography</a:t>
            </a:r>
          </a:p>
          <a:p>
            <a:pPr lvl="1"/>
            <a:r>
              <a:rPr dirty="0" sz="2000" lang="en-US"/>
              <a:t>B-mode  shows  a  </a:t>
            </a:r>
            <a:r>
              <a:rPr dirty="0" sz="2000" lang="en-US" err="1"/>
              <a:t>hypoechoic</a:t>
            </a:r>
            <a:r>
              <a:rPr dirty="0" sz="2000" lang="en-US"/>
              <a:t>  mass.</a:t>
            </a:r>
          </a:p>
          <a:p>
            <a:pPr lvl="1"/>
            <a:r>
              <a:rPr dirty="0" sz="2000" lang="en-US"/>
              <a:t>color  duplex  ultrasonography  enables  blood  flow and  direction  to  be  analyzed,  highlighting  the  upward  flow and  significant  internal  vascularity  within  such  tumors.</a:t>
            </a:r>
            <a:endParaRPr dirty="0" sz="2000" lang="ar-IQ"/>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9" name=""/>
        <p:cNvGrpSpPr/>
        <p:nvPr/>
      </p:nvGrpSpPr>
      <p:grpSpPr>
        <a:xfrm>
          <a:off x="0" y="0"/>
          <a:ext cx="0" cy="0"/>
          <a:chOff x="0" y="0"/>
          <a:chExt cx="0" cy="0"/>
        </a:xfrm>
      </p:grpSpPr>
      <p:pic>
        <p:nvPicPr>
          <p:cNvPr id="2097155" name="Picture 11"/>
          <p:cNvPicPr>
            <a:picLocks noChangeAspect="1"/>
          </p:cNvPicPr>
          <p:nvPr/>
        </p:nvPicPr>
        <p:blipFill>
          <a:blip xmlns:r="http://schemas.openxmlformats.org/officeDocument/2006/relationships" r:embed="rId1"/>
          <a:stretch>
            <a:fillRect/>
          </a:stretch>
        </p:blipFill>
        <p:spPr>
          <a:xfrm>
            <a:off x="0" y="0"/>
            <a:ext cx="9144000" cy="3429000"/>
          </a:xfrm>
          <a:prstGeom prst="rect"/>
        </p:spPr>
      </p:pic>
      <p:sp>
        <p:nvSpPr>
          <p:cNvPr id="1048608" name="TextBox 13"/>
          <p:cNvSpPr txBox="1"/>
          <p:nvPr/>
        </p:nvSpPr>
        <p:spPr>
          <a:xfrm>
            <a:off x="0" y="3429000"/>
            <a:ext cx="9144000" cy="2225041"/>
          </a:xfrm>
          <a:prstGeom prst="rect"/>
          <a:noFill/>
        </p:spPr>
        <p:txBody>
          <a:bodyPr wrap="square">
            <a:spAutoFit/>
          </a:bodyPr>
          <a:p>
            <a:r>
              <a:rPr dirty="0" lang="en-US"/>
              <a:t>Magnetic  resonance  imaging  (MRI)  shows  giant  </a:t>
            </a:r>
            <a:r>
              <a:rPr dirty="0" lang="en-US" err="1"/>
              <a:t>paraganglioma</a:t>
            </a:r>
            <a:r>
              <a:rPr dirty="0" lang="en-US"/>
              <a:t>  with  complete  left petrous  bone  involvement.  </a:t>
            </a:r>
          </a:p>
          <a:p>
            <a:pPr indent="-342900" marL="342900">
              <a:buAutoNum type="alphaUcPeriod"/>
            </a:pPr>
            <a:r>
              <a:rPr dirty="0" lang="en-US"/>
              <a:t>Axial T1-weighted  MRI shows  inhomogeneous  lesion  structure with  high  signal  areas  due  to  degradation  of  hemoglobin  product  deposits  (arrow).  </a:t>
            </a:r>
          </a:p>
          <a:p>
            <a:pPr indent="-342900" marL="342900">
              <a:buAutoNum type="alphaUcPeriod"/>
            </a:pPr>
            <a:r>
              <a:rPr dirty="0" lang="en-US"/>
              <a:t>Axial  T1-weighted  MRI after  contrast  injection shows  diffuse  typical  intense  lesion  enhancement.  </a:t>
            </a:r>
          </a:p>
          <a:p>
            <a:pPr indent="-342900" marL="342900">
              <a:buAutoNum type="alphaUcPeriod"/>
            </a:pPr>
            <a:r>
              <a:rPr dirty="0" lang="en-US"/>
              <a:t>Coronal  T2-weighted  MRI evidences  an  extension  in  the  middle  cranial  fossa  with  temporal  lobe  dislocation.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0" name=""/>
        <p:cNvGrpSpPr/>
        <p:nvPr/>
      </p:nvGrpSpPr>
      <p:grpSpPr>
        <a:xfrm>
          <a:off x="0" y="0"/>
          <a:ext cx="0" cy="0"/>
          <a:chOff x="0" y="0"/>
          <a:chExt cx="0" cy="0"/>
        </a:xfrm>
      </p:grpSpPr>
      <p:pic>
        <p:nvPicPr>
          <p:cNvPr id="2097156" name="Picture 2"/>
          <p:cNvPicPr>
            <a:picLocks noChangeAspect="1"/>
          </p:cNvPicPr>
          <p:nvPr/>
        </p:nvPicPr>
        <p:blipFill>
          <a:blip xmlns:r="http://schemas.openxmlformats.org/officeDocument/2006/relationships" r:embed="rId1"/>
          <a:stretch>
            <a:fillRect/>
          </a:stretch>
        </p:blipFill>
        <p:spPr>
          <a:xfrm>
            <a:off x="0" y="-1"/>
            <a:ext cx="9144000" cy="4514273"/>
          </a:xfrm>
          <a:prstGeom prst="rect"/>
        </p:spPr>
      </p:pic>
      <p:sp>
        <p:nvSpPr>
          <p:cNvPr id="1048609" name="TextBox 4"/>
          <p:cNvSpPr txBox="1"/>
          <p:nvPr/>
        </p:nvSpPr>
        <p:spPr>
          <a:xfrm>
            <a:off x="0" y="4514272"/>
            <a:ext cx="9144000" cy="1424940"/>
          </a:xfrm>
          <a:prstGeom prst="rect"/>
          <a:noFill/>
        </p:spPr>
        <p:txBody>
          <a:bodyPr wrap="square">
            <a:spAutoFit/>
          </a:bodyPr>
          <a:p>
            <a:pPr indent="-342900" marL="342900">
              <a:buAutoNum type="alphaUcPeriod"/>
            </a:pPr>
            <a:r>
              <a:rPr dirty="0" lang="en-US"/>
              <a:t>CT angio </a:t>
            </a:r>
          </a:p>
          <a:p>
            <a:pPr indent="-342900" marL="342900">
              <a:buAutoNum type="alphaUcPeriod"/>
            </a:pPr>
            <a:r>
              <a:rPr dirty="0" lang="en-US"/>
              <a:t>Coronal  </a:t>
            </a:r>
            <a:r>
              <a:rPr dirty="0" lang="en-US" err="1"/>
              <a:t>postcontrast</a:t>
            </a:r>
            <a:r>
              <a:rPr dirty="0" lang="en-US"/>
              <a:t>  spin echo  T1-weighted  image  show  a  giant  jugular  aggressive  </a:t>
            </a:r>
            <a:r>
              <a:rPr dirty="0" lang="en-US" err="1"/>
              <a:t>paraganglioma</a:t>
            </a:r>
            <a:r>
              <a:rPr dirty="0" lang="en-US"/>
              <a:t>  growing  into  the  jugular  vein (star)  and  inferior  petrosal  sinus  (arrowhead)  and  reaching  the  cavernous  sinus  (arrow).  The  lesion  has enlarged  the  cavernous  sinus,  bringing  about  carotid  artery  occlusion.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1" name=""/>
        <p:cNvGrpSpPr/>
        <p:nvPr/>
      </p:nvGrpSpPr>
      <p:grpSpPr>
        <a:xfrm>
          <a:off x="0" y="0"/>
          <a:ext cx="0" cy="0"/>
          <a:chOff x="0" y="0"/>
          <a:chExt cx="0" cy="0"/>
        </a:xfrm>
      </p:grpSpPr>
      <p:pic>
        <p:nvPicPr>
          <p:cNvPr id="2097157" name="Content Placeholder 3"/>
          <p:cNvPicPr>
            <a:picLocks noChangeAspect="1"/>
          </p:cNvPicPr>
          <p:nvPr/>
        </p:nvPicPr>
        <p:blipFill>
          <a:blip xmlns:r="http://schemas.openxmlformats.org/officeDocument/2006/relationships" r:embed="rId1"/>
          <a:stretch>
            <a:fillRect/>
          </a:stretch>
        </p:blipFill>
        <p:spPr>
          <a:xfrm>
            <a:off x="17154" y="1"/>
            <a:ext cx="4554846" cy="3429000"/>
          </a:xfrm>
          <a:prstGeom prst="rect"/>
          <a:ln>
            <a:noFill/>
          </a:ln>
          <a:effectLst>
            <a:softEdge rad="112500"/>
          </a:effectLst>
        </p:spPr>
      </p:pic>
      <p:pic>
        <p:nvPicPr>
          <p:cNvPr id="2097158" name="Picture 4"/>
          <p:cNvPicPr>
            <a:picLocks noChangeAspect="1"/>
          </p:cNvPicPr>
          <p:nvPr/>
        </p:nvPicPr>
        <p:blipFill>
          <a:blip xmlns:r="http://schemas.openxmlformats.org/officeDocument/2006/relationships" r:embed="rId2"/>
          <a:stretch>
            <a:fillRect/>
          </a:stretch>
        </p:blipFill>
        <p:spPr>
          <a:xfrm>
            <a:off x="4589155" y="1"/>
            <a:ext cx="4554845" cy="3429000"/>
          </a:xfrm>
          <a:prstGeom prst="rect"/>
          <a:ln>
            <a:noFill/>
          </a:ln>
          <a:effectLst>
            <a:softEdge rad="112500"/>
          </a:effectLst>
        </p:spPr>
      </p:pic>
      <p:sp>
        <p:nvSpPr>
          <p:cNvPr id="1048610" name="Rectangle 5"/>
          <p:cNvSpPr/>
          <p:nvPr/>
        </p:nvSpPr>
        <p:spPr>
          <a:xfrm>
            <a:off x="128153" y="207818"/>
            <a:ext cx="4171502" cy="553998"/>
          </a:xfrm>
          <a:prstGeom prst="rect"/>
        </p:spPr>
        <p:txBody>
          <a:bodyPr wrap="square">
            <a:spAutoFit/>
          </a:bodyPr>
          <a:p>
            <a:r>
              <a:rPr b="1" dirty="0" sz="1500" lang="en-US">
                <a:solidFill>
                  <a:schemeClr val="bg1"/>
                </a:solidFill>
              </a:rPr>
              <a:t>T2- (MRI) ,the tumor (arrowheads) and many of its arterial feeder branches are visible. </a:t>
            </a:r>
            <a:endParaRPr b="1" dirty="0" sz="1500" lang="ar-IQ">
              <a:solidFill>
                <a:schemeClr val="bg1"/>
              </a:solidFill>
            </a:endParaRPr>
          </a:p>
        </p:txBody>
      </p:sp>
      <p:pic>
        <p:nvPicPr>
          <p:cNvPr id="2097159" name="Picture 10"/>
          <p:cNvPicPr>
            <a:picLocks noChangeAspect="1"/>
          </p:cNvPicPr>
          <p:nvPr/>
        </p:nvPicPr>
        <p:blipFill>
          <a:blip xmlns:r="http://schemas.openxmlformats.org/officeDocument/2006/relationships" r:embed="rId3"/>
          <a:stretch>
            <a:fillRect/>
          </a:stretch>
        </p:blipFill>
        <p:spPr>
          <a:xfrm>
            <a:off x="17154" y="3428999"/>
            <a:ext cx="9126846" cy="3429000"/>
          </a:xfrm>
          <a:prstGeom prst="rect"/>
          <a:ln>
            <a:noFill/>
          </a:ln>
          <a:effectLst>
            <a:softEdge rad="112500"/>
          </a:effectLst>
        </p:spPr>
      </p:pic>
      <p:sp>
        <p:nvSpPr>
          <p:cNvPr id="1048611" name="Rectangle 6"/>
          <p:cNvSpPr/>
          <p:nvPr/>
        </p:nvSpPr>
        <p:spPr>
          <a:xfrm>
            <a:off x="4767725" y="0"/>
            <a:ext cx="4376275" cy="784830"/>
          </a:xfrm>
          <a:prstGeom prst="rect"/>
        </p:spPr>
        <p:txBody>
          <a:bodyPr wrap="square">
            <a:spAutoFit/>
          </a:bodyPr>
          <a:p>
            <a:r>
              <a:rPr b="1" dirty="0" sz="1500" lang="en-US">
                <a:solidFill>
                  <a:schemeClr val="bg1"/>
                </a:solidFill>
              </a:rPr>
              <a:t>After endovascular embolization, the mass was completely resected, as confirmed by early postsurgical MRI </a:t>
            </a:r>
            <a:endParaRPr b="1" dirty="0" sz="1500" lang="ar-IQ">
              <a:solidFill>
                <a:schemeClr val="bg1"/>
              </a:solidFill>
            </a:endParaRPr>
          </a:p>
        </p:txBody>
      </p:sp>
      <p:sp>
        <p:nvSpPr>
          <p:cNvPr id="1048612" name="TextBox 7"/>
          <p:cNvSpPr txBox="1"/>
          <p:nvPr/>
        </p:nvSpPr>
        <p:spPr>
          <a:xfrm>
            <a:off x="48967" y="5847772"/>
            <a:ext cx="4450936" cy="1005840"/>
          </a:xfrm>
          <a:prstGeom prst="rect"/>
          <a:noFill/>
        </p:spPr>
        <p:txBody>
          <a:bodyPr wrap="square">
            <a:spAutoFit/>
          </a:bodyPr>
          <a:p>
            <a:r>
              <a:rPr b="1" dirty="0" sz="1500" lang="en-US">
                <a:solidFill>
                  <a:schemeClr val="bg1"/>
                </a:solidFill>
              </a:rPr>
              <a:t>Digital  subtraction  angiography  (DSA)  illustrates  the  hemodynamic characteristics  in  more  detail  (C)  and  shows  early  opacification  of  the  jugular  vein.  </a:t>
            </a:r>
          </a:p>
        </p:txBody>
      </p:sp>
      <p:sp>
        <p:nvSpPr>
          <p:cNvPr id="1048613" name="TextBox 12"/>
          <p:cNvSpPr txBox="1"/>
          <p:nvPr/>
        </p:nvSpPr>
        <p:spPr>
          <a:xfrm>
            <a:off x="4644098" y="6096184"/>
            <a:ext cx="4482748" cy="553998"/>
          </a:xfrm>
          <a:prstGeom prst="rect"/>
          <a:noFill/>
        </p:spPr>
        <p:txBody>
          <a:bodyPr wrap="square">
            <a:spAutoFit/>
          </a:bodyPr>
          <a:p>
            <a:r>
              <a:rPr b="1" dirty="0" sz="1500" lang="en-US">
                <a:solidFill>
                  <a:schemeClr val="bg1"/>
                </a:solidFill>
              </a:rPr>
              <a:t>Volume  rendering reconstruction  of  DSA  reveals  all  the  afferent  vessels  (D).</a:t>
            </a:r>
            <a:endParaRPr dirty="0" sz="15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2" name=""/>
        <p:cNvGrpSpPr/>
        <p:nvPr/>
      </p:nvGrpSpPr>
      <p:grpSpPr>
        <a:xfrm>
          <a:off x="0" y="0"/>
          <a:ext cx="0" cy="0"/>
          <a:chOff x="0" y="0"/>
          <a:chExt cx="0" cy="0"/>
        </a:xfrm>
      </p:grpSpPr>
      <p:sp>
        <p:nvSpPr>
          <p:cNvPr id="1048614" name="Title 1"/>
          <p:cNvSpPr>
            <a:spLocks noGrp="1"/>
          </p:cNvSpPr>
          <p:nvPr>
            <p:ph type="title"/>
          </p:nvPr>
        </p:nvSpPr>
        <p:spPr>
          <a:xfrm>
            <a:off x="86013" y="80818"/>
            <a:ext cx="7886700" cy="600219"/>
          </a:xfrm>
        </p:spPr>
        <p:txBody>
          <a:bodyPr>
            <a:normAutofit/>
          </a:bodyPr>
          <a:p>
            <a:pPr indent="-571500" marL="571500">
              <a:buFont typeface="Wingdings" pitchFamily="2" charset="2"/>
              <a:buChar char="v"/>
            </a:pPr>
            <a:r>
              <a:rPr dirty="0" sz="4000" lang="en-US" u="sng">
                <a:solidFill>
                  <a:srgbClr val="002060"/>
                </a:solidFill>
                <a:latin typeface="Algerian" pitchFamily="82" charset="77"/>
              </a:rPr>
              <a:t>TREATMENT</a:t>
            </a:r>
            <a:endParaRPr dirty="0" sz="4000" lang="ar-IQ" u="sng">
              <a:solidFill>
                <a:srgbClr val="002060"/>
              </a:solidFill>
              <a:latin typeface="Algerian" pitchFamily="82" charset="77"/>
            </a:endParaRPr>
          </a:p>
        </p:txBody>
      </p:sp>
      <p:sp>
        <p:nvSpPr>
          <p:cNvPr id="1048615" name="Content Placeholder 2"/>
          <p:cNvSpPr>
            <a:spLocks noGrp="1"/>
          </p:cNvSpPr>
          <p:nvPr>
            <p:ph idx="1"/>
          </p:nvPr>
        </p:nvSpPr>
        <p:spPr>
          <a:xfrm>
            <a:off x="86013" y="681036"/>
            <a:ext cx="8971974" cy="6096145"/>
          </a:xfrm>
        </p:spPr>
        <p:txBody>
          <a:bodyPr>
            <a:normAutofit/>
          </a:bodyPr>
          <a:p>
            <a:pPr>
              <a:buFont typeface="Wingdings" pitchFamily="2" charset="2"/>
              <a:buChar char="q"/>
            </a:pPr>
            <a:r>
              <a:rPr dirty="0" sz="2000" lang="en-US"/>
              <a:t>The main treatment options for paragangliomas include:</a:t>
            </a:r>
          </a:p>
          <a:p>
            <a:pPr indent="-385763" marL="385763">
              <a:buFont typeface="+mj-lt"/>
              <a:buAutoNum type="arabicPeriod"/>
            </a:pPr>
            <a:r>
              <a:rPr dirty="0" sz="2000" lang="en-US"/>
              <a:t>Embolization</a:t>
            </a:r>
          </a:p>
          <a:p>
            <a:pPr indent="-385763" marL="385763">
              <a:buFont typeface="+mj-lt"/>
              <a:buAutoNum type="arabicPeriod"/>
            </a:pPr>
            <a:r>
              <a:rPr dirty="0" sz="2000" lang="en-US"/>
              <a:t>Surgery</a:t>
            </a:r>
          </a:p>
          <a:p>
            <a:pPr indent="-385763" marL="385763">
              <a:buFont typeface="+mj-lt"/>
              <a:buAutoNum type="arabicPeriod"/>
            </a:pPr>
            <a:r>
              <a:rPr dirty="0" sz="2000" lang="en-US"/>
              <a:t>RT</a:t>
            </a:r>
          </a:p>
          <a:p>
            <a:pPr indent="-385763" marL="385763">
              <a:buFont typeface="+mj-lt"/>
              <a:buAutoNum type="arabicPeriod"/>
            </a:pPr>
            <a:r>
              <a:rPr dirty="0" sz="2000" lang="en-US"/>
              <a:t>Radio-surgery</a:t>
            </a:r>
          </a:p>
          <a:p>
            <a:pPr indent="-385763" marL="385763">
              <a:buFont typeface="+mj-lt"/>
              <a:buAutoNum type="arabicPeriod"/>
            </a:pPr>
            <a:r>
              <a:rPr dirty="0" sz="2000" lang="en-US"/>
              <a:t>Wait and scan strategy</a:t>
            </a:r>
          </a:p>
          <a:p>
            <a:r>
              <a:rPr dirty="0" sz="2000" lang="en-US"/>
              <a:t> to be used alone or in combination.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3" name=""/>
        <p:cNvGrpSpPr/>
        <p:nvPr/>
      </p:nvGrpSpPr>
      <p:grpSpPr>
        <a:xfrm>
          <a:off x="0" y="0"/>
          <a:ext cx="0" cy="0"/>
          <a:chOff x="0" y="0"/>
          <a:chExt cx="0" cy="0"/>
        </a:xfrm>
      </p:grpSpPr>
      <p:sp>
        <p:nvSpPr>
          <p:cNvPr id="1048616" name="Title 1"/>
          <p:cNvSpPr>
            <a:spLocks noGrp="1"/>
          </p:cNvSpPr>
          <p:nvPr>
            <p:ph type="title"/>
          </p:nvPr>
        </p:nvSpPr>
        <p:spPr>
          <a:xfrm>
            <a:off x="86014" y="99580"/>
            <a:ext cx="7886700" cy="581457"/>
          </a:xfrm>
        </p:spPr>
        <p:txBody>
          <a:bodyPr>
            <a:normAutofit/>
          </a:bodyPr>
          <a:p>
            <a:pPr indent="-457200" marL="457200">
              <a:buFont typeface="Wingdings" pitchFamily="2" charset="2"/>
              <a:buChar char="q"/>
            </a:pPr>
            <a:r>
              <a:rPr b="1" dirty="0" sz="3200" lang="en-US" u="sng">
                <a:solidFill>
                  <a:srgbClr val="002060"/>
                </a:solidFill>
                <a:latin typeface="+mn-lt"/>
              </a:rPr>
              <a:t>Embolization</a:t>
            </a:r>
            <a:endParaRPr dirty="0" sz="3200" lang="ar-IQ" u="sng">
              <a:solidFill>
                <a:srgbClr val="002060"/>
              </a:solidFill>
              <a:latin typeface="+mn-lt"/>
            </a:endParaRPr>
          </a:p>
        </p:txBody>
      </p:sp>
      <p:sp>
        <p:nvSpPr>
          <p:cNvPr id="1048617" name="Content Placeholder 2"/>
          <p:cNvSpPr>
            <a:spLocks noGrp="1"/>
          </p:cNvSpPr>
          <p:nvPr>
            <p:ph idx="1"/>
          </p:nvPr>
        </p:nvSpPr>
        <p:spPr>
          <a:xfrm>
            <a:off x="86014" y="681036"/>
            <a:ext cx="8971972" cy="6077383"/>
          </a:xfrm>
        </p:spPr>
        <p:txBody>
          <a:bodyPr>
            <a:normAutofit fontScale="95000" lnSpcReduction="20000"/>
          </a:bodyPr>
          <a:p>
            <a:r>
              <a:rPr b="1" dirty="0" sz="2000" lang="en-US"/>
              <a:t>Embolization, combined with immediate surgery</a:t>
            </a:r>
            <a:r>
              <a:rPr dirty="0" sz="2000" lang="en-US"/>
              <a:t>, is generally accepted as the </a:t>
            </a:r>
            <a:r>
              <a:rPr b="1" dirty="0" sz="2000" lang="en-US">
                <a:solidFill>
                  <a:srgbClr val="0070C0"/>
                </a:solidFill>
              </a:rPr>
              <a:t>best treatment option for resectable </a:t>
            </a:r>
            <a:r>
              <a:rPr b="1" dirty="0" sz="2000" lang="en-US" err="1">
                <a:solidFill>
                  <a:srgbClr val="0070C0"/>
                </a:solidFill>
              </a:rPr>
              <a:t>paragangliomas</a:t>
            </a:r>
            <a:r>
              <a:rPr dirty="0" sz="2000" lang="en-US"/>
              <a:t>.</a:t>
            </a:r>
          </a:p>
          <a:p>
            <a:pPr>
              <a:buFont typeface="Wingdings" pitchFamily="2" charset="2"/>
              <a:buChar char="Ø"/>
            </a:pPr>
            <a:r>
              <a:rPr b="1" dirty="0" sz="2000" lang="en-US">
                <a:solidFill>
                  <a:srgbClr val="C00000"/>
                </a:solidFill>
              </a:rPr>
              <a:t>Advantages</a:t>
            </a:r>
            <a:r>
              <a:rPr dirty="0" sz="2000" lang="en-US"/>
              <a:t> </a:t>
            </a:r>
          </a:p>
          <a:p>
            <a:pPr indent="-457200" lvl="1" marL="914400">
              <a:buFont typeface="+mj-lt"/>
              <a:buAutoNum type="arabicPeriod"/>
            </a:pPr>
            <a:r>
              <a:rPr b="1" dirty="0" sz="2000" lang="en-US">
                <a:solidFill>
                  <a:srgbClr val="002060"/>
                </a:solidFill>
              </a:rPr>
              <a:t>Improving quality of life</a:t>
            </a:r>
            <a:r>
              <a:rPr dirty="0" sz="2000" lang="en-US"/>
              <a:t> </a:t>
            </a:r>
            <a:r>
              <a:rPr b="1" dirty="0" sz="2000" lang="en-US" u="sng"/>
              <a:t>by</a:t>
            </a:r>
            <a:r>
              <a:rPr dirty="0" sz="2000" lang="en-US"/>
              <a:t> reducing symptoms like tinnitus, vertigo,  or dizziness.</a:t>
            </a:r>
          </a:p>
          <a:p>
            <a:pPr indent="-457200" lvl="1" marL="914400">
              <a:buFont typeface="+mj-lt"/>
              <a:buAutoNum type="arabicPeriod"/>
            </a:pPr>
            <a:r>
              <a:rPr b="1" dirty="0" sz="2000" lang="en-US">
                <a:solidFill>
                  <a:srgbClr val="002060"/>
                </a:solidFill>
              </a:rPr>
              <a:t>Diminishes  the  risk  for  hemorrhage  and  the  </a:t>
            </a:r>
            <a:r>
              <a:rPr b="1" dirty="0" sz="2000" lang="en-US" err="1">
                <a:solidFill>
                  <a:srgbClr val="002060"/>
                </a:solidFill>
              </a:rPr>
              <a:t>neurovascular</a:t>
            </a:r>
            <a:r>
              <a:rPr b="1" dirty="0" sz="2000" lang="en-US">
                <a:solidFill>
                  <a:srgbClr val="002060"/>
                </a:solidFill>
              </a:rPr>
              <a:t>  sequelae of  </a:t>
            </a:r>
            <a:r>
              <a:rPr b="1" dirty="0" sz="2000" lang="en-US" err="1">
                <a:solidFill>
                  <a:srgbClr val="002060"/>
                </a:solidFill>
              </a:rPr>
              <a:t>thermocoagulation</a:t>
            </a:r>
            <a:r>
              <a:rPr b="1" dirty="0" sz="2000" lang="en-US">
                <a:solidFill>
                  <a:srgbClr val="002060"/>
                </a:solidFill>
              </a:rPr>
              <a:t>  trauma</a:t>
            </a:r>
            <a:r>
              <a:rPr dirty="0" sz="2000" lang="en-US"/>
              <a:t> </a:t>
            </a:r>
            <a:r>
              <a:rPr b="1" dirty="0" sz="2000" lang="en-US" u="sng"/>
              <a:t>by</a:t>
            </a:r>
            <a:r>
              <a:rPr dirty="0" sz="2000" lang="en-US"/>
              <a:t> reducing  </a:t>
            </a:r>
            <a:r>
              <a:rPr dirty="0" sz="2000" lang="en-US" err="1"/>
              <a:t>intraoperative</a:t>
            </a:r>
            <a:r>
              <a:rPr dirty="0" sz="2000" lang="en-US"/>
              <a:t>  bleeding,  shrinks  tumors,  and may  shorten or spare  a  patient  from  dangerous  coagulation  as well  as  sinus-packing  procedures.</a:t>
            </a:r>
            <a:endParaRPr dirty="0" sz="2400" lang="en-US"/>
          </a:p>
          <a:p>
            <a:endParaRPr dirty="0" sz="2000" lang="en-US"/>
          </a:p>
          <a:p>
            <a:pPr>
              <a:buFont typeface="Wingdings" pitchFamily="2" charset="2"/>
              <a:buChar char="v"/>
            </a:pPr>
            <a:r>
              <a:rPr b="1" dirty="0" sz="2000" lang="en-US" u="sng">
                <a:solidFill>
                  <a:srgbClr val="002060"/>
                </a:solidFill>
                <a:latin typeface="+mn-lt"/>
              </a:rPr>
              <a:t>The main routes of embolization</a:t>
            </a:r>
          </a:p>
          <a:p>
            <a:pPr indent="-457200" marL="457200">
              <a:buFont typeface="+mj-lt"/>
              <a:buAutoNum type="arabicPeriod"/>
            </a:pPr>
            <a:r>
              <a:rPr dirty="0" sz="2000" lang="en-US"/>
              <a:t>The </a:t>
            </a:r>
            <a:r>
              <a:rPr dirty="0" sz="2000" lang="en-US" err="1"/>
              <a:t>transarterial</a:t>
            </a:r>
            <a:r>
              <a:rPr dirty="0" sz="2000" lang="en-US"/>
              <a:t> route</a:t>
            </a:r>
          </a:p>
          <a:p>
            <a:pPr lvl="1"/>
            <a:r>
              <a:rPr dirty="0" sz="2000" lang="en-US"/>
              <a:t>embolic agent is injected through a </a:t>
            </a:r>
            <a:r>
              <a:rPr dirty="0" sz="2000" lang="en-US" err="1"/>
              <a:t>microcatheter</a:t>
            </a:r>
            <a:r>
              <a:rPr dirty="0" sz="2000" lang="en-US"/>
              <a:t> into the feeding arteries of the tumor.</a:t>
            </a:r>
          </a:p>
          <a:p>
            <a:pPr indent="-457200" marL="457200">
              <a:buFont typeface="+mj-lt"/>
              <a:buAutoNum type="arabicPeriod"/>
            </a:pPr>
            <a:r>
              <a:rPr dirty="0" sz="2000" lang="en-US"/>
              <a:t>Direct percutaneous </a:t>
            </a:r>
            <a:r>
              <a:rPr dirty="0" sz="2000" lang="en-US" err="1"/>
              <a:t>intratumoral</a:t>
            </a:r>
            <a:r>
              <a:rPr dirty="0" sz="2000" lang="en-US"/>
              <a:t> puncture</a:t>
            </a:r>
          </a:p>
          <a:p>
            <a:pPr lvl="1"/>
            <a:r>
              <a:rPr dirty="0" sz="2000" lang="en-US"/>
              <a:t>close off the arterial supply, capillary bed, and veins to provide more complete reduction of tumor vascularity.</a:t>
            </a:r>
          </a:p>
          <a:p>
            <a:pPr indent="-457200" marL="457200">
              <a:buFont typeface="+mj-lt"/>
              <a:buAutoNum type="arabicPeriod"/>
            </a:pPr>
            <a:r>
              <a:rPr dirty="0" sz="2000" lang="en-US"/>
              <a:t> For JTPs, the combined </a:t>
            </a:r>
            <a:r>
              <a:rPr dirty="0" sz="2000" lang="en-US" err="1"/>
              <a:t>transarterial</a:t>
            </a:r>
            <a:r>
              <a:rPr dirty="0" sz="2000" lang="en-US"/>
              <a:t> and </a:t>
            </a:r>
            <a:r>
              <a:rPr dirty="0" sz="2000" lang="en-US" err="1"/>
              <a:t>transvenous</a:t>
            </a:r>
            <a:r>
              <a:rPr dirty="0" sz="2000" lang="en-US"/>
              <a:t> route.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6" name=""/>
        <p:cNvGrpSpPr/>
        <p:nvPr/>
      </p:nvGrpSpPr>
      <p:grpSpPr>
        <a:xfrm>
          <a:off x="0" y="0"/>
          <a:ext cx="0" cy="0"/>
          <a:chOff x="0" y="0"/>
          <a:chExt cx="0" cy="0"/>
        </a:xfrm>
      </p:grpSpPr>
      <p:sp>
        <p:nvSpPr>
          <p:cNvPr id="1048591" name="Title 1"/>
          <p:cNvSpPr>
            <a:spLocks noGrp="1"/>
          </p:cNvSpPr>
          <p:nvPr>
            <p:ph type="title"/>
          </p:nvPr>
        </p:nvSpPr>
        <p:spPr>
          <a:xfrm>
            <a:off x="80818" y="80819"/>
            <a:ext cx="7898245" cy="508000"/>
          </a:xfrm>
        </p:spPr>
        <p:txBody>
          <a:bodyPr>
            <a:normAutofit/>
          </a:bodyPr>
          <a:p>
            <a:r>
              <a:rPr dirty="0" sz="3200" lang="en-US" err="1" u="sng">
                <a:latin typeface="Algerian" pitchFamily="82" charset="77"/>
              </a:rPr>
              <a:t>Glomus</a:t>
            </a:r>
            <a:r>
              <a:rPr dirty="0" sz="3200" lang="en-US" u="sng">
                <a:latin typeface="Algerian" pitchFamily="82" charset="77"/>
              </a:rPr>
              <a:t> Tumors </a:t>
            </a:r>
            <a:endParaRPr dirty="0" sz="3200" lang="ar-IQ" u="sng">
              <a:latin typeface="Algerian" pitchFamily="82" charset="77"/>
            </a:endParaRPr>
          </a:p>
        </p:txBody>
      </p:sp>
      <p:sp>
        <p:nvSpPr>
          <p:cNvPr id="1048592" name="Content Placeholder 2"/>
          <p:cNvSpPr>
            <a:spLocks noGrp="1"/>
          </p:cNvSpPr>
          <p:nvPr>
            <p:ph idx="1"/>
          </p:nvPr>
        </p:nvSpPr>
        <p:spPr>
          <a:xfrm>
            <a:off x="80818" y="588819"/>
            <a:ext cx="8982364" cy="6188362"/>
          </a:xfrm>
        </p:spPr>
        <p:txBody>
          <a:bodyPr>
            <a:noAutofit/>
          </a:bodyPr>
          <a:p>
            <a:r>
              <a:rPr dirty="0" sz="2000" lang="en-US"/>
              <a:t>Other name </a:t>
            </a:r>
            <a:r>
              <a:rPr b="1" dirty="0" sz="2000" lang="en-US" err="1">
                <a:solidFill>
                  <a:srgbClr val="C00000"/>
                </a:solidFill>
              </a:rPr>
              <a:t>Paragangiloma</a:t>
            </a:r>
            <a:r>
              <a:rPr b="1" dirty="0" sz="2000" lang="en-US">
                <a:solidFill>
                  <a:srgbClr val="C00000"/>
                </a:solidFill>
              </a:rPr>
              <a:t>, </a:t>
            </a:r>
            <a:r>
              <a:rPr b="1" dirty="0" sz="2000" lang="en-US" err="1">
                <a:solidFill>
                  <a:srgbClr val="C00000"/>
                </a:solidFill>
              </a:rPr>
              <a:t>chemodectoma</a:t>
            </a:r>
            <a:r>
              <a:rPr b="1" dirty="0" sz="2000" lang="en-US">
                <a:solidFill>
                  <a:srgbClr val="C00000"/>
                </a:solidFill>
              </a:rPr>
              <a:t>.</a:t>
            </a:r>
            <a:endParaRPr dirty="0" sz="2000" lang="ar-SA"/>
          </a:p>
          <a:p>
            <a:r>
              <a:rPr dirty="0" sz="2000" lang="en-US"/>
              <a:t>A rare, slow-growing, highly vascular </a:t>
            </a:r>
            <a:r>
              <a:rPr dirty="0" sz="2000" lang="en-US" err="1"/>
              <a:t>craniocervical</a:t>
            </a:r>
            <a:r>
              <a:rPr dirty="0" sz="2000" lang="en-US"/>
              <a:t> tumors. </a:t>
            </a:r>
          </a:p>
          <a:p>
            <a:r>
              <a:rPr dirty="0" sz="2000" lang="en-US"/>
              <a:t>Specialized collections of neuroendocrine cells that migrate in close association with the cranial nerves (CNs), large blood vessels, autonomic nerves, and ganglia.</a:t>
            </a:r>
          </a:p>
          <a:p>
            <a:r>
              <a:rPr dirty="0" sz="2000" lang="en-US"/>
              <a:t>Generally  associated  with  the  </a:t>
            </a:r>
            <a:r>
              <a:rPr b="1" dirty="0" sz="2000" lang="en-US"/>
              <a:t>parasympathetic  system</a:t>
            </a:r>
            <a:r>
              <a:rPr dirty="0" sz="2000" lang="en-US"/>
              <a:t>. </a:t>
            </a:r>
          </a:p>
          <a:p>
            <a:r>
              <a:rPr dirty="0" sz="2000" lang="en-US"/>
              <a:t>Often  </a:t>
            </a:r>
            <a:r>
              <a:rPr dirty="0" sz="2000" lang="en-US" u="sng">
                <a:solidFill>
                  <a:srgbClr val="C00000"/>
                </a:solidFill>
              </a:rPr>
              <a:t>familial  and  are  unlikely  to  be  malignant.  </a:t>
            </a:r>
          </a:p>
          <a:p>
            <a:pPr lvl="1">
              <a:buFont typeface="Wingdings" pitchFamily="2" charset="2"/>
              <a:buChar char="ü"/>
            </a:pPr>
            <a:r>
              <a:rPr dirty="0" sz="2000" lang="en-US"/>
              <a:t>Most  are  slow  growing  (the  median  growth  rate  is  reported  as 1.0  mm/year.</a:t>
            </a:r>
          </a:p>
          <a:p>
            <a:pPr lvl="1">
              <a:buFont typeface="Wingdings" pitchFamily="2" charset="2"/>
              <a:buChar char="ü"/>
            </a:pPr>
            <a:r>
              <a:rPr dirty="0" sz="2000" lang="en-US"/>
              <a:t>Do  not  metastasize.  </a:t>
            </a:r>
          </a:p>
          <a:p>
            <a:pPr lvl="1">
              <a:buFont typeface="Wingdings" pitchFamily="2" charset="2"/>
              <a:buChar char="ü"/>
            </a:pPr>
            <a:r>
              <a:rPr dirty="0" sz="2000" lang="en-US"/>
              <a:t>Typically,  they  do  not  </a:t>
            </a:r>
            <a:r>
              <a:rPr dirty="0" sz="2000" lang="en-US" err="1"/>
              <a:t>hypersecrete</a:t>
            </a:r>
            <a:r>
              <a:rPr dirty="0" sz="2000" lang="en-US"/>
              <a:t>  catecholamines.</a:t>
            </a:r>
          </a:p>
          <a:p>
            <a:pPr lvl="1">
              <a:buFont typeface="Wingdings" pitchFamily="2" charset="2"/>
              <a:buChar char="ü"/>
            </a:pPr>
            <a:r>
              <a:rPr dirty="0" sz="2000" lang="en-US"/>
              <a:t>They  often  remain  undetected  until  they  provoke mass  effects.</a:t>
            </a:r>
          </a:p>
          <a:p>
            <a:endParaRPr dirty="0" sz="2000" lang="en-US"/>
          </a:p>
          <a:p>
            <a:pPr>
              <a:buFont typeface="Wingdings" pitchFamily="2" charset="2"/>
              <a:buChar char="Ø"/>
            </a:pPr>
            <a:r>
              <a:rPr b="1" dirty="0" sz="2000" lang="en-US">
                <a:solidFill>
                  <a:srgbClr val="002060"/>
                </a:solidFill>
              </a:rPr>
              <a:t>Metastasis </a:t>
            </a:r>
          </a:p>
          <a:p>
            <a:pPr lvl="1"/>
            <a:r>
              <a:rPr dirty="0" sz="2000" lang="en-US"/>
              <a:t>The most common metastasis sites are the regional lymph nodes followed by the skeleton, lung, and liver.</a:t>
            </a:r>
          </a:p>
          <a:p>
            <a:pPr lvl="1"/>
            <a:r>
              <a:rPr dirty="0" sz="2000" lang="en-US"/>
              <a:t>More common in </a:t>
            </a:r>
            <a:r>
              <a:rPr dirty="0" sz="2000" lang="en-US" err="1"/>
              <a:t>Jps</a:t>
            </a:r>
            <a:r>
              <a:rPr dirty="0" sz="2000" lang="en-US"/>
              <a:t> than Cps.</a:t>
            </a:r>
            <a:endParaRPr dirty="0" sz="2000" lang="ar-IQ"/>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4" name=""/>
        <p:cNvGrpSpPr/>
        <p:nvPr/>
      </p:nvGrpSpPr>
      <p:grpSpPr>
        <a:xfrm>
          <a:off x="0" y="0"/>
          <a:ext cx="0" cy="0"/>
          <a:chOff x="0" y="0"/>
          <a:chExt cx="0" cy="0"/>
        </a:xfrm>
      </p:grpSpPr>
      <p:sp>
        <p:nvSpPr>
          <p:cNvPr id="1048618" name="Content Placeholder 2"/>
          <p:cNvSpPr>
            <a:spLocks noGrp="1"/>
          </p:cNvSpPr>
          <p:nvPr>
            <p:ph idx="1"/>
          </p:nvPr>
        </p:nvSpPr>
        <p:spPr>
          <a:xfrm>
            <a:off x="80818" y="82260"/>
            <a:ext cx="8982364" cy="6694921"/>
          </a:xfrm>
        </p:spPr>
        <p:txBody>
          <a:bodyPr>
            <a:normAutofit/>
          </a:bodyPr>
          <a:p>
            <a:pPr>
              <a:buFont typeface="Wingdings" pitchFamily="2" charset="2"/>
              <a:buChar char="Ø"/>
            </a:pPr>
            <a:r>
              <a:rPr b="1" dirty="0" sz="2000" lang="en-US">
                <a:solidFill>
                  <a:srgbClr val="C00000"/>
                </a:solidFill>
              </a:rPr>
              <a:t>Complications</a:t>
            </a:r>
          </a:p>
          <a:p>
            <a:pPr indent="-457200" marL="457200">
              <a:buFont typeface="+mj-lt"/>
              <a:buAutoNum type="arabicPeriod"/>
            </a:pPr>
            <a:r>
              <a:rPr b="1" dirty="0" sz="2000" lang="en-US">
                <a:solidFill>
                  <a:srgbClr val="0070C0"/>
                </a:solidFill>
              </a:rPr>
              <a:t>Lower  cranial  nerve  palsies</a:t>
            </a:r>
            <a:r>
              <a:rPr dirty="0" sz="2000" lang="en-US"/>
              <a:t>  may  be  due to  </a:t>
            </a:r>
          </a:p>
          <a:p>
            <a:pPr lvl="1">
              <a:buFont typeface="Wingdings" pitchFamily="2" charset="2"/>
              <a:buChar char="ü"/>
            </a:pPr>
            <a:r>
              <a:rPr dirty="0" sz="2000" lang="en-US"/>
              <a:t>Tumor  embolic infarction,  accompanied  by  swelling.</a:t>
            </a:r>
          </a:p>
          <a:p>
            <a:pPr lvl="1">
              <a:buFont typeface="Wingdings" pitchFamily="2" charset="2"/>
              <a:buChar char="ü"/>
            </a:pPr>
            <a:r>
              <a:rPr dirty="0" sz="2000" lang="en-US"/>
              <a:t>Cranial  nerve  compression.</a:t>
            </a:r>
          </a:p>
          <a:p>
            <a:pPr lvl="1">
              <a:buFont typeface="Wingdings" pitchFamily="2" charset="2"/>
              <a:buChar char="ü"/>
            </a:pPr>
            <a:r>
              <a:rPr dirty="0" sz="2000" lang="en-US"/>
              <a:t>Embolic  ischemia  of  the  vasa  </a:t>
            </a:r>
            <a:r>
              <a:rPr dirty="0" sz="2000" lang="en-US" err="1"/>
              <a:t>nervorum</a:t>
            </a:r>
            <a:r>
              <a:rPr dirty="0" sz="2000" lang="en-US"/>
              <a:t>  (posterior  meningeal  branches  of  the  lower  cranial  nerves  and  middle  meningeal  or  </a:t>
            </a:r>
            <a:r>
              <a:rPr dirty="0" sz="2000" lang="en-US" err="1"/>
              <a:t>stylomastoid</a:t>
            </a:r>
            <a:r>
              <a:rPr dirty="0" sz="2000" lang="en-US"/>
              <a:t>  branches  of  the  facial nerve).</a:t>
            </a:r>
          </a:p>
          <a:p>
            <a:pPr indent="-457200" marL="457200">
              <a:buFont typeface="+mj-lt"/>
              <a:buAutoNum type="arabicPeriod"/>
            </a:pPr>
            <a:r>
              <a:rPr b="1" dirty="0" sz="2000" lang="en-US">
                <a:solidFill>
                  <a:srgbClr val="0070C0"/>
                </a:solidFill>
              </a:rPr>
              <a:t>Stroke </a:t>
            </a:r>
            <a:r>
              <a:rPr dirty="0" sz="2000" lang="en-US"/>
              <a:t>(typical  brainstem-cerebellar infarction </a:t>
            </a:r>
            <a:r>
              <a:rPr b="1" dirty="0" sz="2000" lang="en-US">
                <a:solidFill>
                  <a:srgbClr val="C00000"/>
                </a:solidFill>
                <a:sym typeface="Wingdings" pitchFamily="2" charset="2"/>
              </a:rPr>
              <a:t></a:t>
            </a:r>
            <a:r>
              <a:rPr dirty="0" sz="2000" lang="en-US"/>
              <a:t>  primary  mistake  during  the  </a:t>
            </a:r>
            <a:r>
              <a:rPr dirty="0" sz="2000" lang="en-US" err="1"/>
              <a:t>endovascular</a:t>
            </a:r>
            <a:r>
              <a:rPr dirty="0" sz="2000" lang="en-US"/>
              <a:t>  procedure  &amp;  reflux withdrawal−induced  embolism). </a:t>
            </a:r>
          </a:p>
          <a:p>
            <a:pPr indent="-457200" marL="457200">
              <a:buFont typeface="+mj-lt"/>
              <a:buAutoNum type="arabicPeriod"/>
            </a:pPr>
            <a:r>
              <a:rPr b="1" dirty="0" sz="2000" lang="en-US">
                <a:solidFill>
                  <a:srgbClr val="0070C0"/>
                </a:solidFill>
              </a:rPr>
              <a:t>Dramatic  fall  in  blood pressure</a:t>
            </a:r>
            <a:r>
              <a:rPr dirty="0" sz="2000" lang="en-US"/>
              <a:t> when  a  very  large  catecholamine-secreting tumor  is  </a:t>
            </a:r>
            <a:r>
              <a:rPr dirty="0" sz="2000" lang="en-US" err="1"/>
              <a:t>embolized</a:t>
            </a:r>
            <a:r>
              <a:rPr dirty="0" sz="2000" lang="en-US"/>
              <a:t> </a:t>
            </a:r>
            <a:r>
              <a:rPr b="1" dirty="0" sz="2000" lang="en-US">
                <a:solidFill>
                  <a:srgbClr val="C00000"/>
                </a:solidFill>
                <a:sym typeface="Wingdings" pitchFamily="2" charset="2"/>
              </a:rPr>
              <a:t> </a:t>
            </a:r>
            <a:r>
              <a:rPr dirty="0" sz="2000" lang="en-US"/>
              <a:t>significant  complications and  even  death.</a:t>
            </a:r>
          </a:p>
          <a:p>
            <a:pPr indent="-457200" marL="457200">
              <a:buFont typeface="+mj-lt"/>
              <a:buAutoNum type="arabicPeriod"/>
            </a:pPr>
            <a:endParaRPr dirty="0" sz="2000" lang="en-US"/>
          </a:p>
          <a:p>
            <a:r>
              <a:rPr dirty="0" sz="2000" lang="en-US"/>
              <a:t>The recommended delay between embolization and surgery should be at least 2 to 3 days. </a:t>
            </a:r>
          </a:p>
          <a:p>
            <a:r>
              <a:rPr dirty="0" sz="2000" lang="en-US"/>
              <a:t>This will give the edema time to subside but should not be prolonged beyond 2 weeks—otherwise, </a:t>
            </a:r>
            <a:r>
              <a:rPr dirty="0" sz="2000" lang="en-US" err="1"/>
              <a:t>embolized</a:t>
            </a:r>
            <a:r>
              <a:rPr dirty="0" sz="2000" lang="en-US"/>
              <a:t> feeding vessels may reopen, or new feeding arteries may be recruited.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5" name=""/>
        <p:cNvGrpSpPr/>
        <p:nvPr/>
      </p:nvGrpSpPr>
      <p:grpSpPr>
        <a:xfrm>
          <a:off x="0" y="0"/>
          <a:ext cx="0" cy="0"/>
          <a:chOff x="0" y="0"/>
          <a:chExt cx="0" cy="0"/>
        </a:xfrm>
      </p:grpSpPr>
      <p:sp>
        <p:nvSpPr>
          <p:cNvPr id="1048619" name="Content Placeholder 2"/>
          <p:cNvSpPr>
            <a:spLocks noGrp="1"/>
          </p:cNvSpPr>
          <p:nvPr>
            <p:ph idx="1"/>
          </p:nvPr>
        </p:nvSpPr>
        <p:spPr>
          <a:xfrm>
            <a:off x="86013" y="92218"/>
            <a:ext cx="8971974" cy="6673418"/>
          </a:xfrm>
        </p:spPr>
        <p:txBody>
          <a:bodyPr>
            <a:normAutofit/>
          </a:bodyPr>
          <a:p>
            <a:pPr>
              <a:buFont typeface="Wingdings" pitchFamily="2" charset="2"/>
              <a:buChar char="q"/>
            </a:pPr>
            <a:r>
              <a:rPr dirty="0" lang="en-US" u="sng">
                <a:solidFill>
                  <a:srgbClr val="C00000"/>
                </a:solidFill>
                <a:latin typeface="Algerian" pitchFamily="82" charset="77"/>
              </a:rPr>
              <a:t>Surgery</a:t>
            </a:r>
            <a:endParaRPr dirty="0" lang="ar-IQ" u="sng">
              <a:solidFill>
                <a:srgbClr val="C00000"/>
              </a:solidFill>
              <a:latin typeface="Algerian" pitchFamily="82" charset="77"/>
            </a:endParaRPr>
          </a:p>
          <a:p>
            <a:pPr>
              <a:buFont typeface="Wingdings" pitchFamily="2" charset="2"/>
              <a:buChar char="Ø"/>
            </a:pPr>
            <a:r>
              <a:rPr dirty="0" sz="2000" lang="en-US"/>
              <a:t>Surgical strategies need to be tailored to the specific tumor site and size, considering not only the tumor’s anatomic relationship with nearby neurovascular structures but also the clinical conditions of the patient.</a:t>
            </a:r>
          </a:p>
          <a:p>
            <a:pPr>
              <a:buFont typeface="Wingdings" pitchFamily="2" charset="2"/>
              <a:buChar char="Ø"/>
            </a:pPr>
            <a:r>
              <a:rPr dirty="0" sz="2000" lang="en-US"/>
              <a:t>Two main approaches to paragangliomas:</a:t>
            </a:r>
          </a:p>
          <a:p>
            <a:pPr indent="-385763" lvl="1" marL="842963">
              <a:buFont typeface="+mj-lt"/>
              <a:buAutoNum type="arabicPeriod"/>
            </a:pPr>
            <a:r>
              <a:rPr dirty="0" sz="2000" lang="en-US" err="1"/>
              <a:t>Extracranial</a:t>
            </a:r>
            <a:r>
              <a:rPr dirty="0" sz="2000" lang="en-US"/>
              <a:t>  skull  base  approaches,  in  particular  the  </a:t>
            </a:r>
            <a:r>
              <a:rPr dirty="0" sz="2000" lang="en-US" err="1"/>
              <a:t>infratemporal</a:t>
            </a:r>
            <a:r>
              <a:rPr dirty="0" sz="2000" lang="en-US"/>
              <a:t>  fossa  approach  (lateral  approach),  to  tympanic  and  JPs.</a:t>
            </a:r>
          </a:p>
          <a:p>
            <a:pPr indent="-385763" lvl="1" marL="842963">
              <a:buFont typeface="+mj-lt"/>
              <a:buAutoNum type="arabicPeriod"/>
            </a:pPr>
            <a:r>
              <a:rPr dirty="0" sz="2000" lang="en-US" err="1"/>
              <a:t>Transcervical</a:t>
            </a:r>
            <a:r>
              <a:rPr dirty="0" sz="2000" lang="en-US"/>
              <a:t>  approach  to  CPs.</a:t>
            </a:r>
          </a:p>
          <a:p>
            <a:pPr>
              <a:buFont typeface="Wingdings" pitchFamily="2" charset="2"/>
              <a:buChar char="Ø"/>
            </a:pPr>
            <a:r>
              <a:rPr dirty="0" sz="2000" lang="en-US"/>
              <a:t>Both these approaches are rather complex and often require a multidisciplinary surgical team that includes neurosurgeons and vascular surgeons capable of safely reconstructing carotid vasculature. </a:t>
            </a:r>
            <a:endParaRPr dirty="0" sz="2000" lang="ar-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6" name=""/>
        <p:cNvGrpSpPr/>
        <p:nvPr/>
      </p:nvGrpSpPr>
      <p:grpSpPr>
        <a:xfrm>
          <a:off x="0" y="0"/>
          <a:ext cx="0" cy="0"/>
          <a:chOff x="0" y="0"/>
          <a:chExt cx="0" cy="0"/>
        </a:xfrm>
      </p:grpSpPr>
      <p:sp>
        <p:nvSpPr>
          <p:cNvPr id="1048620" name="Content Placeholder 2"/>
          <p:cNvSpPr>
            <a:spLocks noGrp="1"/>
          </p:cNvSpPr>
          <p:nvPr>
            <p:ph idx="1"/>
          </p:nvPr>
        </p:nvSpPr>
        <p:spPr>
          <a:xfrm>
            <a:off x="63500" y="69272"/>
            <a:ext cx="9017000" cy="6719455"/>
          </a:xfrm>
        </p:spPr>
        <p:txBody>
          <a:bodyPr>
            <a:normAutofit/>
          </a:bodyPr>
          <a:p>
            <a:pPr>
              <a:buFont typeface="Wingdings" pitchFamily="2" charset="2"/>
              <a:buChar char="v"/>
            </a:pPr>
            <a:r>
              <a:rPr b="1" dirty="0" sz="2400" lang="en-US">
                <a:solidFill>
                  <a:srgbClr val="C00000"/>
                </a:solidFill>
              </a:rPr>
              <a:t>Treatment modalities for different types of </a:t>
            </a:r>
            <a:r>
              <a:rPr b="1" dirty="0" sz="2400" lang="en-US" err="1">
                <a:solidFill>
                  <a:srgbClr val="C00000"/>
                </a:solidFill>
              </a:rPr>
              <a:t>paragangilioma</a:t>
            </a:r>
            <a:endParaRPr b="1" dirty="0" sz="2400" lang="en-US">
              <a:solidFill>
                <a:srgbClr val="C00000"/>
              </a:solidFill>
            </a:endParaRPr>
          </a:p>
          <a:p>
            <a:pPr>
              <a:buFont typeface="Wingdings" pitchFamily="2" charset="2"/>
              <a:buChar char="q"/>
            </a:pPr>
            <a:r>
              <a:rPr b="1" dirty="0" sz="2000" lang="en-US">
                <a:solidFill>
                  <a:srgbClr val="7030A0"/>
                </a:solidFill>
              </a:rPr>
              <a:t>JPs</a:t>
            </a:r>
          </a:p>
          <a:p>
            <a:pPr lvl="1"/>
            <a:r>
              <a:rPr dirty="0" sz="2000" lang="en-US"/>
              <a:t>Surgery (GTR or STR)</a:t>
            </a:r>
          </a:p>
          <a:p>
            <a:pPr lvl="1"/>
            <a:r>
              <a:rPr dirty="0" sz="2000" lang="en-US"/>
              <a:t>Radiation</a:t>
            </a:r>
          </a:p>
          <a:p>
            <a:pPr lvl="1"/>
            <a:endParaRPr dirty="0" sz="2000" lang="en-US"/>
          </a:p>
          <a:p>
            <a:pPr lvl="1"/>
            <a:endParaRPr dirty="0" sz="2000" lang="en-US"/>
          </a:p>
          <a:p>
            <a:pPr>
              <a:buFont typeface="Wingdings" pitchFamily="2" charset="2"/>
              <a:buChar char="q"/>
            </a:pPr>
            <a:r>
              <a:rPr b="1" dirty="0" sz="2000" lang="en-US" err="1">
                <a:solidFill>
                  <a:srgbClr val="7030A0"/>
                </a:solidFill>
              </a:rPr>
              <a:t>CPs</a:t>
            </a:r>
            <a:endParaRPr b="1" dirty="0" sz="2000" lang="en-US">
              <a:solidFill>
                <a:srgbClr val="7030A0"/>
              </a:solidFill>
            </a:endParaRPr>
          </a:p>
          <a:p>
            <a:pPr lvl="1"/>
            <a:r>
              <a:rPr dirty="0" sz="2000" lang="en-US"/>
              <a:t>Surgery</a:t>
            </a:r>
          </a:p>
          <a:p>
            <a:pPr lvl="1"/>
            <a:r>
              <a:rPr dirty="0" sz="2000" lang="en-US"/>
              <a:t>Embolization reserved for large tumors (&gt;5 cm) or those with significant cranial extension</a:t>
            </a:r>
          </a:p>
          <a:p>
            <a:pPr lvl="1"/>
            <a:endParaRPr dirty="0" sz="2000" lang="en-US"/>
          </a:p>
          <a:p>
            <a:pPr>
              <a:buFont typeface="Wingdings" pitchFamily="2" charset="2"/>
              <a:buChar char="§"/>
            </a:pPr>
            <a:r>
              <a:rPr b="1" dirty="0" sz="2000" lang="en-US">
                <a:solidFill>
                  <a:srgbClr val="0070C0"/>
                </a:solidFill>
              </a:rPr>
              <a:t>In both the surgical complication far higher than treatment with radiation.</a:t>
            </a:r>
            <a:endParaRPr b="1" dirty="0" sz="2000" lang="en-IQ">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7" name=""/>
        <p:cNvGrpSpPr/>
        <p:nvPr/>
      </p:nvGrpSpPr>
      <p:grpSpPr>
        <a:xfrm>
          <a:off x="0" y="0"/>
          <a:ext cx="0" cy="0"/>
          <a:chOff x="0" y="0"/>
          <a:chExt cx="0" cy="0"/>
        </a:xfrm>
      </p:grpSpPr>
      <p:sp>
        <p:nvSpPr>
          <p:cNvPr id="1048621" name="Title 1"/>
          <p:cNvSpPr>
            <a:spLocks noGrp="1"/>
          </p:cNvSpPr>
          <p:nvPr>
            <p:ph type="title"/>
          </p:nvPr>
        </p:nvSpPr>
        <p:spPr>
          <a:xfrm>
            <a:off x="92186" y="92004"/>
            <a:ext cx="8146073" cy="485270"/>
          </a:xfrm>
        </p:spPr>
        <p:txBody>
          <a:bodyPr>
            <a:normAutofit fontScale="90000"/>
          </a:bodyPr>
          <a:p>
            <a:pPr indent="-457200" marL="457200">
              <a:buFont typeface="Wingdings" pitchFamily="2" charset="2"/>
              <a:buChar char="v"/>
            </a:pPr>
            <a:r>
              <a:rPr b="1" dirty="0" sz="3200" lang="en-US" u="sng">
                <a:solidFill>
                  <a:srgbClr val="002060"/>
                </a:solidFill>
                <a:latin typeface="+mn-lt"/>
              </a:rPr>
              <a:t>Extracranial Skull Base Approaches. </a:t>
            </a:r>
            <a:endParaRPr dirty="0" sz="3200" lang="ar-IQ" u="sng">
              <a:solidFill>
                <a:srgbClr val="002060"/>
              </a:solidFill>
              <a:latin typeface="+mn-lt"/>
            </a:endParaRPr>
          </a:p>
        </p:txBody>
      </p:sp>
      <p:sp>
        <p:nvSpPr>
          <p:cNvPr id="1048622" name="Content Placeholder 2"/>
          <p:cNvSpPr>
            <a:spLocks noGrp="1"/>
          </p:cNvSpPr>
          <p:nvPr>
            <p:ph idx="1"/>
          </p:nvPr>
        </p:nvSpPr>
        <p:spPr>
          <a:xfrm>
            <a:off x="92186" y="577274"/>
            <a:ext cx="8959628" cy="6188722"/>
          </a:xfrm>
        </p:spPr>
        <p:txBody>
          <a:bodyPr>
            <a:normAutofit/>
          </a:bodyPr>
          <a:p>
            <a:pPr>
              <a:buFont typeface="Wingdings" pitchFamily="2" charset="2"/>
              <a:buChar char="Ø"/>
            </a:pPr>
            <a:r>
              <a:rPr dirty="0" sz="2000" lang="en-US"/>
              <a:t>Posterior approaches :through the posterior cranial fossa:</a:t>
            </a:r>
          </a:p>
          <a:p>
            <a:pPr lvl="1">
              <a:buFont typeface="Wingdings" pitchFamily="2" charset="2"/>
              <a:buChar char="ü"/>
            </a:pPr>
            <a:r>
              <a:rPr dirty="0" sz="2000" lang="en-US" err="1"/>
              <a:t>Suboccipital</a:t>
            </a:r>
            <a:r>
              <a:rPr dirty="0" sz="2000" lang="en-US"/>
              <a:t>  </a:t>
            </a:r>
            <a:r>
              <a:rPr dirty="0" sz="2000" lang="en-US" err="1"/>
              <a:t>retrosigmoid</a:t>
            </a:r>
            <a:r>
              <a:rPr dirty="0" sz="2000" lang="en-US"/>
              <a:t>.</a:t>
            </a:r>
          </a:p>
          <a:p>
            <a:pPr lvl="1">
              <a:buFont typeface="Wingdings" pitchFamily="2" charset="2"/>
              <a:buChar char="ü"/>
            </a:pPr>
            <a:r>
              <a:rPr dirty="0" sz="2000" lang="en-US" err="1"/>
              <a:t>Transcondylar</a:t>
            </a:r>
            <a:r>
              <a:rPr dirty="0" sz="2000" lang="en-US"/>
              <a:t>  (with  partial  resection  of  the  occipital  condyle).</a:t>
            </a:r>
          </a:p>
          <a:p>
            <a:pPr lvl="1">
              <a:buFont typeface="Wingdings" pitchFamily="2" charset="2"/>
              <a:buChar char="ü"/>
            </a:pPr>
            <a:r>
              <a:rPr dirty="0" sz="2000" lang="en-US" err="1"/>
              <a:t>Supracondylar</a:t>
            </a:r>
            <a:r>
              <a:rPr dirty="0" sz="2000" lang="en-US"/>
              <a:t>.</a:t>
            </a:r>
          </a:p>
          <a:p>
            <a:pPr lvl="1">
              <a:buFont typeface="Wingdings" pitchFamily="2" charset="2"/>
              <a:buChar char="ü"/>
            </a:pPr>
            <a:r>
              <a:rPr dirty="0" sz="2000" lang="en-US" err="1"/>
              <a:t>Transtubercular</a:t>
            </a:r>
            <a:r>
              <a:rPr dirty="0" sz="2000" lang="en-US"/>
              <a:t>  (with  partial  resection  of  the  jugular  </a:t>
            </a:r>
            <a:r>
              <a:rPr dirty="0" sz="2000" lang="en-US" err="1"/>
              <a:t>tuberculum</a:t>
            </a:r>
            <a:r>
              <a:rPr dirty="0" sz="2000" lang="en-US"/>
              <a:t>).</a:t>
            </a:r>
          </a:p>
          <a:p>
            <a:pPr lvl="1">
              <a:buFont typeface="Wingdings" pitchFamily="2" charset="2"/>
              <a:buChar char="ü"/>
            </a:pPr>
            <a:endParaRPr dirty="0" sz="2000" lang="en-US"/>
          </a:p>
          <a:p>
            <a:pPr lvl="1">
              <a:buFont typeface="Courier New" panose="02070309020205020404" pitchFamily="49" charset="0"/>
              <a:buChar char="o"/>
            </a:pPr>
            <a:r>
              <a:rPr dirty="0" sz="2000" lang="en-US"/>
              <a:t>These are  preferred  for  tumors  with  intracranial  extension.  C1  </a:t>
            </a:r>
            <a:r>
              <a:rPr dirty="0" sz="2000" lang="en-US" err="1"/>
              <a:t>hemilaminectomy</a:t>
            </a:r>
            <a:r>
              <a:rPr dirty="0" sz="2000" lang="en-US"/>
              <a:t>  is  also  performed  in  high  cervical  approaches.</a:t>
            </a:r>
          </a:p>
          <a:p>
            <a:pPr lvl="1">
              <a:buFont typeface="Courier New" panose="02070309020205020404" pitchFamily="49" charset="0"/>
              <a:buChar char="o"/>
            </a:pPr>
            <a:endParaRPr dirty="0" sz="2000" lang="ar-IQ"/>
          </a:p>
          <a:p>
            <a:pPr>
              <a:buFont typeface="Wingdings" pitchFamily="2" charset="2"/>
              <a:buChar char="Ø"/>
            </a:pPr>
            <a:r>
              <a:rPr dirty="0" sz="2000" lang="en-US"/>
              <a:t>Lateral approaches : through the mastoid, sacrificing the </a:t>
            </a:r>
            <a:r>
              <a:rPr dirty="0" sz="2000" lang="en-US" err="1"/>
              <a:t>otic</a:t>
            </a:r>
            <a:r>
              <a:rPr dirty="0" sz="2000" lang="en-US"/>
              <a:t> capsule, such as: </a:t>
            </a:r>
          </a:p>
          <a:p>
            <a:pPr lvl="1"/>
            <a:r>
              <a:rPr dirty="0" sz="2000" lang="en-US"/>
              <a:t>Trans labyrinthine</a:t>
            </a:r>
          </a:p>
          <a:p>
            <a:pPr lvl="1"/>
            <a:r>
              <a:rPr dirty="0" sz="2000" lang="en-US"/>
              <a:t>Trans cochlear  (for larger and more anteriorly based tumors).</a:t>
            </a:r>
          </a:p>
          <a:p>
            <a:pPr lvl="1"/>
            <a:r>
              <a:rPr dirty="0" sz="2000" lang="en-US"/>
              <a:t>Extra labyrinthine approach ( the </a:t>
            </a:r>
            <a:r>
              <a:rPr dirty="0" sz="2000" lang="en-US" err="1"/>
              <a:t>otic</a:t>
            </a:r>
            <a:r>
              <a:rPr dirty="0" sz="2000" lang="en-US"/>
              <a:t> capsule can be preserved ).</a:t>
            </a:r>
          </a:p>
          <a:p>
            <a:pPr>
              <a:buFont typeface="Wingdings" pitchFamily="2" charset="2"/>
              <a:buChar char="Ø"/>
            </a:pPr>
            <a:r>
              <a:rPr dirty="0" sz="2000" lang="en-US"/>
              <a:t>Anterior approaches:</a:t>
            </a:r>
          </a:p>
          <a:p>
            <a:pPr lvl="1"/>
            <a:r>
              <a:rPr dirty="0" sz="2000" lang="en-US"/>
              <a:t>for instance preauricular </a:t>
            </a:r>
            <a:r>
              <a:rPr dirty="0" sz="2000" lang="en-US" err="1"/>
              <a:t>subtemporal</a:t>
            </a:r>
            <a:r>
              <a:rPr dirty="0" sz="2000" lang="en-US"/>
              <a:t> infratemporal, which provides only limited exposure of the foramen’s bony margin and so tends not to be used alone.</a:t>
            </a:r>
            <a:endParaRPr dirty="0" sz="2000" lang="ar-IQ"/>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8" name=""/>
        <p:cNvGrpSpPr/>
        <p:nvPr/>
      </p:nvGrpSpPr>
      <p:grpSpPr>
        <a:xfrm>
          <a:off x="0" y="0"/>
          <a:ext cx="0" cy="0"/>
          <a:chOff x="0" y="0"/>
          <a:chExt cx="0" cy="0"/>
        </a:xfrm>
      </p:grpSpPr>
      <p:pic>
        <p:nvPicPr>
          <p:cNvPr id="2097160" name="Picture 2"/>
          <p:cNvPicPr>
            <a:picLocks noChangeAspect="1"/>
          </p:cNvPicPr>
          <p:nvPr/>
        </p:nvPicPr>
        <p:blipFill>
          <a:blip xmlns:r="http://schemas.openxmlformats.org/officeDocument/2006/relationships" r:embed="rId1"/>
          <a:stretch>
            <a:fillRect/>
          </a:stretch>
        </p:blipFill>
        <p:spPr>
          <a:xfrm>
            <a:off x="0" y="0"/>
            <a:ext cx="4364182" cy="4872841"/>
          </a:xfrm>
          <a:prstGeom prst="rect"/>
        </p:spPr>
      </p:pic>
      <p:sp>
        <p:nvSpPr>
          <p:cNvPr id="1048623" name="Rectangle 3"/>
          <p:cNvSpPr/>
          <p:nvPr/>
        </p:nvSpPr>
        <p:spPr>
          <a:xfrm>
            <a:off x="0" y="4872841"/>
            <a:ext cx="4986995" cy="1958341"/>
          </a:xfrm>
          <a:prstGeom prst="rect"/>
        </p:spPr>
        <p:txBody>
          <a:bodyPr wrap="square">
            <a:spAutoFit/>
          </a:bodyPr>
          <a:p>
            <a:r>
              <a:rPr dirty="0" sz="1500" lang="en-US">
                <a:solidFill>
                  <a:srgbClr val="000000"/>
                </a:solidFill>
                <a:latin typeface="HelveticaNeue-Light"/>
              </a:rPr>
              <a:t>Placement of skin incision of the lateral skull base approach by :infratemporal fossa approach (S-shaped incision).</a:t>
            </a:r>
          </a:p>
          <a:p>
            <a:endParaRPr dirty="0" sz="1500" lang="en-US">
              <a:solidFill>
                <a:srgbClr val="000000"/>
              </a:solidFill>
              <a:latin typeface="HelveticaNeue-Light"/>
            </a:endParaRPr>
          </a:p>
          <a:p>
            <a:r>
              <a:rPr dirty="0" sz="1500" lang="en-US">
                <a:solidFill>
                  <a:srgbClr val="000000"/>
                </a:solidFill>
                <a:latin typeface="HelveticaNeue-LightItalic"/>
              </a:rPr>
              <a:t>Bottom: </a:t>
            </a:r>
            <a:r>
              <a:rPr dirty="0" sz="1500" lang="en-US">
                <a:solidFill>
                  <a:srgbClr val="000000"/>
                </a:solidFill>
                <a:latin typeface="HelveticaNeue-Light"/>
              </a:rPr>
              <a:t>Surgical exposure for removal of jugular paraganglioma after mastoidectomy, anterior rerouting of the facial nerve, and upper neck dissection. CN, cranial nerve; SCM, sternocleidomastoid</a:t>
            </a:r>
            <a:r>
              <a:rPr dirty="0" sz="1800" lang="en-US">
                <a:solidFill>
                  <a:srgbClr val="000000"/>
                </a:solidFill>
                <a:latin typeface="HelveticaNeue-Light"/>
              </a:rPr>
              <a:t>. </a:t>
            </a:r>
            <a:endParaRPr dirty="0" sz="1800" lang="ar-IQ"/>
          </a:p>
        </p:txBody>
      </p:sp>
      <p:pic>
        <p:nvPicPr>
          <p:cNvPr id="2097161" name="Picture 1"/>
          <p:cNvPicPr>
            <a:picLocks noChangeAspect="1"/>
          </p:cNvPicPr>
          <p:nvPr/>
        </p:nvPicPr>
        <p:blipFill>
          <a:blip xmlns:r="http://schemas.openxmlformats.org/officeDocument/2006/relationships" r:embed="rId2"/>
          <a:stretch>
            <a:fillRect/>
          </a:stretch>
        </p:blipFill>
        <p:spPr>
          <a:xfrm>
            <a:off x="4931782" y="103908"/>
            <a:ext cx="4186571" cy="2955636"/>
          </a:xfrm>
          <a:prstGeom prst="rect"/>
          <a:ln>
            <a:noFill/>
          </a:ln>
          <a:effectLst>
            <a:softEdge rad="112500"/>
          </a:effectLst>
        </p:spPr>
      </p:pic>
      <p:pic>
        <p:nvPicPr>
          <p:cNvPr id="2097162" name="Picture 6"/>
          <p:cNvPicPr>
            <a:picLocks noChangeAspect="1"/>
          </p:cNvPicPr>
          <p:nvPr/>
        </p:nvPicPr>
        <p:blipFill>
          <a:blip xmlns:r="http://schemas.openxmlformats.org/officeDocument/2006/relationships" r:embed="rId3"/>
          <a:stretch>
            <a:fillRect/>
          </a:stretch>
        </p:blipFill>
        <p:spPr>
          <a:xfrm>
            <a:off x="4935355" y="3059544"/>
            <a:ext cx="4182998" cy="3325092"/>
          </a:xfrm>
          <a:prstGeom prst="rect"/>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69" name=""/>
        <p:cNvGrpSpPr/>
        <p:nvPr/>
      </p:nvGrpSpPr>
      <p:grpSpPr>
        <a:xfrm>
          <a:off x="0" y="0"/>
          <a:ext cx="0" cy="0"/>
          <a:chOff x="0" y="0"/>
          <a:chExt cx="0" cy="0"/>
        </a:xfrm>
      </p:grpSpPr>
      <p:sp>
        <p:nvSpPr>
          <p:cNvPr id="1048624" name="Content Placeholder 2"/>
          <p:cNvSpPr>
            <a:spLocks noGrp="1"/>
          </p:cNvSpPr>
          <p:nvPr>
            <p:ph idx="1"/>
          </p:nvPr>
        </p:nvSpPr>
        <p:spPr>
          <a:xfrm>
            <a:off x="57727" y="63500"/>
            <a:ext cx="9028545" cy="6731000"/>
          </a:xfrm>
        </p:spPr>
        <p:txBody>
          <a:bodyPr>
            <a:normAutofit/>
          </a:bodyPr>
          <a:p>
            <a:pPr>
              <a:buFont typeface="Wingdings" pitchFamily="2" charset="2"/>
              <a:buChar char="v"/>
            </a:pPr>
            <a:r>
              <a:rPr b="1" dirty="0" sz="2000" lang="en-US" err="1">
                <a:solidFill>
                  <a:srgbClr val="002060"/>
                </a:solidFill>
              </a:rPr>
              <a:t>Transcervical</a:t>
            </a:r>
            <a:r>
              <a:rPr b="1" dirty="0" sz="2000" lang="en-US">
                <a:solidFill>
                  <a:srgbClr val="002060"/>
                </a:solidFill>
              </a:rPr>
              <a:t> Approach. </a:t>
            </a:r>
            <a:endParaRPr dirty="0" sz="2000" lang="ar-IQ">
              <a:solidFill>
                <a:srgbClr val="002060"/>
              </a:solidFill>
            </a:endParaRPr>
          </a:p>
          <a:p>
            <a:r>
              <a:rPr dirty="0" sz="2000" lang="en-US"/>
              <a:t>The </a:t>
            </a:r>
            <a:r>
              <a:rPr dirty="0" sz="2000" lang="en-US" err="1"/>
              <a:t>transcervical</a:t>
            </a:r>
            <a:r>
              <a:rPr dirty="0" sz="2000" lang="en-US"/>
              <a:t> approach is </a:t>
            </a:r>
            <a:r>
              <a:rPr b="1" dirty="0" sz="2000" lang="en-US" u="sng">
                <a:solidFill>
                  <a:srgbClr val="C00000"/>
                </a:solidFill>
              </a:rPr>
              <a:t>suitable for CPs</a:t>
            </a:r>
            <a:r>
              <a:rPr dirty="0" sz="2000" lang="en-US"/>
              <a:t>.</a:t>
            </a:r>
            <a:endParaRPr b="1" dirty="0" sz="2000" lang="en-US"/>
          </a:p>
          <a:p>
            <a:r>
              <a:rPr dirty="0" sz="2000" lang="en-US"/>
              <a:t>Depending on the patient’s neck configuration.</a:t>
            </a:r>
            <a:endParaRPr b="1" dirty="0" sz="2000" lang="en-US"/>
          </a:p>
          <a:p>
            <a:r>
              <a:rPr dirty="0" sz="2000" lang="en-US"/>
              <a:t>The choice of surgical incision is usually based on the width and extension of the tumor. </a:t>
            </a:r>
          </a:p>
          <a:p>
            <a:pPr>
              <a:buFont typeface="Wingdings" pitchFamily="2" charset="2"/>
              <a:buChar char="Ø"/>
            </a:pPr>
            <a:r>
              <a:rPr b="1" dirty="0" sz="2000" lang="en-US">
                <a:solidFill>
                  <a:srgbClr val="C00000"/>
                </a:solidFill>
              </a:rPr>
              <a:t>For small tumors</a:t>
            </a:r>
            <a:r>
              <a:rPr dirty="0" sz="2000" lang="en-US"/>
              <a:t>, a longitudinal anterior incision parallel to the medial border of the sternocleidomastoid muscle provides adequate exposure of the carotid sheath</a:t>
            </a:r>
          </a:p>
          <a:p>
            <a:pPr>
              <a:buFont typeface="Wingdings" pitchFamily="2" charset="2"/>
              <a:buChar char="Ø"/>
            </a:pPr>
            <a:r>
              <a:rPr b="1" dirty="0" sz="2000" lang="en-US">
                <a:solidFill>
                  <a:srgbClr val="C00000"/>
                </a:solidFill>
              </a:rPr>
              <a:t>For larger tumors</a:t>
            </a:r>
            <a:r>
              <a:rPr dirty="0" sz="2000" lang="en-US"/>
              <a:t> </a:t>
            </a:r>
            <a:r>
              <a:rPr b="1" dirty="0" sz="2000" lang="en-US">
                <a:solidFill>
                  <a:srgbClr val="7030A0"/>
                </a:solidFill>
              </a:rPr>
              <a:t>(&gt;4 cm), </a:t>
            </a:r>
            <a:r>
              <a:rPr dirty="0" sz="2000" lang="en-US"/>
              <a:t>a modified-T neck incision or a sweeping S-shaped preauricular incision is more appropriate. </a:t>
            </a:r>
            <a:endParaRPr dirty="0" sz="2000" lang="ar-IQ"/>
          </a:p>
        </p:txBody>
      </p:sp>
      <p:pic>
        <p:nvPicPr>
          <p:cNvPr id="2097163" name="Picture 4"/>
          <p:cNvPicPr>
            <a:picLocks noChangeAspect="1"/>
          </p:cNvPicPr>
          <p:nvPr/>
        </p:nvPicPr>
        <p:blipFill>
          <a:blip xmlns:r="http://schemas.openxmlformats.org/officeDocument/2006/relationships" r:embed="rId1"/>
          <a:stretch>
            <a:fillRect/>
          </a:stretch>
        </p:blipFill>
        <p:spPr>
          <a:xfrm>
            <a:off x="3052616" y="3429000"/>
            <a:ext cx="3038765" cy="3350973"/>
          </a:xfrm>
          <a:prstGeom prst="rect"/>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0" name=""/>
        <p:cNvGrpSpPr/>
        <p:nvPr/>
      </p:nvGrpSpPr>
      <p:grpSpPr>
        <a:xfrm>
          <a:off x="0" y="0"/>
          <a:ext cx="0" cy="0"/>
          <a:chOff x="0" y="0"/>
          <a:chExt cx="0" cy="0"/>
        </a:xfrm>
      </p:grpSpPr>
      <p:sp>
        <p:nvSpPr>
          <p:cNvPr id="1048625" name="Content Placeholder 2"/>
          <p:cNvSpPr>
            <a:spLocks noGrp="1"/>
          </p:cNvSpPr>
          <p:nvPr>
            <p:ph idx="1"/>
          </p:nvPr>
        </p:nvSpPr>
        <p:spPr>
          <a:xfrm>
            <a:off x="86013" y="80819"/>
            <a:ext cx="8971974" cy="6677602"/>
          </a:xfrm>
        </p:spPr>
        <p:txBody>
          <a:bodyPr>
            <a:normAutofit/>
          </a:bodyPr>
          <a:p>
            <a:pPr>
              <a:buFont typeface="Wingdings" pitchFamily="2" charset="2"/>
              <a:buChar char="q"/>
            </a:pPr>
            <a:r>
              <a:rPr b="1" dirty="0" sz="2400" lang="en-US" u="sng">
                <a:solidFill>
                  <a:srgbClr val="C00000"/>
                </a:solidFill>
              </a:rPr>
              <a:t>Radiotherapy</a:t>
            </a:r>
            <a:r>
              <a:rPr dirty="0" sz="2400" lang="en-US" u="sng">
                <a:solidFill>
                  <a:srgbClr val="C00000"/>
                </a:solidFill>
              </a:rPr>
              <a:t> </a:t>
            </a:r>
            <a:endParaRPr dirty="0" sz="2400" lang="ar-IQ" u="sng">
              <a:solidFill>
                <a:srgbClr val="C00000"/>
              </a:solidFill>
            </a:endParaRPr>
          </a:p>
          <a:p>
            <a:pPr>
              <a:buFont typeface="Wingdings" pitchFamily="2" charset="2"/>
              <a:buChar char="ü"/>
            </a:pPr>
            <a:r>
              <a:rPr b="1" dirty="0" sz="2000" lang="en-US">
                <a:solidFill>
                  <a:srgbClr val="0070C0"/>
                </a:solidFill>
              </a:rPr>
              <a:t>External Beam Radiotherapy </a:t>
            </a:r>
            <a:endParaRPr dirty="0" sz="2000" lang="en-US">
              <a:solidFill>
                <a:srgbClr val="0070C0"/>
              </a:solidFill>
            </a:endParaRPr>
          </a:p>
          <a:p>
            <a:pPr>
              <a:buFont typeface="Wingdings" pitchFamily="2" charset="2"/>
              <a:buChar char="ü"/>
            </a:pPr>
            <a:r>
              <a:rPr b="1" dirty="0" sz="2000" lang="en-US">
                <a:solidFill>
                  <a:srgbClr val="0070C0"/>
                </a:solidFill>
              </a:rPr>
              <a:t>Stereotactic </a:t>
            </a:r>
            <a:r>
              <a:rPr b="1" dirty="0" sz="2000" lang="en-US" err="1">
                <a:solidFill>
                  <a:srgbClr val="0070C0"/>
                </a:solidFill>
              </a:rPr>
              <a:t>Radiosurgery</a:t>
            </a:r>
            <a:endParaRPr b="1" dirty="0" sz="2000" lang="en-US">
              <a:solidFill>
                <a:srgbClr val="0070C0"/>
              </a:solidFill>
            </a:endParaRPr>
          </a:p>
          <a:p>
            <a:pPr>
              <a:buFont typeface="Wingdings" pitchFamily="2" charset="2"/>
              <a:buChar char="ü"/>
            </a:pPr>
            <a:endParaRPr b="1" dirty="0" sz="2000" lang="en-US">
              <a:solidFill>
                <a:srgbClr val="0070C0"/>
              </a:solidFill>
            </a:endParaRPr>
          </a:p>
          <a:p>
            <a:r>
              <a:rPr dirty="0" sz="2000" lang="en-US" err="1"/>
              <a:t>Paragangliomas</a:t>
            </a:r>
            <a:r>
              <a:rPr dirty="0" sz="2000" lang="en-US"/>
              <a:t> are </a:t>
            </a:r>
            <a:r>
              <a:rPr b="1" dirty="0" sz="2000" lang="en-US">
                <a:solidFill>
                  <a:srgbClr val="0070C0"/>
                </a:solidFill>
              </a:rPr>
              <a:t>radiosensitive</a:t>
            </a:r>
            <a:r>
              <a:rPr dirty="0" sz="2000" lang="en-US"/>
              <a:t>, but </a:t>
            </a:r>
            <a:r>
              <a:rPr b="1" dirty="0" sz="2000" lang="en-US">
                <a:solidFill>
                  <a:srgbClr val="7030A0"/>
                </a:solidFill>
              </a:rPr>
              <a:t>not </a:t>
            </a:r>
            <a:r>
              <a:rPr b="1" dirty="0" sz="2000" lang="en-US" err="1">
                <a:solidFill>
                  <a:srgbClr val="7030A0"/>
                </a:solidFill>
              </a:rPr>
              <a:t>radiocurable</a:t>
            </a:r>
            <a:r>
              <a:rPr b="1" dirty="0" sz="2000" lang="en-US">
                <a:solidFill>
                  <a:srgbClr val="7030A0"/>
                </a:solidFill>
              </a:rPr>
              <a:t>.</a:t>
            </a:r>
            <a:endParaRPr dirty="0" sz="2000" lang="en-US"/>
          </a:p>
          <a:p>
            <a:pPr>
              <a:buFont typeface="Wingdings" pitchFamily="2" charset="2"/>
              <a:buChar char="§"/>
            </a:pPr>
            <a:r>
              <a:rPr b="1" dirty="0" sz="2000" lang="en-US">
                <a:solidFill>
                  <a:srgbClr val="002060"/>
                </a:solidFill>
              </a:rPr>
              <a:t>Indications </a:t>
            </a:r>
          </a:p>
          <a:p>
            <a:pPr indent="-342900" lvl="1" marL="685800">
              <a:buFont typeface="+mj-lt"/>
              <a:buAutoNum type="arabicPeriod"/>
            </a:pPr>
            <a:r>
              <a:rPr dirty="0" sz="2000" lang="en-US"/>
              <a:t>Recurrent </a:t>
            </a:r>
          </a:p>
          <a:p>
            <a:pPr indent="-342900" lvl="1" marL="685800">
              <a:buFont typeface="+mj-lt"/>
              <a:buAutoNum type="arabicPeriod"/>
            </a:pPr>
            <a:r>
              <a:rPr dirty="0" sz="2000" lang="en-US"/>
              <a:t>Residual disease after microsurgical resection</a:t>
            </a:r>
          </a:p>
          <a:p>
            <a:pPr indent="-342900" lvl="1" marL="685800">
              <a:buFont typeface="+mj-lt"/>
              <a:buAutoNum type="arabicPeriod"/>
            </a:pPr>
            <a:r>
              <a:rPr dirty="0" sz="2000" lang="en-US"/>
              <a:t>Poor surgical candidate owing to old age, extensive comorbidity</a:t>
            </a:r>
          </a:p>
          <a:p>
            <a:pPr indent="-342900" lvl="1" marL="685800">
              <a:buFont typeface="+mj-lt"/>
              <a:buAutoNum type="arabicPeriod"/>
            </a:pPr>
            <a:r>
              <a:rPr dirty="0" sz="2000" lang="en-US"/>
              <a:t>According to tumor size and location.</a:t>
            </a:r>
          </a:p>
          <a:p>
            <a:pPr indent="-342900" lvl="1" marL="685800">
              <a:buFont typeface="+mj-lt"/>
              <a:buAutoNum type="arabicPeriod"/>
            </a:pPr>
            <a:endParaRPr dirty="0" sz="2000" lang="en-US"/>
          </a:p>
          <a:p>
            <a:r>
              <a:rPr dirty="0" sz="2000" lang="en-US"/>
              <a:t>Unlike surgery, the goal of radiation is not total eradication of the tumor but rather is preventing progression of its volume, which will never disappear completely</a:t>
            </a:r>
          </a:p>
          <a:p>
            <a:r>
              <a:rPr dirty="0" sz="2000" lang="en-US"/>
              <a:t>The mean volume of tumors that have been treated successfully by SRS ranges from </a:t>
            </a:r>
            <a:r>
              <a:rPr b="1" dirty="0" sz="2000" lang="en-US">
                <a:solidFill>
                  <a:srgbClr val="7030A0"/>
                </a:solidFill>
              </a:rPr>
              <a:t>5 to 13 cm3</a:t>
            </a:r>
            <a:r>
              <a:rPr dirty="0" sz="2000" lang="en-US"/>
              <a:t>.</a:t>
            </a:r>
            <a:endParaRPr dirty="0" sz="2000" lang="ar-IQ"/>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1" name=""/>
        <p:cNvGrpSpPr/>
        <p:nvPr/>
      </p:nvGrpSpPr>
      <p:grpSpPr>
        <a:xfrm>
          <a:off x="0" y="0"/>
          <a:ext cx="0" cy="0"/>
          <a:chOff x="0" y="0"/>
          <a:chExt cx="0" cy="0"/>
        </a:xfrm>
      </p:grpSpPr>
      <p:sp>
        <p:nvSpPr>
          <p:cNvPr id="1048626" name="Content Placeholder 2"/>
          <p:cNvSpPr>
            <a:spLocks noGrp="1"/>
          </p:cNvSpPr>
          <p:nvPr>
            <p:ph idx="1"/>
          </p:nvPr>
        </p:nvSpPr>
        <p:spPr>
          <a:xfrm>
            <a:off x="69272" y="69272"/>
            <a:ext cx="9005455" cy="6719455"/>
          </a:xfrm>
        </p:spPr>
        <p:txBody>
          <a:bodyPr>
            <a:normAutofit/>
          </a:bodyPr>
          <a:p>
            <a:pPr>
              <a:buFont typeface="Wingdings" pitchFamily="2" charset="2"/>
              <a:buChar char="q"/>
            </a:pPr>
            <a:r>
              <a:rPr b="1" dirty="0" sz="2400" lang="en-US">
                <a:solidFill>
                  <a:srgbClr val="C00000"/>
                </a:solidFill>
              </a:rPr>
              <a:t>Wait and Scan</a:t>
            </a:r>
          </a:p>
          <a:p>
            <a:pPr>
              <a:buFont typeface="Wingdings" pitchFamily="2" charset="2"/>
              <a:buChar char="Ø"/>
            </a:pPr>
            <a:r>
              <a:rPr b="1" dirty="0" sz="2000" lang="en-US"/>
              <a:t>Indications</a:t>
            </a:r>
            <a:r>
              <a:rPr dirty="0" sz="2000" lang="en-US"/>
              <a:t> </a:t>
            </a:r>
          </a:p>
          <a:p>
            <a:pPr indent="-457200" marL="457200">
              <a:buFont typeface="+mj-lt"/>
              <a:buAutoNum type="arabicPeriod"/>
            </a:pPr>
            <a:r>
              <a:rPr b="1" dirty="0" sz="2000" lang="en-US">
                <a:solidFill>
                  <a:srgbClr val="002060"/>
                </a:solidFill>
              </a:rPr>
              <a:t>Elderly patients </a:t>
            </a:r>
          </a:p>
          <a:p>
            <a:pPr indent="-457200" marL="457200">
              <a:buFont typeface="+mj-lt"/>
              <a:buAutoNum type="arabicPeriod"/>
            </a:pPr>
            <a:r>
              <a:rPr b="1" dirty="0" sz="2000" lang="en-US">
                <a:solidFill>
                  <a:srgbClr val="002060"/>
                </a:solidFill>
              </a:rPr>
              <a:t>Tumors of small size. </a:t>
            </a:r>
          </a:p>
          <a:p>
            <a:pPr indent="-457200" marL="457200">
              <a:buFont typeface="+mj-lt"/>
              <a:buAutoNum type="arabicPeriod"/>
            </a:pPr>
            <a:r>
              <a:rPr b="1" dirty="0" sz="2000" lang="en-US">
                <a:solidFill>
                  <a:srgbClr val="002060"/>
                </a:solidFill>
              </a:rPr>
              <a:t>Slow-growing tumors.</a:t>
            </a:r>
          </a:p>
          <a:p>
            <a:endParaRPr dirty="0" sz="2000" lang="en-US"/>
          </a:p>
          <a:p>
            <a:r>
              <a:rPr dirty="0" sz="2000" lang="en-US"/>
              <a:t>But rapidly growing tumors need to be referred for prompt surgery or RT.</a:t>
            </a:r>
          </a:p>
          <a:p>
            <a:r>
              <a:rPr dirty="0" sz="2000" lang="en-US" err="1"/>
              <a:t>Paragangliomas</a:t>
            </a:r>
            <a:r>
              <a:rPr dirty="0" sz="2000" lang="en-US"/>
              <a:t> are defined as radiologically progressive when they show a volume increase of </a:t>
            </a:r>
            <a:r>
              <a:rPr b="1" dirty="0" sz="2000" lang="en-US">
                <a:solidFill>
                  <a:srgbClr val="002060"/>
                </a:solidFill>
              </a:rPr>
              <a:t>more than 20% </a:t>
            </a:r>
            <a:r>
              <a:rPr dirty="0" sz="2000" lang="en-US"/>
              <a:t>over the course of a year.</a:t>
            </a:r>
            <a:endParaRPr dirty="0" sz="2000" lang="ar-IQ"/>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2" name=""/>
        <p:cNvGrpSpPr/>
        <p:nvPr/>
      </p:nvGrpSpPr>
      <p:grpSpPr>
        <a:xfrm>
          <a:off x="0" y="0"/>
          <a:ext cx="0" cy="0"/>
          <a:chOff x="0" y="0"/>
          <a:chExt cx="0" cy="0"/>
        </a:xfrm>
      </p:grpSpPr>
      <p:sp>
        <p:nvSpPr>
          <p:cNvPr id="1048627" name="Content Placeholder 2"/>
          <p:cNvSpPr>
            <a:spLocks noGrp="1"/>
          </p:cNvSpPr>
          <p:nvPr>
            <p:ph idx="1"/>
          </p:nvPr>
        </p:nvSpPr>
        <p:spPr>
          <a:xfrm>
            <a:off x="63500" y="63500"/>
            <a:ext cx="9017000" cy="6731000"/>
          </a:xfrm>
        </p:spPr>
        <p:txBody>
          <a:bodyPr>
            <a:normAutofit/>
          </a:bodyPr>
          <a:p>
            <a:pPr>
              <a:buFont typeface="Wingdings" pitchFamily="2" charset="2"/>
              <a:buChar char="q"/>
            </a:pPr>
            <a:r>
              <a:rPr b="1" dirty="0" lang="en-US" u="sng">
                <a:solidFill>
                  <a:srgbClr val="C00000"/>
                </a:solidFill>
              </a:rPr>
              <a:t>Postoperative Complications</a:t>
            </a:r>
            <a:endParaRPr b="1" dirty="0" lang="ar-IQ" u="sng">
              <a:solidFill>
                <a:srgbClr val="C00000"/>
              </a:solidFill>
            </a:endParaRPr>
          </a:p>
          <a:p>
            <a:pPr>
              <a:buFont typeface="Wingdings" pitchFamily="2" charset="2"/>
              <a:buChar char="v"/>
            </a:pPr>
            <a:r>
              <a:rPr b="1" dirty="0" sz="2000" lang="en-US" u="sng">
                <a:solidFill>
                  <a:srgbClr val="7030A0"/>
                </a:solidFill>
              </a:rPr>
              <a:t>Jugular Paragangliomas</a:t>
            </a:r>
          </a:p>
          <a:p>
            <a:pPr lvl="1"/>
            <a:r>
              <a:rPr dirty="0" sz="2000" lang="en-US"/>
              <a:t>Lower cranial nerves palsies most commonly </a:t>
            </a:r>
            <a:r>
              <a:rPr b="1" dirty="0" sz="2000" lang="en-US">
                <a:solidFill>
                  <a:srgbClr val="C00000"/>
                </a:solidFill>
              </a:rPr>
              <a:t>11</a:t>
            </a:r>
            <a:r>
              <a:rPr baseline="30000" b="1" dirty="0" sz="2000" lang="en-US">
                <a:solidFill>
                  <a:srgbClr val="C00000"/>
                </a:solidFill>
              </a:rPr>
              <a:t>th</a:t>
            </a:r>
            <a:r>
              <a:rPr dirty="0" sz="2000" lang="en-US"/>
              <a:t>  followed by </a:t>
            </a:r>
            <a:r>
              <a:rPr b="1" dirty="0" sz="2000" lang="en-US">
                <a:solidFill>
                  <a:srgbClr val="C00000"/>
                </a:solidFill>
              </a:rPr>
              <a:t>9</a:t>
            </a:r>
            <a:r>
              <a:rPr baseline="30000" b="1" dirty="0" sz="2000" lang="en-US">
                <a:solidFill>
                  <a:srgbClr val="C00000"/>
                </a:solidFill>
              </a:rPr>
              <a:t>th</a:t>
            </a:r>
            <a:r>
              <a:rPr dirty="0" sz="2000" lang="en-US"/>
              <a:t> then </a:t>
            </a:r>
            <a:r>
              <a:rPr b="1" dirty="0" sz="2000" lang="en-US">
                <a:solidFill>
                  <a:srgbClr val="C00000"/>
                </a:solidFill>
              </a:rPr>
              <a:t>10</a:t>
            </a:r>
            <a:r>
              <a:rPr baseline="30000" b="1" dirty="0" sz="2000" lang="en-US">
                <a:solidFill>
                  <a:srgbClr val="C00000"/>
                </a:solidFill>
              </a:rPr>
              <a:t>th</a:t>
            </a:r>
            <a:r>
              <a:rPr dirty="0" sz="2000" lang="en-US"/>
              <a:t> &amp; </a:t>
            </a:r>
            <a:r>
              <a:rPr b="1" dirty="0" sz="2000" lang="en-US">
                <a:solidFill>
                  <a:srgbClr val="C00000"/>
                </a:solidFill>
              </a:rPr>
              <a:t>12</a:t>
            </a:r>
            <a:r>
              <a:rPr baseline="30000" b="1" dirty="0" sz="2000" lang="en-US">
                <a:solidFill>
                  <a:srgbClr val="C00000"/>
                </a:solidFill>
              </a:rPr>
              <a:t>th</a:t>
            </a:r>
            <a:r>
              <a:rPr dirty="0" sz="2000" lang="en-US"/>
              <a:t> for both surgery (GTR, STR)</a:t>
            </a:r>
          </a:p>
          <a:p>
            <a:pPr lvl="1"/>
            <a:r>
              <a:rPr dirty="0" sz="2000" lang="en-US"/>
              <a:t>Facial nerve palsy</a:t>
            </a:r>
          </a:p>
          <a:p>
            <a:pPr lvl="1"/>
            <a:r>
              <a:rPr dirty="0" sz="2000" lang="en-US"/>
              <a:t>Hearing deterioration</a:t>
            </a:r>
          </a:p>
          <a:p>
            <a:pPr lvl="1"/>
            <a:r>
              <a:rPr dirty="0" sz="2000" lang="en-US"/>
              <a:t>Trigeminal or oculomotor damage ( less common ).</a:t>
            </a:r>
            <a:endParaRPr dirty="0" sz="2000" lang="en-US">
              <a:solidFill>
                <a:srgbClr val="C00000"/>
              </a:solidFill>
            </a:endParaRPr>
          </a:p>
          <a:p>
            <a:pPr lvl="1"/>
            <a:r>
              <a:rPr dirty="0" sz="2000" lang="en-US"/>
              <a:t>Hemorrhagic sequelae (stroke, brainstem hematoma)</a:t>
            </a:r>
          </a:p>
          <a:p>
            <a:pPr lvl="1"/>
            <a:r>
              <a:rPr dirty="0" sz="2000" lang="en-US"/>
              <a:t>CSF leakage followed by meningitis</a:t>
            </a:r>
          </a:p>
          <a:p>
            <a:pPr lvl="1"/>
            <a:endParaRPr dirty="0" sz="2000" lang="en-US"/>
          </a:p>
          <a:p>
            <a:pPr>
              <a:buFont typeface="Wingdings" pitchFamily="2" charset="2"/>
              <a:buChar char="Ø"/>
            </a:pPr>
            <a:r>
              <a:rPr b="1" dirty="0" sz="2000" lang="en-US">
                <a:solidFill>
                  <a:srgbClr val="002060"/>
                </a:solidFill>
              </a:rPr>
              <a:t>life-threatening complications of JP surgery</a:t>
            </a:r>
          </a:p>
          <a:p>
            <a:pPr lvl="1"/>
            <a:r>
              <a:rPr dirty="0" sz="2000" lang="en-US"/>
              <a:t>CSF leakage is the most common, followed by </a:t>
            </a:r>
          </a:p>
          <a:p>
            <a:pPr lvl="1"/>
            <a:r>
              <a:rPr dirty="0" sz="2000" lang="en-US"/>
              <a:t>Severe aspiration pneumonia</a:t>
            </a:r>
          </a:p>
          <a:p>
            <a:pPr lvl="1"/>
            <a:r>
              <a:rPr dirty="0" sz="2000" lang="en-US"/>
              <a:t>Wound infection</a:t>
            </a:r>
          </a:p>
          <a:p>
            <a:pPr lvl="1"/>
            <a:r>
              <a:rPr dirty="0" sz="2000" lang="en-US"/>
              <a:t>Meningitis</a:t>
            </a:r>
          </a:p>
          <a:p>
            <a:pPr lvl="1"/>
            <a:r>
              <a:rPr dirty="0" sz="2000" lang="en-US"/>
              <a:t>Stroke</a:t>
            </a:r>
          </a:p>
          <a:p>
            <a:endParaRPr dirty="0" lang="ar-IQ"/>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73" name=""/>
        <p:cNvGrpSpPr/>
        <p:nvPr/>
      </p:nvGrpSpPr>
      <p:grpSpPr>
        <a:xfrm>
          <a:off x="0" y="0"/>
          <a:ext cx="0" cy="0"/>
          <a:chOff x="0" y="0"/>
          <a:chExt cx="0" cy="0"/>
        </a:xfrm>
      </p:grpSpPr>
      <p:sp>
        <p:nvSpPr>
          <p:cNvPr id="1048628" name="Content Placeholder 2"/>
          <p:cNvSpPr>
            <a:spLocks noGrp="1"/>
          </p:cNvSpPr>
          <p:nvPr>
            <p:ph idx="1"/>
          </p:nvPr>
        </p:nvSpPr>
        <p:spPr>
          <a:xfrm>
            <a:off x="51954" y="57727"/>
            <a:ext cx="9040091" cy="6742545"/>
          </a:xfrm>
        </p:spPr>
        <p:txBody>
          <a:bodyPr/>
          <a:p>
            <a:pPr>
              <a:buFont typeface="Wingdings" pitchFamily="2" charset="2"/>
              <a:buChar char="v"/>
            </a:pPr>
            <a:r>
              <a:rPr b="1" dirty="0" sz="2000" lang="en-US">
                <a:solidFill>
                  <a:srgbClr val="7030A0"/>
                </a:solidFill>
              </a:rPr>
              <a:t>Carotid </a:t>
            </a:r>
            <a:r>
              <a:rPr b="1" dirty="0" sz="2000" lang="en-US" err="1">
                <a:solidFill>
                  <a:srgbClr val="7030A0"/>
                </a:solidFill>
              </a:rPr>
              <a:t>Paragangliomas</a:t>
            </a:r>
            <a:endParaRPr b="1" dirty="0" sz="2000" lang="en-US">
              <a:solidFill>
                <a:srgbClr val="7030A0"/>
              </a:solidFill>
            </a:endParaRPr>
          </a:p>
          <a:p>
            <a:pPr lvl="1"/>
            <a:r>
              <a:rPr dirty="0" sz="2000" lang="en-US"/>
              <a:t>More commonly, Cranial nerve injuries( CN X and CN XII),</a:t>
            </a:r>
            <a:r>
              <a:rPr dirty="0" sz="2000" lang="en-US">
                <a:solidFill>
                  <a:srgbClr val="C00000"/>
                </a:solidFill>
              </a:rPr>
              <a:t>Mostly transient</a:t>
            </a:r>
            <a:r>
              <a:rPr dirty="0" sz="2000" lang="en-US"/>
              <a:t>.</a:t>
            </a:r>
          </a:p>
          <a:p>
            <a:pPr lvl="1"/>
            <a:r>
              <a:rPr dirty="0" sz="2000" lang="en-US"/>
              <a:t>Permanent stroke </a:t>
            </a:r>
          </a:p>
          <a:p>
            <a:pPr lvl="1"/>
            <a:r>
              <a:rPr dirty="0" sz="2000" lang="en-US"/>
              <a:t>Hemorrhage</a:t>
            </a:r>
          </a:p>
          <a:p>
            <a:pPr lvl="1"/>
            <a:r>
              <a:rPr dirty="0" sz="2000" lang="en-US"/>
              <a:t>TIA</a:t>
            </a:r>
          </a:p>
          <a:p>
            <a:pPr lvl="1"/>
            <a:endParaRPr dirty="0" sz="2000" lang="en-US"/>
          </a:p>
          <a:p>
            <a:pPr>
              <a:buFont typeface="Wingdings" pitchFamily="2" charset="2"/>
              <a:buChar char="Ø"/>
            </a:pPr>
            <a:r>
              <a:rPr b="1" dirty="0" sz="2000" lang="en-US">
                <a:solidFill>
                  <a:srgbClr val="002060"/>
                </a:solidFill>
              </a:rPr>
              <a:t>In patients with bilateral tumors</a:t>
            </a:r>
          </a:p>
          <a:p>
            <a:r>
              <a:rPr dirty="0" sz="2000" lang="en-US"/>
              <a:t>The risk for vascular and cranial nerve lesions can be lowered by:</a:t>
            </a:r>
          </a:p>
          <a:p>
            <a:r>
              <a:rPr dirty="0" sz="2000" lang="en-US"/>
              <a:t>Treating these sequentially rather than in one sitting </a:t>
            </a:r>
            <a:r>
              <a:rPr b="1" dirty="0" sz="2000" lang="en-US">
                <a:solidFill>
                  <a:srgbClr val="C00000"/>
                </a:solidFill>
                <a:sym typeface="Wingdings" pitchFamily="2" charset="2"/>
              </a:rPr>
              <a:t></a:t>
            </a:r>
            <a:r>
              <a:rPr dirty="0" sz="2000" lang="en-US">
                <a:sym typeface="Wingdings" pitchFamily="2" charset="2"/>
              </a:rPr>
              <a:t> </a:t>
            </a:r>
            <a:r>
              <a:rPr dirty="0" sz="2000" lang="en-US"/>
              <a:t>reduce the risk for damage to baroreceptor function </a:t>
            </a:r>
            <a:r>
              <a:rPr b="1" dirty="0" sz="2000" lang="en-US">
                <a:solidFill>
                  <a:srgbClr val="C00000"/>
                </a:solidFill>
                <a:sym typeface="Wingdings" pitchFamily="2" charset="2"/>
              </a:rPr>
              <a:t></a:t>
            </a:r>
            <a:r>
              <a:rPr dirty="0" sz="2000" lang="en-US"/>
              <a:t> </a:t>
            </a:r>
            <a:r>
              <a:rPr b="1" dirty="0" sz="2000" lang="en-US">
                <a:solidFill>
                  <a:srgbClr val="0070C0"/>
                </a:solidFill>
              </a:rPr>
              <a:t>loss of </a:t>
            </a:r>
            <a:r>
              <a:rPr b="1" dirty="0" sz="2000" lang="en-US" err="1">
                <a:solidFill>
                  <a:srgbClr val="0070C0"/>
                </a:solidFill>
              </a:rPr>
              <a:t>Hering’s</a:t>
            </a:r>
            <a:r>
              <a:rPr b="1" dirty="0" sz="2000" lang="en-US">
                <a:solidFill>
                  <a:srgbClr val="0070C0"/>
                </a:solidFill>
              </a:rPr>
              <a:t> nerve</a:t>
            </a:r>
            <a:r>
              <a:rPr dirty="0" sz="2000" lang="en-US"/>
              <a:t> (carotid sinus nerve, a branch of the glossopharyngeal nerve), leading to </a:t>
            </a:r>
            <a:r>
              <a:rPr dirty="0" sz="2000" lang="en-US" err="1"/>
              <a:t>baroreflex</a:t>
            </a:r>
            <a:r>
              <a:rPr dirty="0" sz="2000" lang="en-US"/>
              <a:t> failure syndrome.</a:t>
            </a:r>
          </a:p>
          <a:p>
            <a:endParaRPr dirty="0" sz="2000" lang="en-US"/>
          </a:p>
          <a:p>
            <a:r>
              <a:rPr b="1" dirty="0" sz="2000" lang="en-US" err="1">
                <a:solidFill>
                  <a:srgbClr val="C00000"/>
                </a:solidFill>
              </a:rPr>
              <a:t>Baroreflex</a:t>
            </a:r>
            <a:r>
              <a:rPr b="1" dirty="0" sz="2000" lang="en-US">
                <a:solidFill>
                  <a:srgbClr val="C00000"/>
                </a:solidFill>
              </a:rPr>
              <a:t> failure syndrome</a:t>
            </a:r>
            <a:r>
              <a:rPr dirty="0" sz="2000" lang="en-US"/>
              <a:t>: </a:t>
            </a:r>
            <a:r>
              <a:rPr b="0" dirty="0" sz="2000" i="0" lang="en-US" strike="noStrike" u="none">
                <a:effectLst/>
              </a:rPr>
              <a:t>fluctuations in blood pressure with episodes of severe hypertension (high blood pressure) and elevated heart rate.</a:t>
            </a:r>
            <a:endParaRPr dirty="0" sz="200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7" name=""/>
        <p:cNvGrpSpPr/>
        <p:nvPr/>
      </p:nvGrpSpPr>
      <p:grpSpPr>
        <a:xfrm>
          <a:off x="0" y="0"/>
          <a:ext cx="0" cy="0"/>
          <a:chOff x="0" y="0"/>
          <a:chExt cx="0" cy="0"/>
        </a:xfrm>
      </p:grpSpPr>
      <p:sp>
        <p:nvSpPr>
          <p:cNvPr id="1048593" name="Title 1"/>
          <p:cNvSpPr>
            <a:spLocks noGrp="1"/>
          </p:cNvSpPr>
          <p:nvPr>
            <p:ph type="title"/>
          </p:nvPr>
        </p:nvSpPr>
        <p:spPr>
          <a:xfrm>
            <a:off x="86014" y="92364"/>
            <a:ext cx="7886700" cy="588673"/>
          </a:xfrm>
        </p:spPr>
        <p:txBody>
          <a:bodyPr>
            <a:normAutofit fontScale="90000"/>
          </a:bodyPr>
          <a:p>
            <a:pPr indent="-571500" marL="571500">
              <a:buFont typeface="Wingdings" pitchFamily="2" charset="2"/>
              <a:buChar char="v"/>
            </a:pPr>
            <a:r>
              <a:rPr dirty="0" lang="en-US" u="sng">
                <a:solidFill>
                  <a:srgbClr val="002060"/>
                </a:solidFill>
                <a:latin typeface="Algerian" pitchFamily="82" charset="77"/>
              </a:rPr>
              <a:t>Origin :</a:t>
            </a:r>
          </a:p>
        </p:txBody>
      </p:sp>
      <p:sp>
        <p:nvSpPr>
          <p:cNvPr id="1048594" name="Content Placeholder 2"/>
          <p:cNvSpPr>
            <a:spLocks noGrp="1"/>
          </p:cNvSpPr>
          <p:nvPr>
            <p:ph idx="1"/>
          </p:nvPr>
        </p:nvSpPr>
        <p:spPr>
          <a:xfrm>
            <a:off x="86014" y="681036"/>
            <a:ext cx="8971972" cy="6084599"/>
          </a:xfrm>
        </p:spPr>
        <p:txBody>
          <a:bodyPr>
            <a:normAutofit/>
          </a:bodyPr>
          <a:p>
            <a:pPr>
              <a:buFont typeface="Wingdings" pitchFamily="2" charset="2"/>
              <a:buChar char="q"/>
            </a:pPr>
            <a:r>
              <a:rPr dirty="0" sz="2000" lang="en-US"/>
              <a:t>The  </a:t>
            </a:r>
            <a:r>
              <a:rPr dirty="0" sz="2000" lang="en-US" err="1"/>
              <a:t>paraganglionic</a:t>
            </a:r>
            <a:r>
              <a:rPr dirty="0" sz="2000" lang="en-US"/>
              <a:t>  system  develops  from  the  </a:t>
            </a:r>
            <a:r>
              <a:rPr b="1" dirty="0" sz="2000" lang="en-US" u="sng"/>
              <a:t>neural  crest </a:t>
            </a:r>
            <a:r>
              <a:rPr dirty="0" sz="2000" lang="en-US"/>
              <a:t> and consists  of  two  components:  </a:t>
            </a:r>
          </a:p>
          <a:p>
            <a:pPr indent="-342900" marL="342900">
              <a:buFont typeface="+mj-lt"/>
              <a:buAutoNum type="arabicPeriod"/>
            </a:pPr>
            <a:r>
              <a:rPr dirty="0" sz="2000" lang="en-US"/>
              <a:t>The  adrenal  medulla</a:t>
            </a:r>
          </a:p>
          <a:p>
            <a:pPr indent="-342900" marL="342900">
              <a:buFont typeface="+mj-lt"/>
              <a:buAutoNum type="arabicPeriod"/>
            </a:pPr>
            <a:r>
              <a:rPr dirty="0" sz="2000" lang="en-US"/>
              <a:t>Diffuse collection  of  extra-adrenal  </a:t>
            </a:r>
            <a:r>
              <a:rPr dirty="0" sz="2000" lang="en-US" err="1"/>
              <a:t>paraganglia</a:t>
            </a:r>
            <a:r>
              <a:rPr dirty="0" sz="2000" lang="en-US"/>
              <a:t>,  which  have  a  roughly symmetrical  distribution  on  either  side  of  the  midline, and can  be  classified  into  two  types: </a:t>
            </a:r>
          </a:p>
          <a:p>
            <a:pPr lvl="1">
              <a:buFont typeface="Wingdings" pitchFamily="2" charset="2"/>
              <a:buChar char="Ø"/>
            </a:pPr>
            <a:r>
              <a:rPr dirty="0" sz="2000" lang="en-US">
                <a:solidFill>
                  <a:srgbClr val="C00000"/>
                </a:solidFill>
              </a:rPr>
              <a:t>Sympathetic </a:t>
            </a:r>
            <a:r>
              <a:rPr dirty="0" sz="2000" lang="en-US"/>
              <a:t>localized  in  the  </a:t>
            </a:r>
            <a:r>
              <a:rPr dirty="0" sz="2000" lang="en-US" err="1"/>
              <a:t>paravertebral</a:t>
            </a:r>
            <a:r>
              <a:rPr dirty="0" sz="2000" lang="en-US"/>
              <a:t>  and  para-aortic regions.</a:t>
            </a:r>
          </a:p>
          <a:p>
            <a:pPr lvl="1">
              <a:buFont typeface="Wingdings" pitchFamily="2" charset="2"/>
              <a:buChar char="Ø"/>
            </a:pPr>
            <a:r>
              <a:rPr dirty="0" sz="2000" lang="en-US">
                <a:solidFill>
                  <a:srgbClr val="C00000"/>
                </a:solidFill>
              </a:rPr>
              <a:t>Parasympathetic </a:t>
            </a:r>
            <a:r>
              <a:rPr dirty="0" sz="2000" lang="en-US"/>
              <a:t>situated  almost  exclusively in  the  head  and  neck.  </a:t>
            </a:r>
          </a:p>
          <a:p>
            <a:pPr lvl="1">
              <a:buFont typeface="Wingdings" pitchFamily="2" charset="2"/>
              <a:buChar char="Ø"/>
            </a:pPr>
            <a:endParaRPr dirty="0" sz="2000" lang="en-US"/>
          </a:p>
          <a:p>
            <a:r>
              <a:rPr dirty="0" sz="2000" lang="en-US"/>
              <a:t>Both  sympathetic  and  parasympathetic </a:t>
            </a:r>
            <a:r>
              <a:rPr dirty="0" sz="2000" lang="en-US" err="1"/>
              <a:t>paraganglia</a:t>
            </a:r>
            <a:r>
              <a:rPr dirty="0" sz="2000" lang="en-US"/>
              <a:t>  produce  catecholamines which is important  for homeostasis,  in  response  to  stress  or  acting  directly  as  chemical  sensors.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8" name=""/>
        <p:cNvGrpSpPr/>
        <p:nvPr/>
      </p:nvGrpSpPr>
      <p:grpSpPr>
        <a:xfrm>
          <a:off x="0" y="0"/>
          <a:ext cx="0" cy="0"/>
          <a:chOff x="0" y="0"/>
          <a:chExt cx="0" cy="0"/>
        </a:xfrm>
      </p:grpSpPr>
      <p:sp>
        <p:nvSpPr>
          <p:cNvPr id="1048595" name="Title 1"/>
          <p:cNvSpPr>
            <a:spLocks noGrp="1"/>
          </p:cNvSpPr>
          <p:nvPr>
            <p:ph type="title"/>
          </p:nvPr>
        </p:nvSpPr>
        <p:spPr>
          <a:xfrm>
            <a:off x="92364" y="80818"/>
            <a:ext cx="8422986" cy="600219"/>
          </a:xfrm>
        </p:spPr>
        <p:txBody>
          <a:bodyPr>
            <a:normAutofit/>
          </a:bodyPr>
          <a:p>
            <a:r>
              <a:rPr b="1" dirty="0" sz="3200" lang="en-US" u="sng">
                <a:solidFill>
                  <a:srgbClr val="002060"/>
                </a:solidFill>
                <a:latin typeface="Castellar" panose="020A0402060406010301" pitchFamily="18" charset="77"/>
              </a:rPr>
              <a:t>The classic main sites of origin</a:t>
            </a:r>
            <a:endParaRPr b="1" dirty="0" sz="3200" lang="ar-IQ" u="sng">
              <a:solidFill>
                <a:srgbClr val="002060"/>
              </a:solidFill>
              <a:latin typeface="Castellar" panose="020A0402060406010301" pitchFamily="18" charset="77"/>
            </a:endParaRPr>
          </a:p>
        </p:txBody>
      </p:sp>
      <p:sp>
        <p:nvSpPr>
          <p:cNvPr id="1048596" name="Content Placeholder 2"/>
          <p:cNvSpPr>
            <a:spLocks noGrp="1"/>
          </p:cNvSpPr>
          <p:nvPr>
            <p:ph idx="1"/>
          </p:nvPr>
        </p:nvSpPr>
        <p:spPr>
          <a:xfrm>
            <a:off x="92364" y="681036"/>
            <a:ext cx="8959272" cy="6096145"/>
          </a:xfrm>
        </p:spPr>
        <p:txBody>
          <a:bodyPr>
            <a:noAutofit/>
          </a:bodyPr>
          <a:p>
            <a:pPr indent="-385763" marL="385763">
              <a:buFont typeface="+mj-lt"/>
              <a:buAutoNum type="arabicPeriod"/>
            </a:pPr>
            <a:r>
              <a:rPr b="1" dirty="0" sz="2000" lang="en-US"/>
              <a:t>Carotid body : Carotid  </a:t>
            </a:r>
            <a:r>
              <a:rPr b="1" dirty="0" sz="2000" lang="en-US" err="1"/>
              <a:t>paragangliomas</a:t>
            </a:r>
            <a:r>
              <a:rPr b="1" dirty="0" sz="2000" lang="en-US"/>
              <a:t>  (</a:t>
            </a:r>
            <a:r>
              <a:rPr b="1" dirty="0" sz="2000" lang="en-US" err="1"/>
              <a:t>CPs</a:t>
            </a:r>
            <a:r>
              <a:rPr b="1" dirty="0" sz="2000" lang="en-US"/>
              <a:t>)  </a:t>
            </a:r>
            <a:r>
              <a:rPr b="1" dirty="0" sz="2000" lang="en-US" u="sng">
                <a:solidFill>
                  <a:srgbClr val="C00000"/>
                </a:solidFill>
              </a:rPr>
              <a:t>most common</a:t>
            </a:r>
          </a:p>
          <a:p>
            <a:pPr lvl="1"/>
            <a:r>
              <a:rPr dirty="0" sz="2000" lang="en-US"/>
              <a:t>Originate  in  the  </a:t>
            </a:r>
            <a:r>
              <a:rPr dirty="0" sz="2000" lang="en-US" err="1"/>
              <a:t>paraganglia</a:t>
            </a:r>
            <a:r>
              <a:rPr dirty="0" sz="2000" lang="en-US"/>
              <a:t>  sited  within  the  </a:t>
            </a:r>
            <a:r>
              <a:rPr dirty="0" sz="2000" lang="en-US" err="1"/>
              <a:t>periadventitial</a:t>
            </a:r>
            <a:r>
              <a:rPr dirty="0" sz="2000" lang="en-US"/>
              <a:t>  tissue  in  the  </a:t>
            </a:r>
            <a:r>
              <a:rPr dirty="0" sz="2000" lang="en-US" err="1"/>
              <a:t>posteromedial</a:t>
            </a:r>
            <a:r>
              <a:rPr dirty="0" sz="2000" lang="en-US"/>
              <a:t>  aspect  of  the  bifurcation  of  the  common  carotid  artery.</a:t>
            </a:r>
          </a:p>
          <a:p>
            <a:pPr indent="-385763" marL="385763">
              <a:buFont typeface="+mj-lt"/>
              <a:buAutoNum type="arabicPeriod"/>
            </a:pPr>
            <a:r>
              <a:rPr b="1" dirty="0" sz="2000" lang="en-US"/>
              <a:t>Jugular bulb : Jugular  </a:t>
            </a:r>
            <a:r>
              <a:rPr b="1" dirty="0" sz="2000" lang="en-US" err="1"/>
              <a:t>paragangliomas</a:t>
            </a:r>
            <a:r>
              <a:rPr b="1" dirty="0" sz="2000" lang="en-US"/>
              <a:t>  (JPs)  </a:t>
            </a:r>
          </a:p>
          <a:p>
            <a:pPr lvl="1"/>
            <a:r>
              <a:rPr dirty="0" sz="2000" lang="en-US"/>
              <a:t>Generally  arise  in the  </a:t>
            </a:r>
            <a:r>
              <a:rPr dirty="0" sz="2000" lang="en-US" err="1"/>
              <a:t>paraganglia</a:t>
            </a:r>
            <a:r>
              <a:rPr dirty="0" sz="2000" lang="en-US"/>
              <a:t>  located  within  the  adventitia  of  the  jugular bulb  dome  in  the  jugular  foramen.  </a:t>
            </a:r>
          </a:p>
          <a:p>
            <a:pPr lvl="1"/>
            <a:r>
              <a:rPr dirty="0" sz="2000" lang="en-US"/>
              <a:t>Other  sites  of  involvement may  include  </a:t>
            </a:r>
          </a:p>
          <a:p>
            <a:pPr lvl="1">
              <a:buFont typeface="Wingdings" pitchFamily="2" charset="2"/>
              <a:buChar char="ü"/>
            </a:pPr>
            <a:r>
              <a:rPr b="1" dirty="0" sz="2000" lang="en-US">
                <a:solidFill>
                  <a:srgbClr val="C00000"/>
                </a:solidFill>
              </a:rPr>
              <a:t>Jacobson’s  nerve:</a:t>
            </a:r>
            <a:r>
              <a:rPr dirty="0" sz="2000" lang="en-US">
                <a:solidFill>
                  <a:srgbClr val="C00000"/>
                </a:solidFill>
              </a:rPr>
              <a:t> </a:t>
            </a:r>
            <a:r>
              <a:rPr b="0" dirty="0" sz="2000" i="0" lang="en-US" strike="noStrike" u="none">
                <a:effectLst/>
              </a:rPr>
              <a:t>tympanic branch of 9</a:t>
            </a:r>
            <a:r>
              <a:rPr baseline="30000" b="0" dirty="0" sz="2000" i="0" lang="en-US" strike="noStrike" u="none">
                <a:effectLst/>
              </a:rPr>
              <a:t>th</a:t>
            </a:r>
            <a:r>
              <a:rPr b="0" dirty="0" sz="2000" i="0" lang="en-US" strike="noStrike" u="none">
                <a:effectLst/>
              </a:rPr>
              <a:t> C.N, arising from its inferior ganglion</a:t>
            </a:r>
            <a:r>
              <a:rPr dirty="0" sz="2000" lang="en-US"/>
              <a:t> </a:t>
            </a:r>
            <a:r>
              <a:rPr b="0" dirty="0" sz="2000" i="0" lang="en-US" strike="noStrike" u="none">
                <a:effectLst/>
              </a:rPr>
              <a:t>It enters the middle ear cavity through the inferior tympanic canaliculus, runs in a canal on the cochlear promontory</a:t>
            </a:r>
            <a:endParaRPr dirty="0" sz="2000" lang="en-US"/>
          </a:p>
          <a:p>
            <a:pPr lvl="1">
              <a:buFont typeface="Wingdings" pitchFamily="2" charset="2"/>
              <a:buChar char="ü"/>
            </a:pPr>
            <a:r>
              <a:rPr b="1" dirty="0" sz="2000" lang="en-US">
                <a:solidFill>
                  <a:srgbClr val="C00000"/>
                </a:solidFill>
              </a:rPr>
              <a:t>Arnold’s  nerve:</a:t>
            </a:r>
            <a:r>
              <a:rPr dirty="0" sz="2000" lang="en-US"/>
              <a:t> the  auricular  branch of  10</a:t>
            </a:r>
            <a:r>
              <a:rPr baseline="30000" dirty="0" sz="2000" lang="en-US"/>
              <a:t>th</a:t>
            </a:r>
            <a:r>
              <a:rPr dirty="0" sz="2000" lang="en-US"/>
              <a:t> C.N in  the  mastoid  canaliculus.</a:t>
            </a:r>
          </a:p>
          <a:p>
            <a:pPr lvl="1">
              <a:buFont typeface="Wingdings" pitchFamily="2" charset="2"/>
              <a:buChar char="ü"/>
            </a:pPr>
            <a:r>
              <a:rPr dirty="0" sz="2000" lang="en-US"/>
              <a:t>From these  sites  the  tumor  mass  can  extend  </a:t>
            </a:r>
            <a:r>
              <a:rPr dirty="0" sz="2000" lang="en-US" err="1"/>
              <a:t>superolaterally</a:t>
            </a:r>
            <a:r>
              <a:rPr dirty="0" sz="2000" lang="en-US"/>
              <a:t>  into  the  floor  of  the  middle  ear  cavity,  being  then  termed  a  </a:t>
            </a:r>
            <a:r>
              <a:rPr dirty="0" sz="2000" lang="en-US" err="1"/>
              <a:t>jugulotympanic</a:t>
            </a:r>
            <a:r>
              <a:rPr dirty="0" sz="2000" lang="en-US"/>
              <a:t>  </a:t>
            </a:r>
            <a:r>
              <a:rPr dirty="0" sz="2000" lang="en-US" err="1"/>
              <a:t>paraganglioma</a:t>
            </a:r>
            <a:r>
              <a:rPr dirty="0" sz="2000" lang="en-US"/>
              <a:t>  (JTP).</a:t>
            </a:r>
          </a:p>
          <a:p>
            <a:pPr lvl="1">
              <a:buFont typeface="Wingdings" pitchFamily="2" charset="2"/>
              <a:buChar char="ü"/>
            </a:pPr>
            <a:endParaRPr dirty="0" sz="2000" lang="en-US"/>
          </a:p>
          <a:p>
            <a:pPr indent="-457200" marL="457200">
              <a:buAutoNum type="arabicPeriod" startAt="3"/>
            </a:pPr>
            <a:r>
              <a:rPr b="1" dirty="0" sz="2000" lang="en-US"/>
              <a:t>Middle ear : Tympanic </a:t>
            </a:r>
            <a:r>
              <a:rPr b="1" dirty="0" sz="2000" lang="en-US" err="1"/>
              <a:t>paragangliomas</a:t>
            </a:r>
            <a:r>
              <a:rPr b="1" dirty="0" sz="2000" lang="en-US"/>
              <a:t> (TPs) </a:t>
            </a:r>
          </a:p>
          <a:p>
            <a:pPr lvl="1"/>
            <a:r>
              <a:rPr dirty="0" sz="2000" lang="en-US"/>
              <a:t>Along the tympanic nerve on the cochlear promontory</a:t>
            </a:r>
            <a:endParaRPr dirty="0" sz="24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9" name=""/>
        <p:cNvGrpSpPr/>
        <p:nvPr/>
      </p:nvGrpSpPr>
      <p:grpSpPr>
        <a:xfrm>
          <a:off x="0" y="0"/>
          <a:ext cx="0" cy="0"/>
          <a:chOff x="0" y="0"/>
          <a:chExt cx="0" cy="0"/>
        </a:xfrm>
      </p:grpSpPr>
      <p:sp>
        <p:nvSpPr>
          <p:cNvPr id="1048597" name="Content Placeholder 2"/>
          <p:cNvSpPr>
            <a:spLocks noGrp="1"/>
          </p:cNvSpPr>
          <p:nvPr>
            <p:ph idx="1"/>
          </p:nvPr>
        </p:nvSpPr>
        <p:spPr>
          <a:xfrm>
            <a:off x="109105" y="93807"/>
            <a:ext cx="8919440" cy="6648738"/>
          </a:xfrm>
        </p:spPr>
        <p:txBody>
          <a:bodyPr>
            <a:normAutofit/>
          </a:bodyPr>
          <a:p>
            <a:pPr indent="-457200" marL="457200">
              <a:buAutoNum type="arabicPeriod" startAt="4"/>
            </a:pPr>
            <a:r>
              <a:rPr b="1" dirty="0" sz="2000" lang="en-US"/>
              <a:t>Vagus nerve : Vagal </a:t>
            </a:r>
            <a:r>
              <a:rPr b="1" dirty="0" sz="2000" lang="en-US" err="1"/>
              <a:t>paragangliomas</a:t>
            </a:r>
            <a:r>
              <a:rPr b="1" dirty="0" sz="2000" lang="en-US"/>
              <a:t> (VPs)</a:t>
            </a:r>
            <a:r>
              <a:rPr dirty="0" sz="2000" lang="en-US"/>
              <a:t> </a:t>
            </a:r>
          </a:p>
          <a:p>
            <a:pPr lvl="1"/>
            <a:r>
              <a:rPr dirty="0" sz="2000" lang="en-US"/>
              <a:t>Originate  within  or adjacent  to  the  vagus  nerve,  most  often  from  its  inferior ganglia,  deep  in  the  neck  in  the  </a:t>
            </a:r>
            <a:r>
              <a:rPr dirty="0" sz="2000" lang="en-US" err="1"/>
              <a:t>retrostyloid</a:t>
            </a:r>
            <a:r>
              <a:rPr dirty="0" sz="2000" lang="en-US"/>
              <a:t>  compartment  of  the  </a:t>
            </a:r>
            <a:r>
              <a:rPr dirty="0" sz="2000" lang="en-US" err="1"/>
              <a:t>parapharyngeal</a:t>
            </a:r>
            <a:r>
              <a:rPr dirty="0" sz="2000" lang="en-US"/>
              <a:t>  space  between  the  jugular  vein and  the  internal  carotid  artery.  </a:t>
            </a:r>
          </a:p>
          <a:p>
            <a:pPr lvl="1"/>
            <a:r>
              <a:rPr dirty="0" sz="2000" lang="en-US"/>
              <a:t>From  here,  they  may  grow upward  to  the  skull  base,  through  the  jugular  foramen,  or posterior  to  the  mastoid  tip.</a:t>
            </a:r>
          </a:p>
          <a:p>
            <a:pPr indent="-457200" marL="457200">
              <a:buAutoNum type="arabicPeriod" startAt="5"/>
            </a:pPr>
            <a:r>
              <a:rPr b="1" dirty="0" sz="2000" lang="en-US"/>
              <a:t>Laryngeal nerve : Laryngeal </a:t>
            </a:r>
            <a:r>
              <a:rPr b="1" dirty="0" sz="2000" lang="en-US" err="1"/>
              <a:t>paragangliomas</a:t>
            </a:r>
            <a:r>
              <a:rPr b="1" dirty="0" sz="2000" lang="en-US"/>
              <a:t> (LPs)</a:t>
            </a:r>
            <a:r>
              <a:rPr dirty="0" sz="2000" lang="en-US"/>
              <a:t> </a:t>
            </a:r>
          </a:p>
          <a:p>
            <a:pPr lvl="1"/>
            <a:r>
              <a:rPr dirty="0" sz="2000" lang="en-US"/>
              <a:t>Arise  along the  paired  superior  or,  most  often,  inferior  laryngeal  </a:t>
            </a:r>
            <a:r>
              <a:rPr dirty="0" sz="2000" lang="en-US" err="1"/>
              <a:t>paraganglia</a:t>
            </a:r>
            <a:r>
              <a:rPr dirty="0" sz="2000" lang="en-US"/>
              <a:t>,  which  are  found  alongside  the  superior  and  inferior laryngeal  nerves  and  arteries.</a:t>
            </a:r>
          </a:p>
        </p:txBody>
      </p:sp>
      <p:pic>
        <p:nvPicPr>
          <p:cNvPr id="2097152" name="Picture 4"/>
          <p:cNvPicPr>
            <a:picLocks noChangeAspect="1"/>
          </p:cNvPicPr>
          <p:nvPr/>
        </p:nvPicPr>
        <p:blipFill>
          <a:blip xmlns:r="http://schemas.openxmlformats.org/officeDocument/2006/relationships" r:embed="rId1"/>
          <a:stretch>
            <a:fillRect/>
          </a:stretch>
        </p:blipFill>
        <p:spPr>
          <a:xfrm>
            <a:off x="5465040" y="3156754"/>
            <a:ext cx="3569855" cy="3585791"/>
          </a:xfrm>
          <a:prstGeom prst="rect"/>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53" name="Picture 1"/>
          <p:cNvPicPr>
            <a:picLocks noChangeAspect="1"/>
          </p:cNvPicPr>
          <p:nvPr/>
        </p:nvPicPr>
        <p:blipFill>
          <a:blip xmlns:r="http://schemas.openxmlformats.org/officeDocument/2006/relationships" r:embed="rId1"/>
          <a:stretch>
            <a:fillRect/>
          </a:stretch>
        </p:blipFill>
        <p:spPr>
          <a:xfrm>
            <a:off x="1" y="0"/>
            <a:ext cx="9144000" cy="6858000"/>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1" name=""/>
        <p:cNvGrpSpPr/>
        <p:nvPr/>
      </p:nvGrpSpPr>
      <p:grpSpPr>
        <a:xfrm>
          <a:off x="0" y="0"/>
          <a:ext cx="0" cy="0"/>
          <a:chOff x="0" y="0"/>
          <a:chExt cx="0" cy="0"/>
        </a:xfrm>
      </p:grpSpPr>
      <p:sp>
        <p:nvSpPr>
          <p:cNvPr id="1048598" name="Content Placeholder 2"/>
          <p:cNvSpPr>
            <a:spLocks noGrp="1"/>
          </p:cNvSpPr>
          <p:nvPr>
            <p:ph idx="1"/>
          </p:nvPr>
        </p:nvSpPr>
        <p:spPr>
          <a:xfrm>
            <a:off x="80818" y="92218"/>
            <a:ext cx="8982364" cy="6673418"/>
          </a:xfrm>
        </p:spPr>
        <p:txBody>
          <a:bodyPr>
            <a:normAutofit/>
          </a:bodyPr>
          <a:p>
            <a:pPr>
              <a:buFont typeface="Wingdings" pitchFamily="2" charset="2"/>
              <a:buChar char="q"/>
            </a:pPr>
            <a:r>
              <a:rPr dirty="0" sz="3200" lang="en-US" u="sng">
                <a:solidFill>
                  <a:srgbClr val="002060"/>
                </a:solidFill>
                <a:latin typeface="Algerian" pitchFamily="82" charset="77"/>
              </a:rPr>
              <a:t>Incidence and Prevalence</a:t>
            </a:r>
            <a:endParaRPr dirty="0" sz="3200" lang="ar-IQ" u="sng">
              <a:solidFill>
                <a:srgbClr val="002060"/>
              </a:solidFill>
              <a:latin typeface="Algerian" pitchFamily="82" charset="77"/>
            </a:endParaRPr>
          </a:p>
          <a:p>
            <a:r>
              <a:rPr b="1" dirty="0" sz="2000" lang="en-US">
                <a:solidFill>
                  <a:srgbClr val="002060"/>
                </a:solidFill>
              </a:rPr>
              <a:t>uncommon</a:t>
            </a:r>
            <a:r>
              <a:rPr b="1" dirty="0" sz="2000" lang="en-US"/>
              <a:t> </a:t>
            </a:r>
            <a:r>
              <a:rPr dirty="0" sz="2000" lang="en-US"/>
              <a:t>neuroendocrine tumors.</a:t>
            </a:r>
          </a:p>
          <a:p>
            <a:r>
              <a:rPr dirty="0" sz="2000" lang="en-US" err="1"/>
              <a:t>CPs</a:t>
            </a:r>
            <a:r>
              <a:rPr dirty="0" sz="2000" lang="en-US"/>
              <a:t>, commonly in people living  at  higher altitudes  than  for  those  living  at  the  sea  level ( afflicted by </a:t>
            </a:r>
            <a:r>
              <a:rPr b="1" dirty="0" sz="2000" lang="en-US">
                <a:solidFill>
                  <a:srgbClr val="002060"/>
                </a:solidFill>
              </a:rPr>
              <a:t>hypoxic conditions </a:t>
            </a:r>
            <a:r>
              <a:rPr dirty="0" sz="2000" lang="en-US"/>
              <a:t>such as chronic obstructive pulmonary disease ).</a:t>
            </a:r>
          </a:p>
          <a:p>
            <a:r>
              <a:rPr b="1" dirty="0" sz="2000" lang="en-US" err="1" u="sng"/>
              <a:t>CPs</a:t>
            </a:r>
            <a:r>
              <a:rPr b="1" dirty="0" sz="2000" lang="en-US" u="sng"/>
              <a:t> are  the  most  common  HNPs,  followed  by  JPs.</a:t>
            </a:r>
          </a:p>
          <a:p>
            <a:r>
              <a:rPr dirty="0" sz="2000" lang="en-US"/>
              <a:t>More frequently diagnosed in </a:t>
            </a:r>
            <a:r>
              <a:rPr b="1" dirty="0" sz="2000" lang="en-US">
                <a:solidFill>
                  <a:srgbClr val="002060"/>
                </a:solidFill>
              </a:rPr>
              <a:t>middle age </a:t>
            </a:r>
            <a:r>
              <a:rPr dirty="0" sz="2000" lang="en-US"/>
              <a:t>(mean age, 41 to 47 years),</a:t>
            </a:r>
          </a:p>
          <a:p>
            <a:r>
              <a:rPr dirty="0" sz="2000" lang="en-US"/>
              <a:t>HNPs are three times more likely to affect </a:t>
            </a:r>
            <a:r>
              <a:rPr b="1" dirty="0" sz="2000" lang="en-US">
                <a:solidFill>
                  <a:srgbClr val="002060"/>
                </a:solidFill>
              </a:rPr>
              <a:t>females</a:t>
            </a:r>
            <a:r>
              <a:rPr dirty="0" sz="2000" lang="en-US"/>
              <a:t> </a:t>
            </a:r>
            <a:endParaRPr dirty="0" sz="2000" lang="ar-IQ"/>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2" name=""/>
        <p:cNvGrpSpPr/>
        <p:nvPr/>
      </p:nvGrpSpPr>
      <p:grpSpPr>
        <a:xfrm>
          <a:off x="0" y="0"/>
          <a:ext cx="0" cy="0"/>
          <a:chOff x="0" y="0"/>
          <a:chExt cx="0" cy="0"/>
        </a:xfrm>
      </p:grpSpPr>
      <p:sp>
        <p:nvSpPr>
          <p:cNvPr id="1048599" name="Content Placeholder 2"/>
          <p:cNvSpPr>
            <a:spLocks noGrp="1"/>
          </p:cNvSpPr>
          <p:nvPr>
            <p:ph idx="1"/>
          </p:nvPr>
        </p:nvSpPr>
        <p:spPr>
          <a:xfrm>
            <a:off x="80818" y="92217"/>
            <a:ext cx="8982364" cy="6661874"/>
          </a:xfrm>
        </p:spPr>
        <p:txBody>
          <a:bodyPr>
            <a:normAutofit/>
          </a:bodyPr>
          <a:p>
            <a:pPr>
              <a:buFont typeface="Wingdings" pitchFamily="2" charset="2"/>
              <a:buChar char="q"/>
            </a:pPr>
            <a:r>
              <a:rPr dirty="0" sz="3200" lang="en-US" u="sng">
                <a:solidFill>
                  <a:srgbClr val="002060"/>
                </a:solidFill>
                <a:latin typeface="Algerian" pitchFamily="82" charset="77"/>
              </a:rPr>
              <a:t>Functionality</a:t>
            </a:r>
          </a:p>
          <a:p>
            <a:r>
              <a:rPr dirty="0" sz="2000" lang="en-US"/>
              <a:t>HNPs  almost  always  contain  </a:t>
            </a:r>
            <a:r>
              <a:rPr b="1" dirty="0" sz="2000" lang="en-US">
                <a:solidFill>
                  <a:srgbClr val="C00000"/>
                </a:solidFill>
              </a:rPr>
              <a:t>catecholamines</a:t>
            </a:r>
            <a:r>
              <a:rPr dirty="0" sz="2000" lang="en-US"/>
              <a:t>  (</a:t>
            </a:r>
            <a:r>
              <a:rPr b="1" dirty="0" sz="2000" lang="en-US">
                <a:solidFill>
                  <a:srgbClr val="0070C0"/>
                </a:solidFill>
              </a:rPr>
              <a:t>epinephrine,  norepinephrine,  dopamine,  and  serotonin</a:t>
            </a:r>
            <a:r>
              <a:rPr dirty="0" sz="2000" lang="en-US"/>
              <a:t>),  but  only  1%  to  3% secrete  enough  into  the  circulation  to  produce  symptoms. </a:t>
            </a:r>
          </a:p>
          <a:p>
            <a:r>
              <a:rPr dirty="0" sz="2000" lang="en-US"/>
              <a:t>In  clinically  significant  cases  with  biochemical  evidence  of  catecholamine  excess,  the  tumor  is  described  as  a  functional  or catecholamine-secreting  </a:t>
            </a:r>
            <a:r>
              <a:rPr dirty="0" sz="2000" lang="en-US" err="1"/>
              <a:t>paraganglioma</a:t>
            </a:r>
            <a:r>
              <a:rPr dirty="0" sz="2000" lang="en-US"/>
              <a:t>.</a:t>
            </a:r>
          </a:p>
          <a:p>
            <a:r>
              <a:rPr dirty="0" sz="2000" lang="en-US"/>
              <a:t>The  signs  and  symptoms  suggestive  of  a  hormonally  active tumor  mimic  those  seen  in  pheochromocytoma and  include </a:t>
            </a:r>
          </a:p>
          <a:p>
            <a:pPr indent="-457200" lvl="1" marL="914400">
              <a:buFont typeface="+mj-lt"/>
              <a:buAutoNum type="arabicParenR"/>
            </a:pPr>
            <a:r>
              <a:rPr dirty="0" sz="2000" lang="en-US"/>
              <a:t>Palpitations</a:t>
            </a:r>
          </a:p>
          <a:p>
            <a:pPr indent="-457200" lvl="1" marL="914400">
              <a:buFont typeface="+mj-lt"/>
              <a:buAutoNum type="arabicParenR"/>
            </a:pPr>
            <a:r>
              <a:rPr dirty="0" sz="2000" lang="en-US"/>
              <a:t>Perspiration</a:t>
            </a:r>
            <a:endParaRPr dirty="0" sz="2400" lang="en-US"/>
          </a:p>
          <a:p>
            <a:pPr indent="-457200" lvl="1" marL="914400">
              <a:buFont typeface="+mj-lt"/>
              <a:buAutoNum type="arabicParenR"/>
            </a:pPr>
            <a:r>
              <a:rPr dirty="0" sz="2000" lang="en-US"/>
              <a:t>Facial  flushing</a:t>
            </a:r>
          </a:p>
          <a:p>
            <a:pPr indent="-457200" lvl="1" marL="914400">
              <a:buFont typeface="+mj-lt"/>
              <a:buAutoNum type="arabicParenR"/>
            </a:pPr>
            <a:r>
              <a:rPr dirty="0" sz="2000" lang="en-US"/>
              <a:t>Headaches</a:t>
            </a:r>
          </a:p>
          <a:p>
            <a:pPr indent="-457200" lvl="1" marL="914400">
              <a:buFont typeface="+mj-lt"/>
              <a:buAutoNum type="arabicParenR"/>
            </a:pPr>
            <a:r>
              <a:rPr dirty="0" sz="2000" lang="en-US"/>
              <a:t>Hypertension,  which  is  the  most  common  finding, can  be  either  paroxysmal  or  sustained  and  is  triggered  by various  causes,  including  anesthesia  and  several  medications.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53" name=""/>
        <p:cNvGrpSpPr/>
        <p:nvPr/>
      </p:nvGrpSpPr>
      <p:grpSpPr>
        <a:xfrm>
          <a:off x="0" y="0"/>
          <a:ext cx="0" cy="0"/>
          <a:chOff x="0" y="0"/>
          <a:chExt cx="0" cy="0"/>
        </a:xfrm>
      </p:grpSpPr>
      <p:sp>
        <p:nvSpPr>
          <p:cNvPr id="1048600" name="Title 1"/>
          <p:cNvSpPr>
            <a:spLocks noGrp="1"/>
          </p:cNvSpPr>
          <p:nvPr>
            <p:ph type="title"/>
          </p:nvPr>
        </p:nvSpPr>
        <p:spPr>
          <a:xfrm>
            <a:off x="86014" y="80818"/>
            <a:ext cx="8965622" cy="600219"/>
          </a:xfrm>
        </p:spPr>
        <p:txBody>
          <a:bodyPr>
            <a:normAutofit/>
          </a:bodyPr>
          <a:p>
            <a:pPr indent="-571500" marL="571500">
              <a:buFont typeface="Wingdings" pitchFamily="2" charset="2"/>
              <a:buChar char="v"/>
            </a:pPr>
            <a:r>
              <a:rPr dirty="0" sz="4000" lang="en-US" u="sng">
                <a:solidFill>
                  <a:srgbClr val="002060"/>
                </a:solidFill>
                <a:latin typeface="Algerian" pitchFamily="82" charset="77"/>
              </a:rPr>
              <a:t>CLINICAL SIGNS AND SYMPTOMS </a:t>
            </a:r>
            <a:endParaRPr dirty="0" sz="4000" lang="ar-IQ" u="sng">
              <a:solidFill>
                <a:srgbClr val="002060"/>
              </a:solidFill>
              <a:latin typeface="Algerian" pitchFamily="82" charset="77"/>
            </a:endParaRPr>
          </a:p>
        </p:txBody>
      </p:sp>
      <p:sp>
        <p:nvSpPr>
          <p:cNvPr id="1048601" name="Content Placeholder 2"/>
          <p:cNvSpPr>
            <a:spLocks noGrp="1"/>
          </p:cNvSpPr>
          <p:nvPr>
            <p:ph idx="1"/>
          </p:nvPr>
        </p:nvSpPr>
        <p:spPr>
          <a:xfrm>
            <a:off x="86013" y="681036"/>
            <a:ext cx="8965621" cy="6096145"/>
          </a:xfrm>
        </p:spPr>
        <p:txBody>
          <a:bodyPr>
            <a:normAutofit fontScale="95000" lnSpcReduction="20000"/>
          </a:bodyPr>
          <a:p>
            <a:r>
              <a:rPr dirty="0" sz="2000" lang="en-US"/>
              <a:t>Most paragangliomas are indolent, grow slowly, and invade local tissues, infiltrating adjacent skeletal muscle, soft tissue, nerves, and bone.</a:t>
            </a:r>
          </a:p>
          <a:p>
            <a:r>
              <a:rPr dirty="0" sz="2000" lang="en-US"/>
              <a:t>Major  blood  vessels  are  either  completely  or  partially incorporated  into  the  tumor.</a:t>
            </a:r>
          </a:p>
          <a:p>
            <a:pPr>
              <a:buFont typeface="Wingdings" pitchFamily="2" charset="2"/>
              <a:buChar char="q"/>
            </a:pPr>
            <a:r>
              <a:rPr b="1" dirty="0" sz="2000" lang="en-US" u="sng">
                <a:solidFill>
                  <a:srgbClr val="C00000"/>
                </a:solidFill>
              </a:rPr>
              <a:t>Carotid </a:t>
            </a:r>
            <a:r>
              <a:rPr b="1" dirty="0" sz="2000" lang="en-US" err="1" u="sng">
                <a:solidFill>
                  <a:srgbClr val="C00000"/>
                </a:solidFill>
              </a:rPr>
              <a:t>Paragangiloma</a:t>
            </a:r>
            <a:r>
              <a:rPr b="1" dirty="0" sz="2000" lang="en-US" u="sng">
                <a:solidFill>
                  <a:srgbClr val="C00000"/>
                </a:solidFill>
              </a:rPr>
              <a:t> :</a:t>
            </a:r>
          </a:p>
          <a:p>
            <a:pPr lvl="1"/>
            <a:r>
              <a:rPr dirty="0" sz="2000" lang="en-US"/>
              <a:t>Most CPs (60% to 70%) present as a </a:t>
            </a:r>
            <a:r>
              <a:rPr b="1" dirty="0" sz="2000" lang="en-US">
                <a:solidFill>
                  <a:srgbClr val="0070C0"/>
                </a:solidFill>
              </a:rPr>
              <a:t>painless mass in the lateral neck</a:t>
            </a:r>
            <a:r>
              <a:rPr dirty="0" sz="2000" lang="en-US"/>
              <a:t>, near the angle of the mandible, may be </a:t>
            </a:r>
            <a:r>
              <a:rPr b="1" dirty="0" sz="2000" lang="en-US">
                <a:solidFill>
                  <a:srgbClr val="0070C0"/>
                </a:solidFill>
              </a:rPr>
              <a:t>pulsatile</a:t>
            </a:r>
            <a:r>
              <a:rPr dirty="0" sz="2000" lang="en-US"/>
              <a:t>, </a:t>
            </a:r>
            <a:r>
              <a:rPr b="1" dirty="0" sz="2000" lang="en-US">
                <a:solidFill>
                  <a:srgbClr val="0070C0"/>
                </a:solidFill>
              </a:rPr>
              <a:t>with or without carotid bruit</a:t>
            </a:r>
            <a:r>
              <a:rPr dirty="0" sz="2000" lang="en-US"/>
              <a:t>. </a:t>
            </a:r>
          </a:p>
          <a:p>
            <a:pPr lvl="1"/>
            <a:r>
              <a:rPr dirty="0" sz="2000" lang="en-US"/>
              <a:t>Because  of  their  confinement  within  the  carotid  sheath,  they  can  usually  be  </a:t>
            </a:r>
            <a:r>
              <a:rPr dirty="0" sz="2000" lang="en-US" u="sng"/>
              <a:t>moved laterally,  but  not  up  or  down</a:t>
            </a:r>
            <a:r>
              <a:rPr dirty="0" sz="2000" lang="en-US"/>
              <a:t>  (</a:t>
            </a:r>
            <a:r>
              <a:rPr b="1" dirty="0" sz="2000" lang="en-US" u="sng">
                <a:solidFill>
                  <a:srgbClr val="C00000"/>
                </a:solidFill>
              </a:rPr>
              <a:t>Fontaine’s  sign</a:t>
            </a:r>
            <a:r>
              <a:rPr dirty="0" sz="2000" lang="en-US"/>
              <a:t>).</a:t>
            </a:r>
          </a:p>
          <a:p>
            <a:pPr lvl="1"/>
            <a:r>
              <a:rPr dirty="0" sz="2000" lang="en-US"/>
              <a:t>lower cranial nerve dysfunction, specifically from 9</a:t>
            </a:r>
            <a:r>
              <a:rPr baseline="30000" dirty="0" sz="2000" lang="en-US"/>
              <a:t>th</a:t>
            </a:r>
            <a:r>
              <a:rPr dirty="0" sz="2000" lang="en-US"/>
              <a:t> to 12</a:t>
            </a:r>
            <a:r>
              <a:rPr baseline="30000" dirty="0" sz="2000" lang="en-US"/>
              <a:t>th</a:t>
            </a:r>
            <a:r>
              <a:rPr dirty="0" sz="2000" lang="en-US"/>
              <a:t>  </a:t>
            </a:r>
            <a:r>
              <a:rPr dirty="0" sz="2400" lang="en-US"/>
              <a:t>Lead to: </a:t>
            </a:r>
          </a:p>
          <a:p>
            <a:pPr lvl="2">
              <a:buFont typeface="Wingdings" pitchFamily="2" charset="2"/>
              <a:buChar char="ü"/>
            </a:pPr>
            <a:r>
              <a:rPr dirty="0" lang="en-US"/>
              <a:t>Pain</a:t>
            </a:r>
          </a:p>
          <a:p>
            <a:pPr lvl="2">
              <a:buFont typeface="Wingdings" pitchFamily="2" charset="2"/>
              <a:buChar char="ü"/>
            </a:pPr>
            <a:r>
              <a:rPr dirty="0" lang="en-US"/>
              <a:t>Vocal hoarseness</a:t>
            </a:r>
          </a:p>
          <a:p>
            <a:pPr lvl="2">
              <a:buFont typeface="Wingdings" pitchFamily="2" charset="2"/>
              <a:buChar char="ü"/>
            </a:pPr>
            <a:r>
              <a:rPr dirty="0" lang="en-US"/>
              <a:t>Tongue paresis</a:t>
            </a:r>
          </a:p>
          <a:p>
            <a:pPr lvl="2">
              <a:buFont typeface="Wingdings" pitchFamily="2" charset="2"/>
              <a:buChar char="ü"/>
            </a:pPr>
            <a:r>
              <a:rPr dirty="0" lang="en-US"/>
              <a:t>Dysphonia</a:t>
            </a:r>
          </a:p>
          <a:p>
            <a:pPr lvl="2">
              <a:buFont typeface="Wingdings" pitchFamily="2" charset="2"/>
              <a:buChar char="ü"/>
            </a:pPr>
            <a:r>
              <a:rPr dirty="0" lang="en-US"/>
              <a:t>Dysphagia</a:t>
            </a:r>
          </a:p>
          <a:p>
            <a:pPr lvl="2">
              <a:buFont typeface="Wingdings" pitchFamily="2" charset="2"/>
              <a:buChar char="ü"/>
            </a:pPr>
            <a:r>
              <a:rPr dirty="0" lang="en-US"/>
              <a:t>Shoulder drop</a:t>
            </a:r>
          </a:p>
          <a:p>
            <a:pPr lvl="2">
              <a:buFont typeface="Wingdings" pitchFamily="2" charset="2"/>
              <a:buChar char="ü"/>
            </a:pPr>
            <a:r>
              <a:rPr dirty="0" lang="en-US"/>
              <a:t>The   sympathetic  chain  may  be  involved (Horner’s  syndrome) </a:t>
            </a:r>
          </a:p>
          <a:p>
            <a:pPr lvl="2">
              <a:buFont typeface="Wingdings" pitchFamily="2" charset="2"/>
              <a:buChar char="ü"/>
            </a:pPr>
            <a:r>
              <a:rPr dirty="0" sz="2000" lang="en-US"/>
              <a:t>Intracranial extension is rare</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Ibrahim</dc:creator>
  <cp:lastModifiedBy>Ahmed Maan</cp:lastModifiedBy>
  <dcterms:created xsi:type="dcterms:W3CDTF">2018-01-15T14:33:21Z</dcterms:created>
  <dcterms:modified xsi:type="dcterms:W3CDTF">2022-11-28T09:48:11Z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9d1e92d2eb0f44fe91e6bb96c5b3b856</vt:lpwstr>
  </property>
</Properties>
</file>