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slideViewPr>
    <p:cSldViewPr>
      <p:cViewPr>
        <p:scale>
          <a:sx n="0" d="0"/>
          <a:sy n="0" d="0"/>
        </p:scale>
        <p:origin x="0" y="0"/>
      </p:cViewPr>
    </p:cSldViewPr>
  </p:slide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9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dirty="0" lang="en-US"/>
          </a:p>
        </p:txBody>
      </p:sp>
      <p:sp>
        <p:nvSpPr>
          <p:cNvPr id="10486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6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0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6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2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3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3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3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64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0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60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0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6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4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64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6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61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 lang="en-US"/>
          </a:p>
        </p:txBody>
      </p:sp>
      <p:sp>
        <p:nvSpPr>
          <p:cNvPr id="104861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6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dirty="0" lang="en-US"/>
              <a:t>9/6/20</a:t>
            </a:fld>
            <a:endParaRPr dirty="0"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4"/>
          <p:cNvSpPr txBox="1">
            <a:spLocks noGrp="1"/>
          </p:cNvSpPr>
          <p:nvPr>
            <p:ph idx="1"/>
          </p:nvPr>
        </p:nvSpPr>
        <p:spPr>
          <a:xfrm>
            <a:off x="628650" y="798080"/>
            <a:ext cx="7886700" cy="4351338"/>
          </a:xfrm>
          <a:prstGeom prst="rect"/>
        </p:spPr>
        <p:txBody>
          <a:bodyPr anchor="ctr" bIns="45720" lIns="91440" rIns="91440" rtlCol="0" tIns="45720" vert="horz">
            <a:normAutofit fontScale="86364" lnSpcReduction="20000"/>
          </a:bodyPr>
          <a:lstStyle>
            <a:lvl1pPr algn="l" defTabSz="914400" eaLnBrk="1" hangingPunct="1" latinLnBrk="0" rtl="0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b="1" dirty="0" sz="5300" lang="en-US">
                <a:solidFill>
                  <a:srgbClr val="002060"/>
                </a:solidFill>
                <a:latin typeface="Baskerville Old Face" panose="02020602080505020303" pitchFamily="18" charset="77"/>
              </a:rPr>
              <a:t>Surgical Techniques for Non–Temporal Lobe Epilepsy: </a:t>
            </a:r>
            <a:br>
              <a:rPr b="1" dirty="0" sz="5300" lang="en-US">
                <a:solidFill>
                  <a:srgbClr val="002060"/>
                </a:solidFill>
                <a:latin typeface="Baskerville Old Face" panose="02020602080505020303" pitchFamily="18" charset="77"/>
              </a:rPr>
            </a:br>
            <a:r>
              <a:rPr b="1" dirty="0" sz="5300" lang="en-US">
                <a:solidFill>
                  <a:srgbClr val="7030A0"/>
                </a:solidFill>
                <a:latin typeface="Baskerville Old Face" panose="02020602080505020303" pitchFamily="18" charset="77"/>
              </a:rPr>
              <a:t>Corpus </a:t>
            </a:r>
            <a:r>
              <a:rPr b="1" dirty="0" sz="5300" lang="en-US" err="1">
                <a:solidFill>
                  <a:srgbClr val="7030A0"/>
                </a:solidFill>
                <a:latin typeface="Baskerville Old Face" panose="02020602080505020303" pitchFamily="18" charset="77"/>
              </a:rPr>
              <a:t>Callosotomy</a:t>
            </a:r>
            <a:r>
              <a:rPr b="1" dirty="0" sz="5300" lang="en-US">
                <a:solidFill>
                  <a:srgbClr val="7030A0"/>
                </a:solidFill>
                <a:latin typeface="Baskerville Old Face" panose="02020602080505020303" pitchFamily="18" charset="77"/>
              </a:rPr>
              <a:t>, </a:t>
            </a:r>
          </a:p>
          <a:p>
            <a:pPr algn="ctr"/>
            <a:r>
              <a:rPr b="1" dirty="0" sz="5300" lang="en-US">
                <a:solidFill>
                  <a:srgbClr val="7030A0"/>
                </a:solidFill>
                <a:latin typeface="Baskerville Old Face" panose="02020602080505020303" pitchFamily="18" charset="77"/>
              </a:rPr>
              <a:t>Multiple </a:t>
            </a:r>
            <a:r>
              <a:rPr b="1" dirty="0" sz="5300" lang="en-US" err="1">
                <a:solidFill>
                  <a:srgbClr val="7030A0"/>
                </a:solidFill>
                <a:latin typeface="Baskerville Old Face" panose="02020602080505020303" pitchFamily="18" charset="77"/>
              </a:rPr>
              <a:t>Subpial</a:t>
            </a:r>
            <a:r>
              <a:rPr b="1" dirty="0" sz="5300" lang="en-US">
                <a:solidFill>
                  <a:srgbClr val="7030A0"/>
                </a:solidFill>
                <a:latin typeface="Baskerville Old Face" panose="02020602080505020303" pitchFamily="18" charset="77"/>
              </a:rPr>
              <a:t> Transection, and </a:t>
            </a:r>
          </a:p>
          <a:p>
            <a:pPr algn="ctr"/>
            <a:r>
              <a:rPr b="1" dirty="0" sz="5300" lang="en-US" err="1">
                <a:solidFill>
                  <a:srgbClr val="7030A0"/>
                </a:solidFill>
                <a:latin typeface="Baskerville Old Face" panose="02020602080505020303" pitchFamily="18" charset="77"/>
              </a:rPr>
              <a:t>Topectomy</a:t>
            </a:r>
            <a:br>
              <a:rPr b="1" dirty="0" sz="6000" lang="en-US">
                <a:solidFill>
                  <a:srgbClr val="FF0000"/>
                </a:solidFill>
              </a:rPr>
            </a:br>
            <a:r>
              <a:rPr b="1" dirty="0" sz="2200" lang="en-US" err="1">
                <a:latin typeface="+mn-lt"/>
              </a:rPr>
              <a:t>Youmans</a:t>
            </a:r>
            <a:r>
              <a:rPr b="1" dirty="0" sz="2200" lang="en-US">
                <a:latin typeface="+mn-lt"/>
              </a:rPr>
              <a:t> chap. 73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Content Placeholder 2"/>
          <p:cNvSpPr>
            <a:spLocks noGrp="1"/>
          </p:cNvSpPr>
          <p:nvPr>
            <p:ph idx="1"/>
          </p:nvPr>
        </p:nvSpPr>
        <p:spPr>
          <a:xfrm>
            <a:off x="80818" y="82260"/>
            <a:ext cx="8970818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v"/>
            </a:pPr>
            <a:r>
              <a:rPr b="1" dirty="0" sz="2400" lang="en-US" u="sng">
                <a:solidFill>
                  <a:srgbClr val="002060"/>
                </a:solidFill>
              </a:rPr>
              <a:t>Surgical  Outcome </a:t>
            </a:r>
          </a:p>
          <a:p>
            <a:r>
              <a:rPr dirty="0" sz="2000" lang="en-US" err="1"/>
              <a:t>Extratemporal</a:t>
            </a:r>
            <a:r>
              <a:rPr dirty="0" sz="2000" lang="en-US"/>
              <a:t>  </a:t>
            </a:r>
            <a:r>
              <a:rPr dirty="0" sz="2000" lang="en-US" err="1"/>
              <a:t>nonlesional</a:t>
            </a:r>
            <a:r>
              <a:rPr dirty="0" sz="2000" lang="en-US"/>
              <a:t>  resection  is  associated  with  worse seizure  control  rates  and  a  higher  incidence  of  major  postoperative morbidity  than  is  </a:t>
            </a:r>
            <a:r>
              <a:rPr dirty="0" sz="2000" lang="en-US" err="1"/>
              <a:t>lesional</a:t>
            </a:r>
            <a:r>
              <a:rPr dirty="0" sz="2000" lang="en-US"/>
              <a:t>  or  temporal  lobe  resection  surgery. </a:t>
            </a:r>
          </a:p>
          <a:p>
            <a:endParaRPr dirty="0" sz="2000" lang="en-US"/>
          </a:p>
          <a:p>
            <a:pPr>
              <a:buFont typeface="Wingdings" pitchFamily="2" charset="2"/>
              <a:buChar char="v"/>
            </a:pPr>
            <a:endParaRPr dirty="0" sz="200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Content Placeholder 2"/>
          <p:cNvSpPr>
            <a:spLocks noGrp="1"/>
          </p:cNvSpPr>
          <p:nvPr>
            <p:ph idx="1"/>
          </p:nvPr>
        </p:nvSpPr>
        <p:spPr>
          <a:xfrm>
            <a:off x="614507" y="971261"/>
            <a:ext cx="7914986" cy="4351338"/>
          </a:xfrm>
        </p:spPr>
        <p:txBody>
          <a:bodyPr>
            <a:normAutofit/>
          </a:bodyPr>
          <a:p>
            <a:pPr algn="ctr" indent="0" marL="0">
              <a:buNone/>
            </a:pPr>
            <a:r>
              <a:rPr dirty="0" sz="5400" lang="en-US">
                <a:solidFill>
                  <a:srgbClr val="002060"/>
                </a:solidFill>
                <a:latin typeface="Algerian" pitchFamily="82" charset="77"/>
              </a:rPr>
              <a:t>Surgery for </a:t>
            </a:r>
            <a:r>
              <a:rPr dirty="0" sz="5400" lang="en-US" err="1">
                <a:solidFill>
                  <a:srgbClr val="002060"/>
                </a:solidFill>
                <a:latin typeface="Algerian" pitchFamily="82" charset="77"/>
              </a:rPr>
              <a:t>Extratemporal</a:t>
            </a:r>
            <a:r>
              <a:rPr dirty="0" sz="5400" lang="en-US">
                <a:solidFill>
                  <a:srgbClr val="002060"/>
                </a:solidFill>
                <a:latin typeface="Algerian" pitchFamily="82" charset="77"/>
              </a:rPr>
              <a:t> Lobe Epilepsy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Content Placeholder 2"/>
          <p:cNvSpPr>
            <a:spLocks noGrp="1"/>
          </p:cNvSpPr>
          <p:nvPr>
            <p:ph idx="1"/>
          </p:nvPr>
        </p:nvSpPr>
        <p:spPr>
          <a:xfrm>
            <a:off x="83415" y="0"/>
            <a:ext cx="8977169" cy="6694921"/>
          </a:xfrm>
        </p:spPr>
        <p:txBody>
          <a:bodyPr/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FRONTAL  LOBE  EPILEPSY</a:t>
            </a:r>
          </a:p>
          <a:p>
            <a:r>
              <a:rPr dirty="0" sz="2000" lang="en-US"/>
              <a:t>The  frontal  lobe  represents  nearly  35%  to 40%  of  total  cortical  volume.</a:t>
            </a:r>
          </a:p>
          <a:p>
            <a:r>
              <a:rPr dirty="0" sz="2000" lang="en-US"/>
              <a:t>Frontal  seizures  are  typically  short  lasting  and  often  associated with  complex  motor  behavior,  sometimes  with  emotional  symptoms.</a:t>
            </a:r>
          </a:p>
          <a:p>
            <a:r>
              <a:rPr dirty="0" sz="2000" lang="en-US"/>
              <a:t>Frontal  lobe  epilepsy  (FLE)  is  the  </a:t>
            </a:r>
            <a:r>
              <a:rPr b="1" dirty="0" sz="2000" lang="en-US">
                <a:solidFill>
                  <a:srgbClr val="0070C0"/>
                </a:solidFill>
              </a:rPr>
              <a:t>second  most  common</a:t>
            </a:r>
            <a:r>
              <a:rPr dirty="0" sz="2000" lang="en-US"/>
              <a:t>  focal epilepsy  syndrome  after  TLE.</a:t>
            </a:r>
          </a:p>
          <a:p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 u="sng"/>
              <a:t>Frontal  lobe  seizures divided into  three  main  subtypes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Partial  motor:</a:t>
            </a:r>
            <a:r>
              <a:rPr dirty="0" sz="2000" lang="en-US"/>
              <a:t> characterized  by  focal  clonic  activity  with preserved  consciousness.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Supplementary  motor:</a:t>
            </a:r>
            <a:r>
              <a:rPr dirty="0" sz="2000" lang="en-US"/>
              <a:t> characterized  by speech  arrest,  blinking,  and asymmetrical  tonic  posturing.</a:t>
            </a:r>
          </a:p>
          <a:p>
            <a:pPr indent="-457200" marL="457200">
              <a:buFont typeface="+mj-lt"/>
              <a:buAutoNum type="arabicParenR"/>
            </a:pPr>
            <a:r>
              <a:rPr b="1" dirty="0" sz="2000" lang="en-US">
                <a:solidFill>
                  <a:srgbClr val="0070C0"/>
                </a:solidFill>
              </a:rPr>
              <a:t>Complex-partial  seizures:</a:t>
            </a:r>
            <a:r>
              <a:rPr dirty="0" sz="2000" lang="en-US"/>
              <a:t> involve  staring  spells,  vocalization, diminished  responsiveness,  and  sometimes  bizarre  bimanual  and bipedal  movements.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Content Placeholder 2"/>
          <p:cNvSpPr>
            <a:spLocks noGrp="1"/>
          </p:cNvSpPr>
          <p:nvPr>
            <p:ph idx="1"/>
          </p:nvPr>
        </p:nvSpPr>
        <p:spPr>
          <a:xfrm>
            <a:off x="80818" y="82260"/>
            <a:ext cx="8970818" cy="6694921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CORPUS  </a:t>
            </a:r>
            <a:r>
              <a:rPr b="1" dirty="0" sz="2400" lang="en-US" err="1" u="sng">
                <a:solidFill>
                  <a:srgbClr val="C00000"/>
                </a:solidFill>
              </a:rPr>
              <a:t>CALLOSOTOMY</a:t>
            </a:r>
            <a:endParaRPr b="1" dirty="0" sz="2400" lang="en-US" u="sng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b="1" dirty="0" sz="2000" lang="en-US"/>
              <a:t>Patient  Selection</a:t>
            </a:r>
          </a:p>
          <a:p>
            <a:r>
              <a:rPr dirty="0" sz="2000" lang="en-US"/>
              <a:t>After  unsuccessful  medical  therapy  for  2  years  or  continued  disabling  seizures despite  maximal  medical  therapy,  the  patient’s  epilepsy  is  deemed to  be  refractory.  </a:t>
            </a:r>
          </a:p>
          <a:p>
            <a:r>
              <a:rPr dirty="0" sz="2000" lang="en-US"/>
              <a:t>Mental  retardation  is  not  a  contraindication  to  surgery.</a:t>
            </a:r>
          </a:p>
          <a:p>
            <a:pPr>
              <a:buFont typeface="Wingdings" pitchFamily="2" charset="2"/>
              <a:buChar char="v"/>
            </a:pPr>
            <a:r>
              <a:rPr b="1" dirty="0" sz="2000" lang="en-US" u="sng">
                <a:solidFill>
                  <a:srgbClr val="0070C0"/>
                </a:solidFill>
              </a:rPr>
              <a:t>Indications of Corpus  </a:t>
            </a:r>
            <a:r>
              <a:rPr b="1" dirty="0" sz="2000" lang="en-US" err="1" u="sng">
                <a:solidFill>
                  <a:srgbClr val="0070C0"/>
                </a:solidFill>
              </a:rPr>
              <a:t>callosotomy</a:t>
            </a:r>
            <a:r>
              <a:rPr b="1" dirty="0" sz="2000" lang="en-US" u="sng">
                <a:solidFill>
                  <a:srgbClr val="0070C0"/>
                </a:solidFill>
              </a:rPr>
              <a:t> 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Generalized  seizures.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Atonic  seizures.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Unapproachable  or  multiple seizure  foci. 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Multiple  pediatric  conditions,  such  as  </a:t>
            </a:r>
            <a:r>
              <a:rPr dirty="0" sz="2000" lang="en-US" err="1"/>
              <a:t>LennoxGastaut</a:t>
            </a:r>
            <a:r>
              <a:rPr dirty="0" sz="2000" lang="en-US"/>
              <a:t>  syndrome,  Rasmussen’s  encephalitis,  and  infantile  hemiplegia.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Patients  with  </a:t>
            </a:r>
            <a:r>
              <a:rPr dirty="0" sz="2000" lang="en-US" err="1"/>
              <a:t>lateralizing</a:t>
            </a:r>
            <a:r>
              <a:rPr dirty="0" sz="2000" lang="en-US"/>
              <a:t>  pathologic  conditions,  such  as  Rasmussen’s  encephalitis  or  infantile  hemiplegia, when  </a:t>
            </a:r>
            <a:r>
              <a:rPr dirty="0" sz="2000" lang="en-US" err="1"/>
              <a:t>hemispherotomy</a:t>
            </a:r>
            <a:r>
              <a:rPr dirty="0" sz="2000" lang="en-US"/>
              <a:t>  threatens  intact  visual  fields  or motor  function.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Epilepsy  does  not  respond  to  VNS.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Content Placeholder 2"/>
          <p:cNvSpPr>
            <a:spLocks noGrp="1"/>
          </p:cNvSpPr>
          <p:nvPr>
            <p:ph idx="1"/>
          </p:nvPr>
        </p:nvSpPr>
        <p:spPr>
          <a:xfrm>
            <a:off x="86012" y="93806"/>
            <a:ext cx="8977169" cy="6671829"/>
          </a:xfrm>
        </p:spPr>
        <p:txBody>
          <a:bodyPr/>
          <a:p>
            <a:pPr>
              <a:buFont typeface="Wingdings" pitchFamily="2" charset="2"/>
              <a:buChar char="v"/>
            </a:pPr>
            <a:r>
              <a:rPr b="1" dirty="0" sz="2400" lang="en-US" u="sng">
                <a:solidFill>
                  <a:srgbClr val="002060"/>
                </a:solidFill>
              </a:rPr>
              <a:t>Procedure</a:t>
            </a:r>
          </a:p>
          <a:p>
            <a:r>
              <a:rPr dirty="0" sz="2000" lang="en-US"/>
              <a:t>Performed  on  the  </a:t>
            </a:r>
            <a:r>
              <a:rPr dirty="0" sz="2000" lang="en-US" err="1"/>
              <a:t>nondominant</a:t>
            </a:r>
            <a:r>
              <a:rPr dirty="0" sz="2000" lang="en-US"/>
              <a:t>  side  in  order  to  limit  the  risk  of injury  to  the  dominant  hemisphere.</a:t>
            </a:r>
          </a:p>
          <a:p>
            <a:r>
              <a:rPr dirty="0" sz="2000" lang="en-US"/>
              <a:t>During  the  approach, care  is  taken  to  identify  the  </a:t>
            </a:r>
            <a:r>
              <a:rPr dirty="0" sz="2000" lang="en-US" err="1"/>
              <a:t>callosal</a:t>
            </a:r>
            <a:r>
              <a:rPr dirty="0" sz="2000" lang="en-US"/>
              <a:t>  marginal  arteries  and  then the  </a:t>
            </a:r>
            <a:r>
              <a:rPr dirty="0" sz="2000" lang="en-US" err="1"/>
              <a:t>pericallosal</a:t>
            </a:r>
            <a:r>
              <a:rPr dirty="0" sz="2000" lang="en-US"/>
              <a:t>  arteries.  </a:t>
            </a:r>
          </a:p>
          <a:p>
            <a:r>
              <a:rPr dirty="0" sz="2000" lang="en-US"/>
              <a:t>If  adhesions  between  the  frontal  lobes must  be  divided,  it  is  </a:t>
            </a:r>
            <a:r>
              <a:rPr b="1" dirty="0" sz="2000" lang="en-US"/>
              <a:t>important</a:t>
            </a:r>
            <a:r>
              <a:rPr dirty="0" sz="2000" lang="en-US"/>
              <a:t>      that  </a:t>
            </a:r>
            <a:r>
              <a:rPr b="1" dirty="0" sz="2000" lang="en-US" u="sng">
                <a:solidFill>
                  <a:srgbClr val="0070C0"/>
                </a:solidFill>
              </a:rPr>
              <a:t>the  division  stay  medial  to the  arteries  to  avoid  disrupting  small  perforators.</a:t>
            </a:r>
            <a:r>
              <a:rPr dirty="0" sz="2000" lang="en-US"/>
              <a:t>  </a:t>
            </a:r>
          </a:p>
          <a:p>
            <a:r>
              <a:rPr dirty="0" sz="2000" lang="en-US"/>
              <a:t>The  corpus </a:t>
            </a:r>
            <a:r>
              <a:rPr dirty="0" sz="2000" lang="en-US" err="1"/>
              <a:t>callosum</a:t>
            </a:r>
            <a:r>
              <a:rPr dirty="0" sz="2000" lang="en-US"/>
              <a:t>  is  usually  easily  identified  from  its  characteristic  </a:t>
            </a:r>
            <a:r>
              <a:rPr b="1" dirty="0" sz="2000" lang="en-US">
                <a:solidFill>
                  <a:srgbClr val="002060"/>
                </a:solidFill>
              </a:rPr>
              <a:t>glossy white  appearance. </a:t>
            </a:r>
          </a:p>
          <a:p>
            <a:r>
              <a:rPr dirty="0" sz="2000" lang="en-US"/>
              <a:t>The  </a:t>
            </a:r>
            <a:r>
              <a:rPr dirty="0" sz="2000" lang="en-US" err="1"/>
              <a:t>callosotomy</a:t>
            </a:r>
            <a:r>
              <a:rPr dirty="0" sz="2000" lang="en-US"/>
              <a:t> begins  3  cm  posterior  to  the  </a:t>
            </a:r>
            <a:r>
              <a:rPr dirty="0" sz="2000" lang="en-US" err="1"/>
              <a:t>genu</a:t>
            </a:r>
            <a:r>
              <a:rPr dirty="0" sz="2000" lang="en-US"/>
              <a:t>,  where  the  midline  is  easier  to identify,  and  proceeds  ventrally  to  the  midline  leaves  of  the septum  </a:t>
            </a:r>
            <a:r>
              <a:rPr dirty="0" sz="2000" lang="en-US" err="1"/>
              <a:t>pellucidum</a:t>
            </a:r>
            <a:r>
              <a:rPr dirty="0" sz="2000" lang="en-US"/>
              <a:t>  and  anteriorly  to  the  anterior  commissure.</a:t>
            </a:r>
          </a:p>
          <a:p>
            <a:r>
              <a:rPr b="1" dirty="0" sz="2000" lang="en-US"/>
              <a:t>During  posterior  </a:t>
            </a:r>
            <a:r>
              <a:rPr b="1" dirty="0" sz="2000" lang="en-US" err="1"/>
              <a:t>callosotomy</a:t>
            </a:r>
            <a:r>
              <a:rPr b="1" dirty="0" sz="2000" lang="en-US"/>
              <a:t>, 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Care  must  be  taken  to avoid  injuring  internal  cerebral  veins  and  the  vein  of  Galen  just below  the  </a:t>
            </a:r>
            <a:r>
              <a:rPr dirty="0" sz="2000" lang="en-US" err="1"/>
              <a:t>splenium</a:t>
            </a:r>
            <a:r>
              <a:rPr dirty="0" sz="2000" lang="en-US"/>
              <a:t>; </a:t>
            </a:r>
          </a:p>
          <a:p>
            <a:pPr lvl="1">
              <a:buFont typeface="Wingdings" pitchFamily="2" charset="2"/>
              <a:buChar char="ü"/>
            </a:pPr>
            <a:r>
              <a:rPr dirty="0" sz="2000" lang="en-US"/>
              <a:t>It  is  important  that  the dissection  remains  midline  and  is  advanced  cautiously  to  avoid injuring  the  fornices,  which  are  located  just  below  the  corpus </a:t>
            </a:r>
            <a:r>
              <a:rPr dirty="0" sz="2000" lang="en-US" err="1"/>
              <a:t>callosum</a:t>
            </a:r>
            <a:r>
              <a:rPr dirty="0" sz="2000" lang="en-US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Content Placeholder 2"/>
          <p:cNvSpPr>
            <a:spLocks noGrp="1"/>
          </p:cNvSpPr>
          <p:nvPr>
            <p:ph idx="1"/>
          </p:nvPr>
        </p:nvSpPr>
        <p:spPr>
          <a:xfrm>
            <a:off x="86014" y="80818"/>
            <a:ext cx="8977168" cy="6684818"/>
          </a:xfrm>
        </p:spPr>
        <p:txBody>
          <a:bodyPr/>
          <a:p>
            <a:pPr>
              <a:buFont typeface="Wingdings" pitchFamily="2" charset="2"/>
              <a:buChar char="v"/>
            </a:pPr>
            <a:r>
              <a:rPr b="1" dirty="0" sz="2400" lang="en-US" u="sng">
                <a:solidFill>
                  <a:srgbClr val="002060"/>
                </a:solidFill>
              </a:rPr>
              <a:t>Complications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Associated  with  the  operative  approach  include  epidural  hematoma,  subdural hematoma,  meningitis,  and  deep  venous  thrombosis.</a:t>
            </a:r>
          </a:p>
          <a:p>
            <a:pPr indent="-457200" marL="457200">
              <a:buFont typeface="+mj-lt"/>
              <a:buAutoNum type="arabicPeriod"/>
            </a:pPr>
            <a:r>
              <a:rPr dirty="0" sz="2000" lang="en-US"/>
              <a:t>Associated  with  disconnection  of  the  hemispheres  include  mutism,  acute  disconnection  syndrome  (ADS), posterior  disconnection  syndrome,  and  split  brain  syndrome.</a:t>
            </a:r>
          </a:p>
          <a:p>
            <a:pPr indent="-457200" marL="457200">
              <a:buFont typeface="+mj-lt"/>
              <a:buAutoNum type="arabicPeriod"/>
            </a:pPr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/>
              <a:t>Prefrontal  lobe  disconnection</a:t>
            </a:r>
          </a:p>
          <a:p>
            <a:r>
              <a:rPr dirty="0" sz="2000" lang="en-US"/>
              <a:t>symptoms  identical  to  those  of  the supplementary  motor  area  (SMA)  syndrome  characterized  by  paresis of  the  </a:t>
            </a:r>
            <a:r>
              <a:rPr dirty="0" sz="2000" lang="en-US" err="1"/>
              <a:t>nondominant</a:t>
            </a:r>
            <a:r>
              <a:rPr dirty="0" sz="2000" lang="en-US"/>
              <a:t>  leg,  incontinence,  and  decreased  spontaneous  speech. </a:t>
            </a:r>
          </a:p>
          <a:p>
            <a:r>
              <a:rPr dirty="0" sz="2000" lang="en-US"/>
              <a:t>The  duration  and  severity  of  the  syndrome  is  shown to  be  worse  for  patients  undergoing  </a:t>
            </a:r>
            <a:r>
              <a:rPr b="1" dirty="0" sz="2000" lang="en-US">
                <a:solidFill>
                  <a:srgbClr val="0070C0"/>
                </a:solidFill>
              </a:rPr>
              <a:t>single-stage,  complete  </a:t>
            </a:r>
            <a:r>
              <a:rPr b="1" dirty="0" sz="2000" lang="en-US" err="1">
                <a:solidFill>
                  <a:srgbClr val="0070C0"/>
                </a:solidFill>
              </a:rPr>
              <a:t>callosotomy</a:t>
            </a:r>
            <a:r>
              <a:rPr b="1" dirty="0" sz="2000" lang="en-US">
                <a:solidFill>
                  <a:srgbClr val="0070C0"/>
                </a:solidFill>
              </a:rPr>
              <a:t>.</a:t>
            </a:r>
          </a:p>
          <a:p>
            <a:r>
              <a:rPr dirty="0" sz="2000" lang="en-US"/>
              <a:t>The  patient  may  also  have  </a:t>
            </a:r>
          </a:p>
          <a:p>
            <a:pPr lvl="1">
              <a:buFont typeface="Wingdings" pitchFamily="2" charset="2"/>
              <a:buChar char="Ø"/>
            </a:pPr>
            <a:r>
              <a:rPr dirty="0" sz="2000" lang="en-US"/>
              <a:t>apraxia  of  the  </a:t>
            </a:r>
            <a:r>
              <a:rPr dirty="0" sz="2000" lang="en-US" err="1"/>
              <a:t>nondominant</a:t>
            </a:r>
            <a:r>
              <a:rPr dirty="0" sz="2000" lang="en-US"/>
              <a:t>  hand,  </a:t>
            </a:r>
          </a:p>
          <a:p>
            <a:pPr lvl="1">
              <a:buFont typeface="Wingdings" pitchFamily="2" charset="2"/>
              <a:buChar char="Ø"/>
            </a:pPr>
            <a:r>
              <a:rPr dirty="0" sz="2000" lang="en-US" err="1"/>
              <a:t>nondominant</a:t>
            </a:r>
            <a:r>
              <a:rPr dirty="0" sz="2000" lang="en-US"/>
              <a:t>  hypotonia,  </a:t>
            </a:r>
          </a:p>
          <a:p>
            <a:pPr lvl="1">
              <a:buFont typeface="Wingdings" pitchFamily="2" charset="2"/>
              <a:buChar char="Ø"/>
            </a:pPr>
            <a:r>
              <a:rPr dirty="0" sz="2000" lang="en-US"/>
              <a:t>repetitive  grasping  with  the </a:t>
            </a:r>
            <a:r>
              <a:rPr dirty="0" sz="2000" lang="en-US" err="1"/>
              <a:t>nondominant</a:t>
            </a:r>
            <a:r>
              <a:rPr dirty="0" sz="2000" lang="en-US"/>
              <a:t>  hand, </a:t>
            </a:r>
          </a:p>
          <a:p>
            <a:pPr lvl="1">
              <a:buFont typeface="Wingdings" pitchFamily="2" charset="2"/>
              <a:buChar char="Ø"/>
            </a:pPr>
            <a:r>
              <a:rPr dirty="0" sz="2000" lang="en-US"/>
              <a:t>bilateral  </a:t>
            </a:r>
            <a:r>
              <a:rPr dirty="0" sz="2000" lang="en-US" err="1"/>
              <a:t>Babinski</a:t>
            </a:r>
            <a:r>
              <a:rPr dirty="0" sz="2000" lang="en-US"/>
              <a:t>  response.</a:t>
            </a:r>
          </a:p>
          <a:p>
            <a:endParaRPr dirty="0" sz="200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Content Placeholder 2"/>
          <p:cNvSpPr>
            <a:spLocks noGrp="1"/>
          </p:cNvSpPr>
          <p:nvPr>
            <p:ph idx="1"/>
          </p:nvPr>
        </p:nvSpPr>
        <p:spPr>
          <a:xfrm>
            <a:off x="86014" y="82261"/>
            <a:ext cx="8977168" cy="6660283"/>
          </a:xfrm>
        </p:spPr>
        <p:txBody>
          <a:bodyPr>
            <a:normAutofit/>
          </a:bodyPr>
          <a:p>
            <a:pPr>
              <a:buFont typeface="Wingdings" pitchFamily="2" charset="2"/>
              <a:buChar char="Ø"/>
            </a:pPr>
            <a:r>
              <a:rPr b="1" dirty="0" sz="2000" lang="en-US"/>
              <a:t>Chronic  syndromes  include 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Alien  hand  syndrome  due  to  frontal  lobe  disconnection.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Poor  sound  localization from  temporal  lobe  disconnection.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Tactile  </a:t>
            </a:r>
            <a:r>
              <a:rPr dirty="0" sz="2000" lang="en-US" err="1"/>
              <a:t>dysnomia</a:t>
            </a:r>
            <a:r>
              <a:rPr dirty="0" sz="2000" lang="en-US"/>
              <a:t>  and  “pure” word  blindness  from  parietal  dysfunction.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Visual  suppression from  occipital  lobe  isolation.</a:t>
            </a:r>
          </a:p>
        </p:txBody>
      </p:sp>
      <p:pic>
        <p:nvPicPr>
          <p:cNvPr id="209715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768600" y="2172846"/>
            <a:ext cx="3606799" cy="4361881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Content Placeholder 2"/>
          <p:cNvSpPr>
            <a:spLocks noGrp="1"/>
          </p:cNvSpPr>
          <p:nvPr>
            <p:ph idx="1"/>
          </p:nvPr>
        </p:nvSpPr>
        <p:spPr>
          <a:xfrm>
            <a:off x="86014" y="82262"/>
            <a:ext cx="8965622" cy="6683374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u="sng">
                <a:solidFill>
                  <a:srgbClr val="C00000"/>
                </a:solidFill>
              </a:rPr>
              <a:t>MULTIPLE  </a:t>
            </a:r>
            <a:r>
              <a:rPr b="1" dirty="0" sz="2400" lang="en-US" err="1" u="sng">
                <a:solidFill>
                  <a:srgbClr val="C00000"/>
                </a:solidFill>
              </a:rPr>
              <a:t>SUBPIAL</a:t>
            </a:r>
            <a:r>
              <a:rPr b="1" dirty="0" sz="2400" lang="en-US" u="sng">
                <a:solidFill>
                  <a:srgbClr val="C00000"/>
                </a:solidFill>
              </a:rPr>
              <a:t>  TRANSECTION</a:t>
            </a:r>
          </a:p>
          <a:p>
            <a:r>
              <a:rPr dirty="0" sz="2000" lang="en-US" err="1"/>
              <a:t>Subpial</a:t>
            </a:r>
            <a:r>
              <a:rPr dirty="0" sz="2000" lang="en-US"/>
              <a:t>  transection  is  reserved  for  patients  in whom  the  seizure  activity  </a:t>
            </a:r>
            <a:r>
              <a:rPr b="1" dirty="0" sz="2000" lang="en-US">
                <a:solidFill>
                  <a:srgbClr val="0070C0"/>
                </a:solidFill>
              </a:rPr>
              <a:t>originates  in  eloquent  cortex</a:t>
            </a:r>
            <a:r>
              <a:rPr dirty="0" sz="2000" lang="en-US"/>
              <a:t>.  </a:t>
            </a:r>
          </a:p>
          <a:p>
            <a:r>
              <a:rPr dirty="0" sz="2000" lang="en-US"/>
              <a:t>MST  has been  used  to  treat  patients  with  epileptogenic  lesions  of  the speech,  motor,  or  primary  sensory  cortex.</a:t>
            </a:r>
          </a:p>
          <a:p>
            <a:endParaRPr dirty="0" sz="2000" lang="en-US"/>
          </a:p>
          <a:p>
            <a:pPr>
              <a:buFont typeface="Wingdings" pitchFamily="2" charset="2"/>
              <a:buChar char="v"/>
            </a:pPr>
            <a:r>
              <a:rPr b="1" dirty="0" sz="2000" lang="en-US"/>
              <a:t>MST  can  be  used  for  the  treatment  of  carefully  selected  cases of  the  following  disorders: 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 err="1"/>
              <a:t>Epilepsia</a:t>
            </a:r>
            <a:r>
              <a:rPr dirty="0" sz="2000" lang="en-US"/>
              <a:t>  </a:t>
            </a:r>
            <a:r>
              <a:rPr dirty="0" sz="2000" lang="en-US" err="1"/>
              <a:t>partialis</a:t>
            </a:r>
            <a:r>
              <a:rPr dirty="0" sz="2000" lang="en-US"/>
              <a:t>  continua (with motor signs)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Focal  sensory,  somatosensory,  or  visual  cortex  seizures (with sensory signs)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Persistent  epileptogenic  activity  in  eloquent  areas  adjacent  to a  previous  or  concomitant  resection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Rasmussen’s  encephalitis</a:t>
            </a:r>
          </a:p>
          <a:p>
            <a:pPr indent="-457200" marL="457200">
              <a:buFont typeface="+mj-lt"/>
              <a:buAutoNum type="arabicParenR"/>
            </a:pPr>
            <a:r>
              <a:rPr dirty="0" sz="2000" lang="en-US"/>
              <a:t>Status  </a:t>
            </a:r>
            <a:r>
              <a:rPr dirty="0" sz="2000" lang="en-US" err="1"/>
              <a:t>epilepticus</a:t>
            </a:r>
            <a:endParaRPr dirty="0" sz="200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Picture 6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/>
        </p:spPr>
      </p:pic>
      <p:pic>
        <p:nvPicPr>
          <p:cNvPr id="2097154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4410364" y="2506662"/>
            <a:ext cx="4733636" cy="4351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Content Placeholder 2"/>
          <p:cNvSpPr>
            <a:spLocks noGrp="1"/>
          </p:cNvSpPr>
          <p:nvPr>
            <p:ph idx="1"/>
          </p:nvPr>
        </p:nvSpPr>
        <p:spPr>
          <a:xfrm>
            <a:off x="86012" y="82260"/>
            <a:ext cx="8977169" cy="6683375"/>
          </a:xfrm>
        </p:spPr>
        <p:txBody>
          <a:bodyPr>
            <a:normAutofit/>
          </a:bodyPr>
          <a:p>
            <a:pPr>
              <a:buFont typeface="Wingdings" pitchFamily="2" charset="2"/>
              <a:buChar char="q"/>
            </a:pPr>
            <a:r>
              <a:rPr b="1" dirty="0" sz="2400" lang="en-US" err="1" u="sng">
                <a:solidFill>
                  <a:srgbClr val="C00000"/>
                </a:solidFill>
              </a:rPr>
              <a:t>TOPECTOMY</a:t>
            </a:r>
            <a:endParaRPr b="1" dirty="0" sz="2400" lang="en-US" u="sng">
              <a:solidFill>
                <a:srgbClr val="C00000"/>
              </a:solidFill>
            </a:endParaRPr>
          </a:p>
          <a:p>
            <a:r>
              <a:rPr dirty="0" sz="2000" lang="en-US" err="1"/>
              <a:t>Topectomy</a:t>
            </a:r>
            <a:r>
              <a:rPr dirty="0" sz="2000" lang="en-US"/>
              <a:t>  generally  indicates  resection  of  focal  cerebral  cortex from  the  frontal,  parietal,  or  occipital  lobe. </a:t>
            </a:r>
            <a:endParaRPr dirty="0" sz="2000" lang="en-US">
              <a:solidFill>
                <a:srgbClr val="C00000"/>
              </a:solidFill>
            </a:endParaRPr>
          </a:p>
          <a:p>
            <a:r>
              <a:rPr dirty="0" sz="2000" lang="en-US"/>
              <a:t>Resection  of  only  epileptogenic gray  matter  (cerebral  cortex)  rather  than  white  matter  should  in theory  be  sufficient  to  eliminate  seizures. </a:t>
            </a:r>
          </a:p>
          <a:p>
            <a:r>
              <a:rPr dirty="0" sz="2000" lang="en-US"/>
              <a:t>The  most characteristic pathologic  changes  are  the  presence of  </a:t>
            </a:r>
            <a:r>
              <a:rPr b="1" dirty="0" sz="2000" lang="en-US" err="1">
                <a:solidFill>
                  <a:srgbClr val="0070C0"/>
                </a:solidFill>
              </a:rPr>
              <a:t>gliosis</a:t>
            </a:r>
            <a:r>
              <a:rPr dirty="0" sz="2000" lang="en-US"/>
              <a:t>,  </a:t>
            </a:r>
            <a:r>
              <a:rPr b="1" dirty="0" sz="2000" lang="en-US">
                <a:solidFill>
                  <a:srgbClr val="0070C0"/>
                </a:solidFill>
              </a:rPr>
              <a:t>loss  of  neurons</a:t>
            </a:r>
            <a:r>
              <a:rPr dirty="0" sz="2000" lang="en-US"/>
              <a:t>,  and  </a:t>
            </a:r>
            <a:r>
              <a:rPr b="1" dirty="0" sz="2000" lang="en-US">
                <a:solidFill>
                  <a:srgbClr val="0070C0"/>
                </a:solidFill>
              </a:rPr>
              <a:t>dendritic  abnormalities</a:t>
            </a:r>
            <a:r>
              <a:rPr dirty="0" sz="2000" lang="en-US"/>
              <a:t>.</a:t>
            </a:r>
          </a:p>
          <a:p>
            <a:endParaRPr dirty="0" sz="2000" lang="en-US"/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Chronic  psychosis  is  a contraindication  to  surgical  treatment,  but  epilepsy-related  acute psychosis  is  not.  </a:t>
            </a:r>
          </a:p>
          <a:p>
            <a:pPr>
              <a:buFont typeface="Wingdings" pitchFamily="2" charset="2"/>
              <a:buChar char="Ø"/>
            </a:pPr>
            <a:r>
              <a:rPr b="1" dirty="0" sz="2000" lang="en-US">
                <a:solidFill>
                  <a:srgbClr val="002060"/>
                </a:solidFill>
              </a:rPr>
              <a:t>Mental  retardation  is  not  a  contraindication.</a:t>
            </a:r>
          </a:p>
          <a:p>
            <a:pPr>
              <a:buFont typeface="Wingdings" pitchFamily="2" charset="2"/>
              <a:buChar char="Ø"/>
            </a:pPr>
            <a:endParaRPr b="1" dirty="0" sz="2000" lang="en-US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dirty="0" sz="2000" lang="en-US" err="1"/>
              <a:t>Topectomy</a:t>
            </a:r>
            <a:r>
              <a:rPr dirty="0" sz="2000" lang="en-US"/>
              <a:t>  can  be  considered  when  the  seizure arises  from  a  focal  and  functionally  silent  area  of  the  brain,  a finding  that  usually  means  that  the  focus  is  not  in  the  speech, primary  visual,  sensory,  or  motor  cortex.</a:t>
            </a:r>
          </a:p>
          <a:p>
            <a:pPr>
              <a:buFont typeface="Wingdings" pitchFamily="2" charset="2"/>
              <a:buChar char="ü"/>
            </a:pPr>
            <a:r>
              <a:rPr dirty="0" sz="2000" lang="en-US"/>
              <a:t>Multiple widespread  or  bilateral  foci  are  generally  contraindications  to resection. </a:t>
            </a:r>
          </a:p>
          <a:p>
            <a:pPr>
              <a:buFont typeface="Wingdings" pitchFamily="2" charset="2"/>
              <a:buChar char="ü"/>
            </a:pPr>
            <a:r>
              <a:rPr b="1" dirty="0" sz="2000" lang="en-US">
                <a:solidFill>
                  <a:srgbClr val="0070C0"/>
                </a:solidFill>
              </a:rPr>
              <a:t>In  eloquent  brain  regions, MST  or  RNS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Picture 4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0" y="300182"/>
            <a:ext cx="9144000" cy="62576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PowerPoint Presentation</dc:title>
  <dc:creator>Ahmed Maan</dc:creator>
  <cp:lastModifiedBy>Ahmed Maan</cp:lastModifiedBy>
  <dcterms:created xsi:type="dcterms:W3CDTF">2019-12-29T12:34:06Z</dcterms:created>
  <dcterms:modified xsi:type="dcterms:W3CDTF">2022-11-28T09:17:44Z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f2221463d66f419a9d7e1ef4344d07e8</vt:lpwstr>
  </property>
</Properties>
</file>