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48"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type="screen4x3" cy="6858000" cx="9144000"/>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5982" autoAdjust="0"/>
    <p:restoredTop sz="94660"/>
  </p:normalViewPr>
  <p:slideViewPr>
    <p:cSldViewPr snapToGrid="0">
      <p:cViewPr varScale="1">
        <p:scale>
          <a:sx n="42" d="100"/>
          <a:sy n="42" d="100"/>
        </p:scale>
        <p:origin x="54" y="6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tableStyles" Target="tableStyle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1" name=""/>
        <p:cNvGrpSpPr/>
        <p:nvPr/>
      </p:nvGrpSpPr>
      <p:grpSpPr>
        <a:xfrm>
          <a:off x="0" y="0"/>
          <a:ext cx="0" cy="0"/>
          <a:chOff x="0" y="0"/>
          <a:chExt cx="0" cy="0"/>
        </a:xfrm>
      </p:grpSpPr>
      <p:sp>
        <p:nvSpPr>
          <p:cNvPr id="104866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6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6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6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7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7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92" name=""/>
        <p:cNvGrpSpPr/>
        <p:nvPr/>
      </p:nvGrpSpPr>
      <p:grpSpPr>
        <a:xfrm>
          <a:off x="0" y="0"/>
          <a:ext cx="0" cy="0"/>
          <a:chOff x="0" y="0"/>
          <a:chExt cx="0" cy="0"/>
        </a:xfrm>
      </p:grpSpPr>
      <p:sp>
        <p:nvSpPr>
          <p:cNvPr id="104862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623"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624" name="Date Placeholder 3"/>
          <p:cNvSpPr>
            <a:spLocks noGrp="1"/>
          </p:cNvSpPr>
          <p:nvPr>
            <p:ph type="dt" sz="half" idx="10"/>
          </p:nvPr>
        </p:nvSpPr>
        <p:spPr/>
        <p:txBody>
          <a:bodyPr/>
          <a:p>
            <a:fld id="{C764DE79-268F-4C1A-8933-263129D2AF90}" type="datetimeFigureOut">
              <a:rPr dirty="0" lang="en-US"/>
              <a:t>9/6/20</a:t>
            </a:fld>
            <a:endParaRPr dirty="0" lang="en-US"/>
          </a:p>
        </p:txBody>
      </p:sp>
      <p:sp>
        <p:nvSpPr>
          <p:cNvPr id="1048625" name="Footer Placeholder 4"/>
          <p:cNvSpPr>
            <a:spLocks noGrp="1"/>
          </p:cNvSpPr>
          <p:nvPr>
            <p:ph type="ftr" sz="quarter" idx="11"/>
          </p:nvPr>
        </p:nvSpPr>
        <p:spPr/>
        <p:txBody>
          <a:bodyPr/>
          <a:p>
            <a:endParaRPr dirty="0" lang="en-US"/>
          </a:p>
        </p:txBody>
      </p:sp>
      <p:sp>
        <p:nvSpPr>
          <p:cNvPr id="104862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96" name=""/>
        <p:cNvGrpSpPr/>
        <p:nvPr/>
      </p:nvGrpSpPr>
      <p:grpSpPr>
        <a:xfrm>
          <a:off x="0" y="0"/>
          <a:ext cx="0" cy="0"/>
          <a:chOff x="0" y="0"/>
          <a:chExt cx="0" cy="0"/>
        </a:xfrm>
      </p:grpSpPr>
      <p:sp>
        <p:nvSpPr>
          <p:cNvPr id="1048642" name="Title 1"/>
          <p:cNvSpPr>
            <a:spLocks noGrp="1"/>
          </p:cNvSpPr>
          <p:nvPr>
            <p:ph type="title"/>
          </p:nvPr>
        </p:nvSpPr>
        <p:spPr/>
        <p:txBody>
          <a:bodyPr/>
          <a:p>
            <a:r>
              <a:rPr lang="en-US"/>
              <a:t>Click to edit Master title style</a:t>
            </a:r>
            <a:endParaRPr dirty="0" lang="en-US"/>
          </a:p>
        </p:txBody>
      </p:sp>
      <p:sp>
        <p:nvSpPr>
          <p:cNvPr id="1048643"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4" name="Date Placeholder 3"/>
          <p:cNvSpPr>
            <a:spLocks noGrp="1"/>
          </p:cNvSpPr>
          <p:nvPr>
            <p:ph type="dt" sz="half" idx="10"/>
          </p:nvPr>
        </p:nvSpPr>
        <p:spPr/>
        <p:txBody>
          <a:bodyPr/>
          <a:p>
            <a:fld id="{C764DE79-268F-4C1A-8933-263129D2AF90}" type="datetimeFigureOut">
              <a:rPr dirty="0" lang="en-US"/>
              <a:t>9/6/20</a:t>
            </a:fld>
            <a:endParaRPr dirty="0" lang="en-US"/>
          </a:p>
        </p:txBody>
      </p:sp>
      <p:sp>
        <p:nvSpPr>
          <p:cNvPr id="1048645" name="Footer Placeholder 4"/>
          <p:cNvSpPr>
            <a:spLocks noGrp="1"/>
          </p:cNvSpPr>
          <p:nvPr>
            <p:ph type="ftr" sz="quarter" idx="11"/>
          </p:nvPr>
        </p:nvSpPr>
        <p:spPr/>
        <p:txBody>
          <a:bodyPr/>
          <a:p>
            <a:endParaRPr dirty="0" lang="en-US"/>
          </a:p>
        </p:txBody>
      </p:sp>
      <p:sp>
        <p:nvSpPr>
          <p:cNvPr id="104864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4" name=""/>
        <p:cNvGrpSpPr/>
        <p:nvPr/>
      </p:nvGrpSpPr>
      <p:grpSpPr>
        <a:xfrm>
          <a:off x="0" y="0"/>
          <a:ext cx="0" cy="0"/>
          <a:chOff x="0" y="0"/>
          <a:chExt cx="0" cy="0"/>
        </a:xfrm>
      </p:grpSpPr>
      <p:sp>
        <p:nvSpPr>
          <p:cNvPr id="1048631"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32"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33" name="Date Placeholder 3"/>
          <p:cNvSpPr>
            <a:spLocks noGrp="1"/>
          </p:cNvSpPr>
          <p:nvPr>
            <p:ph type="dt" sz="half" idx="10"/>
          </p:nvPr>
        </p:nvSpPr>
        <p:spPr/>
        <p:txBody>
          <a:bodyPr/>
          <a:p>
            <a:fld id="{C764DE79-268F-4C1A-8933-263129D2AF90}" type="datetimeFigureOut">
              <a:rPr dirty="0" lang="en-US"/>
              <a:t>9/6/20</a:t>
            </a:fld>
            <a:endParaRPr dirty="0" lang="en-US"/>
          </a:p>
        </p:txBody>
      </p:sp>
      <p:sp>
        <p:nvSpPr>
          <p:cNvPr id="1048634" name="Footer Placeholder 4"/>
          <p:cNvSpPr>
            <a:spLocks noGrp="1"/>
          </p:cNvSpPr>
          <p:nvPr>
            <p:ph type="ftr" sz="quarter" idx="11"/>
          </p:nvPr>
        </p:nvSpPr>
        <p:spPr/>
        <p:txBody>
          <a:bodyPr/>
          <a:p>
            <a:endParaRPr dirty="0" lang="en-US"/>
          </a:p>
        </p:txBody>
      </p:sp>
      <p:sp>
        <p:nvSpPr>
          <p:cNvPr id="104863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dirty="0" lang="en-US"/>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9/6/20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7" name=""/>
        <p:cNvGrpSpPr/>
        <p:nvPr/>
      </p:nvGrpSpPr>
      <p:grpSpPr>
        <a:xfrm>
          <a:off x="0" y="0"/>
          <a:ext cx="0" cy="0"/>
          <a:chOff x="0" y="0"/>
          <a:chExt cx="0" cy="0"/>
        </a:xfrm>
      </p:grpSpPr>
      <p:sp>
        <p:nvSpPr>
          <p:cNvPr id="1048647"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48"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Click to edit Master text styles</a:t>
            </a:r>
          </a:p>
        </p:txBody>
      </p:sp>
      <p:sp>
        <p:nvSpPr>
          <p:cNvPr id="1048649" name="Date Placeholder 3"/>
          <p:cNvSpPr>
            <a:spLocks noGrp="1"/>
          </p:cNvSpPr>
          <p:nvPr>
            <p:ph type="dt" sz="half" idx="10"/>
          </p:nvPr>
        </p:nvSpPr>
        <p:spPr/>
        <p:txBody>
          <a:bodyPr/>
          <a:p>
            <a:fld id="{C764DE79-268F-4C1A-8933-263129D2AF90}" type="datetimeFigureOut">
              <a:rPr dirty="0" lang="en-US"/>
              <a:t>9/6/20</a:t>
            </a:fld>
            <a:endParaRPr dirty="0" lang="en-US"/>
          </a:p>
        </p:txBody>
      </p:sp>
      <p:sp>
        <p:nvSpPr>
          <p:cNvPr id="1048650" name="Footer Placeholder 4"/>
          <p:cNvSpPr>
            <a:spLocks noGrp="1"/>
          </p:cNvSpPr>
          <p:nvPr>
            <p:ph type="ftr" sz="quarter" idx="11"/>
          </p:nvPr>
        </p:nvSpPr>
        <p:spPr/>
        <p:txBody>
          <a:bodyPr/>
          <a:p>
            <a:endParaRPr dirty="0" lang="en-US"/>
          </a:p>
        </p:txBody>
      </p:sp>
      <p:sp>
        <p:nvSpPr>
          <p:cNvPr id="104865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80" name=""/>
        <p:cNvGrpSpPr/>
        <p:nvPr/>
      </p:nvGrpSpPr>
      <p:grpSpPr>
        <a:xfrm>
          <a:off x="0" y="0"/>
          <a:ext cx="0" cy="0"/>
          <a:chOff x="0" y="0"/>
          <a:chExt cx="0" cy="0"/>
        </a:xfrm>
      </p:grpSpPr>
      <p:sp>
        <p:nvSpPr>
          <p:cNvPr id="1048609" name="Title 1"/>
          <p:cNvSpPr>
            <a:spLocks noGrp="1"/>
          </p:cNvSpPr>
          <p:nvPr>
            <p:ph type="title"/>
          </p:nvPr>
        </p:nvSpPr>
        <p:spPr/>
        <p:txBody>
          <a:bodyPr/>
          <a:p>
            <a:r>
              <a:rPr lang="en-US"/>
              <a:t>Click to edit Master title style</a:t>
            </a:r>
            <a:endParaRPr dirty="0" lang="en-US"/>
          </a:p>
        </p:txBody>
      </p:sp>
      <p:sp>
        <p:nvSpPr>
          <p:cNvPr id="1048610"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11"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12" name="Date Placeholder 4"/>
          <p:cNvSpPr>
            <a:spLocks noGrp="1"/>
          </p:cNvSpPr>
          <p:nvPr>
            <p:ph type="dt" sz="half" idx="10"/>
          </p:nvPr>
        </p:nvSpPr>
        <p:spPr/>
        <p:txBody>
          <a:bodyPr/>
          <a:p>
            <a:fld id="{C764DE79-268F-4C1A-8933-263129D2AF90}" type="datetimeFigureOut">
              <a:rPr dirty="0" lang="en-US"/>
              <a:t>9/6/20</a:t>
            </a:fld>
            <a:endParaRPr dirty="0" lang="en-US"/>
          </a:p>
        </p:txBody>
      </p:sp>
      <p:sp>
        <p:nvSpPr>
          <p:cNvPr id="1048613" name="Footer Placeholder 5"/>
          <p:cNvSpPr>
            <a:spLocks noGrp="1"/>
          </p:cNvSpPr>
          <p:nvPr>
            <p:ph type="ftr" sz="quarter" idx="11"/>
          </p:nvPr>
        </p:nvSpPr>
        <p:spPr/>
        <p:txBody>
          <a:bodyPr/>
          <a:p>
            <a:endParaRPr dirty="0" lang="en-US"/>
          </a:p>
        </p:txBody>
      </p:sp>
      <p:sp>
        <p:nvSpPr>
          <p:cNvPr id="1048614"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98" name=""/>
        <p:cNvGrpSpPr/>
        <p:nvPr/>
      </p:nvGrpSpPr>
      <p:grpSpPr>
        <a:xfrm>
          <a:off x="0" y="0"/>
          <a:ext cx="0" cy="0"/>
          <a:chOff x="0" y="0"/>
          <a:chExt cx="0" cy="0"/>
        </a:xfrm>
      </p:grpSpPr>
      <p:sp>
        <p:nvSpPr>
          <p:cNvPr id="1048652"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53"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54"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5"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Click to edit Master text styles</a:t>
            </a:r>
          </a:p>
        </p:txBody>
      </p:sp>
      <p:sp>
        <p:nvSpPr>
          <p:cNvPr id="1048656"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7" name="Date Placeholder 6"/>
          <p:cNvSpPr>
            <a:spLocks noGrp="1"/>
          </p:cNvSpPr>
          <p:nvPr>
            <p:ph type="dt" sz="half" idx="10"/>
          </p:nvPr>
        </p:nvSpPr>
        <p:spPr/>
        <p:txBody>
          <a:bodyPr/>
          <a:p>
            <a:fld id="{C764DE79-268F-4C1A-8933-263129D2AF90}" type="datetimeFigureOut">
              <a:rPr dirty="0" lang="en-US"/>
              <a:t>9/6/20</a:t>
            </a:fld>
            <a:endParaRPr dirty="0" lang="en-US"/>
          </a:p>
        </p:txBody>
      </p:sp>
      <p:sp>
        <p:nvSpPr>
          <p:cNvPr id="1048658" name="Footer Placeholder 7"/>
          <p:cNvSpPr>
            <a:spLocks noGrp="1"/>
          </p:cNvSpPr>
          <p:nvPr>
            <p:ph type="ftr" sz="quarter" idx="11"/>
          </p:nvPr>
        </p:nvSpPr>
        <p:spPr/>
        <p:txBody>
          <a:bodyPr/>
          <a:p>
            <a:endParaRPr dirty="0" lang="en-US"/>
          </a:p>
        </p:txBody>
      </p:sp>
      <p:sp>
        <p:nvSpPr>
          <p:cNvPr id="1048659"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3" name=""/>
        <p:cNvGrpSpPr/>
        <p:nvPr/>
      </p:nvGrpSpPr>
      <p:grpSpPr>
        <a:xfrm>
          <a:off x="0" y="0"/>
          <a:ext cx="0" cy="0"/>
          <a:chOff x="0" y="0"/>
          <a:chExt cx="0" cy="0"/>
        </a:xfrm>
      </p:grpSpPr>
      <p:sp>
        <p:nvSpPr>
          <p:cNvPr id="1048627" name="Title 1"/>
          <p:cNvSpPr>
            <a:spLocks noGrp="1"/>
          </p:cNvSpPr>
          <p:nvPr>
            <p:ph type="title"/>
          </p:nvPr>
        </p:nvSpPr>
        <p:spPr/>
        <p:txBody>
          <a:bodyPr/>
          <a:p>
            <a:r>
              <a:rPr lang="en-US"/>
              <a:t>Click to edit Master title style</a:t>
            </a:r>
            <a:endParaRPr dirty="0" lang="en-US"/>
          </a:p>
        </p:txBody>
      </p:sp>
      <p:sp>
        <p:nvSpPr>
          <p:cNvPr id="1048628" name="Date Placeholder 2"/>
          <p:cNvSpPr>
            <a:spLocks noGrp="1"/>
          </p:cNvSpPr>
          <p:nvPr>
            <p:ph type="dt" sz="half" idx="10"/>
          </p:nvPr>
        </p:nvSpPr>
        <p:spPr/>
        <p:txBody>
          <a:bodyPr/>
          <a:p>
            <a:fld id="{C764DE79-268F-4C1A-8933-263129D2AF90}" type="datetimeFigureOut">
              <a:rPr dirty="0" lang="en-US"/>
              <a:t>9/6/20</a:t>
            </a:fld>
            <a:endParaRPr dirty="0" lang="en-US"/>
          </a:p>
        </p:txBody>
      </p:sp>
      <p:sp>
        <p:nvSpPr>
          <p:cNvPr id="1048629" name="Footer Placeholder 3"/>
          <p:cNvSpPr>
            <a:spLocks noGrp="1"/>
          </p:cNvSpPr>
          <p:nvPr>
            <p:ph type="ftr" sz="quarter" idx="11"/>
          </p:nvPr>
        </p:nvSpPr>
        <p:spPr/>
        <p:txBody>
          <a:bodyPr/>
          <a:p>
            <a:endParaRPr dirty="0" lang="en-US"/>
          </a:p>
        </p:txBody>
      </p:sp>
      <p:sp>
        <p:nvSpPr>
          <p:cNvPr id="1048630"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53" name=""/>
        <p:cNvGrpSpPr/>
        <p:nvPr/>
      </p:nvGrpSpPr>
      <p:grpSpPr>
        <a:xfrm>
          <a:off x="0" y="0"/>
          <a:ext cx="0" cy="0"/>
          <a:chOff x="0" y="0"/>
          <a:chExt cx="0" cy="0"/>
        </a:xfrm>
      </p:grpSpPr>
      <p:sp>
        <p:nvSpPr>
          <p:cNvPr id="1048587" name="Date Placeholder 1"/>
          <p:cNvSpPr>
            <a:spLocks noGrp="1"/>
          </p:cNvSpPr>
          <p:nvPr>
            <p:ph type="dt" sz="half" idx="10"/>
          </p:nvPr>
        </p:nvSpPr>
        <p:spPr/>
        <p:txBody>
          <a:bodyPr/>
          <a:p>
            <a:fld id="{C764DE79-268F-4C1A-8933-263129D2AF90}" type="datetimeFigureOut">
              <a:rPr dirty="0" lang="en-US"/>
              <a:t>9/6/20</a:t>
            </a:fld>
            <a:endParaRPr dirty="0" lang="en-US"/>
          </a:p>
        </p:txBody>
      </p:sp>
      <p:sp>
        <p:nvSpPr>
          <p:cNvPr id="1048588" name="Footer Placeholder 2"/>
          <p:cNvSpPr>
            <a:spLocks noGrp="1"/>
          </p:cNvSpPr>
          <p:nvPr>
            <p:ph type="ftr" sz="quarter" idx="11"/>
          </p:nvPr>
        </p:nvSpPr>
        <p:spPr/>
        <p:txBody>
          <a:bodyPr/>
          <a:p>
            <a:endParaRPr dirty="0" lang="en-US"/>
          </a:p>
        </p:txBody>
      </p:sp>
      <p:sp>
        <p:nvSpPr>
          <p:cNvPr id="1048589"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99" name=""/>
        <p:cNvGrpSpPr/>
        <p:nvPr/>
      </p:nvGrpSpPr>
      <p:grpSpPr>
        <a:xfrm>
          <a:off x="0" y="0"/>
          <a:ext cx="0" cy="0"/>
          <a:chOff x="0" y="0"/>
          <a:chExt cx="0" cy="0"/>
        </a:xfrm>
      </p:grpSpPr>
      <p:sp>
        <p:nvSpPr>
          <p:cNvPr id="1048660"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61"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2"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63" name="Date Placeholder 4"/>
          <p:cNvSpPr>
            <a:spLocks noGrp="1"/>
          </p:cNvSpPr>
          <p:nvPr>
            <p:ph type="dt" sz="half" idx="10"/>
          </p:nvPr>
        </p:nvSpPr>
        <p:spPr/>
        <p:txBody>
          <a:bodyPr/>
          <a:p>
            <a:fld id="{C764DE79-268F-4C1A-8933-263129D2AF90}" type="datetimeFigureOut">
              <a:rPr dirty="0" lang="en-US"/>
              <a:t>9/6/20</a:t>
            </a:fld>
            <a:endParaRPr dirty="0" lang="en-US"/>
          </a:p>
        </p:txBody>
      </p:sp>
      <p:sp>
        <p:nvSpPr>
          <p:cNvPr id="1048664" name="Footer Placeholder 5"/>
          <p:cNvSpPr>
            <a:spLocks noGrp="1"/>
          </p:cNvSpPr>
          <p:nvPr>
            <p:ph type="ftr" sz="quarter" idx="11"/>
          </p:nvPr>
        </p:nvSpPr>
        <p:spPr/>
        <p:txBody>
          <a:bodyPr/>
          <a:p>
            <a:endParaRPr dirty="0" lang="en-US"/>
          </a:p>
        </p:txBody>
      </p:sp>
      <p:sp>
        <p:nvSpPr>
          <p:cNvPr id="1048665"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5" name=""/>
        <p:cNvGrpSpPr/>
        <p:nvPr/>
      </p:nvGrpSpPr>
      <p:grpSpPr>
        <a:xfrm>
          <a:off x="0" y="0"/>
          <a:ext cx="0" cy="0"/>
          <a:chOff x="0" y="0"/>
          <a:chExt cx="0" cy="0"/>
        </a:xfrm>
      </p:grpSpPr>
      <p:sp>
        <p:nvSpPr>
          <p:cNvPr id="1048636"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37"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38"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Click to edit Master text styles</a:t>
            </a:r>
          </a:p>
        </p:txBody>
      </p:sp>
      <p:sp>
        <p:nvSpPr>
          <p:cNvPr id="1048639" name="Date Placeholder 4"/>
          <p:cNvSpPr>
            <a:spLocks noGrp="1"/>
          </p:cNvSpPr>
          <p:nvPr>
            <p:ph type="dt" sz="half" idx="10"/>
          </p:nvPr>
        </p:nvSpPr>
        <p:spPr/>
        <p:txBody>
          <a:bodyPr/>
          <a:p>
            <a:fld id="{C764DE79-268F-4C1A-8933-263129D2AF90}" type="datetimeFigureOut">
              <a:rPr dirty="0" lang="en-US"/>
              <a:t>9/6/20</a:t>
            </a:fld>
            <a:endParaRPr dirty="0" lang="en-US"/>
          </a:p>
        </p:txBody>
      </p:sp>
      <p:sp>
        <p:nvSpPr>
          <p:cNvPr id="1048640" name="Footer Placeholder 5"/>
          <p:cNvSpPr>
            <a:spLocks noGrp="1"/>
          </p:cNvSpPr>
          <p:nvPr>
            <p:ph type="ftr" sz="quarter" idx="11"/>
          </p:nvPr>
        </p:nvSpPr>
        <p:spPr/>
        <p:txBody>
          <a:bodyPr/>
          <a:p>
            <a:endParaRPr dirty="0" lang="en-US"/>
          </a:p>
        </p:txBody>
      </p:sp>
      <p:sp>
        <p:nvSpPr>
          <p:cNvPr id="1048641"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9/6/20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4"/>
          <p:cNvSpPr>
            <a:spLocks noGrp="1"/>
          </p:cNvSpPr>
          <p:nvPr>
            <p:ph type="title"/>
          </p:nvPr>
        </p:nvSpPr>
        <p:spPr>
          <a:xfrm>
            <a:off x="457200" y="577274"/>
            <a:ext cx="8229600" cy="4849090"/>
          </a:xfrm>
        </p:spPr>
        <p:txBody>
          <a:bodyPr>
            <a:normAutofit/>
          </a:bodyPr>
          <a:p>
            <a:pPr algn="ctr"/>
            <a:r>
              <a:rPr dirty="0" sz="5400" lang="en-US" u="sng">
                <a:solidFill>
                  <a:srgbClr val="002060"/>
                </a:solidFill>
                <a:latin typeface="Algerian" pitchFamily="82" charset="77"/>
              </a:rPr>
              <a:t>Standard Temporal Lobectomy</a:t>
            </a:r>
            <a:br>
              <a:rPr dirty="0" sz="5400" lang="en-US"/>
            </a:br>
            <a:br>
              <a:rPr b="1" dirty="0" sz="6000" lang="en-US">
                <a:solidFill>
                  <a:srgbClr val="FF0000"/>
                </a:solidFill>
              </a:rPr>
            </a:br>
            <a:r>
              <a:rPr b="1" dirty="0" sz="2200" lang="en-US" err="1">
                <a:latin typeface="+mn-lt"/>
              </a:rPr>
              <a:t>Youmans</a:t>
            </a:r>
            <a:r>
              <a:rPr b="1" dirty="0" sz="2200" lang="en-US">
                <a:latin typeface="+mn-lt"/>
              </a:rPr>
              <a:t> chap. 75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pic>
        <p:nvPicPr>
          <p:cNvPr id="2097157" name="Picture 4"/>
          <p:cNvPicPr>
            <a:picLocks noChangeAspect="1"/>
          </p:cNvPicPr>
          <p:nvPr/>
        </p:nvPicPr>
        <p:blipFill>
          <a:blip xmlns:r="http://schemas.openxmlformats.org/officeDocument/2006/relationships" r:embed="rId1"/>
          <a:stretch>
            <a:fillRect/>
          </a:stretch>
        </p:blipFill>
        <p:spPr>
          <a:xfrm>
            <a:off x="0" y="484909"/>
            <a:ext cx="4314526" cy="5888182"/>
          </a:xfrm>
          <a:prstGeom prst="rect"/>
        </p:spPr>
      </p:pic>
      <p:pic>
        <p:nvPicPr>
          <p:cNvPr id="2097158" name="Picture 8"/>
          <p:cNvPicPr>
            <a:picLocks noChangeAspect="1"/>
          </p:cNvPicPr>
          <p:nvPr/>
        </p:nvPicPr>
        <p:blipFill>
          <a:blip xmlns:r="http://schemas.openxmlformats.org/officeDocument/2006/relationships" r:embed="rId2"/>
          <a:stretch>
            <a:fillRect/>
          </a:stretch>
        </p:blipFill>
        <p:spPr>
          <a:xfrm>
            <a:off x="4314526" y="1588662"/>
            <a:ext cx="4829474" cy="3680676"/>
          </a:xfrm>
          <a:prstGeom prst="rec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sp>
        <p:nvSpPr>
          <p:cNvPr id="1048595" name="Content Placeholder 3"/>
          <p:cNvSpPr>
            <a:spLocks noGrp="1"/>
          </p:cNvSpPr>
          <p:nvPr>
            <p:ph idx="1"/>
          </p:nvPr>
        </p:nvSpPr>
        <p:spPr>
          <a:xfrm>
            <a:off x="87744" y="84989"/>
            <a:ext cx="8975437" cy="6773011"/>
          </a:xfrm>
        </p:spPr>
        <p:txBody>
          <a:bodyPr>
            <a:noAutofit/>
          </a:bodyPr>
          <a:p>
            <a:pPr>
              <a:buFont typeface="Wingdings" pitchFamily="2" charset="2"/>
              <a:buChar char="q"/>
            </a:pPr>
            <a:r>
              <a:rPr b="1" dirty="0" sz="2400" lang="en-US" u="sng">
                <a:solidFill>
                  <a:srgbClr val="C00000"/>
                </a:solidFill>
              </a:rPr>
              <a:t>SURGICAL COMPLICATIONS</a:t>
            </a:r>
          </a:p>
          <a:p>
            <a:r>
              <a:rPr dirty="0" sz="2000" lang="en-US"/>
              <a:t>The rate of significant complications after temporal lobectomy is fortunately quite low.</a:t>
            </a:r>
          </a:p>
          <a:p>
            <a:r>
              <a:rPr dirty="0" sz="2000" lang="en-US"/>
              <a:t>General complications include </a:t>
            </a:r>
          </a:p>
          <a:p>
            <a:pPr lvl="1">
              <a:buFont typeface="Wingdings" pitchFamily="2" charset="2"/>
              <a:buChar char="ü"/>
            </a:pPr>
            <a:r>
              <a:rPr dirty="0" sz="2000" lang="en-US"/>
              <a:t>Infection, hemorrhage ( epidural,subdural, </a:t>
            </a:r>
            <a:r>
              <a:rPr dirty="0" sz="2000" lang="en-US" err="1"/>
              <a:t>intracerebral</a:t>
            </a:r>
            <a:r>
              <a:rPr dirty="0" sz="2000" lang="en-US"/>
              <a:t>), acute blood loss anemia.</a:t>
            </a:r>
          </a:p>
          <a:p>
            <a:pPr lvl="1">
              <a:buFont typeface="Wingdings" pitchFamily="2" charset="2"/>
              <a:buChar char="ü"/>
            </a:pPr>
            <a:r>
              <a:rPr dirty="0" sz="2000" lang="en-US"/>
              <a:t>DVT, anesthetic complications, and death. </a:t>
            </a:r>
          </a:p>
          <a:p>
            <a:pPr lvl="1">
              <a:buFont typeface="Wingdings" pitchFamily="2" charset="2"/>
              <a:buChar char="ü"/>
            </a:pPr>
            <a:endParaRPr dirty="0" sz="2000" lang="en-US"/>
          </a:p>
          <a:p>
            <a:r>
              <a:rPr dirty="0" sz="2000" lang="en-US"/>
              <a:t>The incidence of mortality after temporal lobectomy is approaching zero as experience and technology improves.</a:t>
            </a:r>
          </a:p>
          <a:p>
            <a:endParaRPr dirty="0" sz="2000" lang="en-US"/>
          </a:p>
          <a:p>
            <a:pPr>
              <a:buFont typeface="Wingdings" pitchFamily="2" charset="2"/>
              <a:buChar char="Ø"/>
            </a:pPr>
            <a:r>
              <a:rPr b="1" dirty="0" sz="2000" lang="en-US">
                <a:solidFill>
                  <a:srgbClr val="002060"/>
                </a:solidFill>
              </a:rPr>
              <a:t>Complications specific to the temporal lobe include </a:t>
            </a:r>
          </a:p>
          <a:p>
            <a:pPr indent="-342900" lvl="1" marL="800100">
              <a:buFont typeface="+mj-lt"/>
              <a:buAutoNum type="arabicPeriod"/>
            </a:pPr>
            <a:r>
              <a:rPr dirty="0" sz="2000" lang="en-US">
                <a:sym typeface="+mn-ea"/>
              </a:rPr>
              <a:t>Visual field loss: contralateral superior </a:t>
            </a:r>
            <a:r>
              <a:rPr dirty="0" sz="2000" lang="en-US" err="1">
                <a:sym typeface="+mn-ea"/>
              </a:rPr>
              <a:t>quadrantanopia</a:t>
            </a:r>
            <a:r>
              <a:rPr dirty="0" sz="2000" lang="en-US">
                <a:sym typeface="+mn-ea"/>
              </a:rPr>
              <a:t> (“pie in the sky”)</a:t>
            </a:r>
          </a:p>
          <a:p>
            <a:pPr indent="-342900" lvl="1" marL="800100">
              <a:buFont typeface="+mj-lt"/>
              <a:buAutoNum type="arabicPeriod"/>
            </a:pPr>
            <a:r>
              <a:rPr dirty="0" sz="2000" lang="en-US"/>
              <a:t>Naming and language deficits (dominant temporal lobe).</a:t>
            </a:r>
          </a:p>
          <a:p>
            <a:pPr indent="-342900" lvl="1" marL="800100">
              <a:buFont typeface="+mj-lt"/>
              <a:buAutoNum type="arabicPeriod"/>
            </a:pPr>
            <a:r>
              <a:rPr dirty="0" sz="2000" lang="en-US"/>
              <a:t>Memory deficits.</a:t>
            </a:r>
          </a:p>
          <a:p>
            <a:pPr indent="-342900" lvl="1" marL="800100">
              <a:buFont typeface="+mj-lt"/>
              <a:buAutoNum type="arabicPeriod"/>
            </a:pPr>
            <a:r>
              <a:rPr dirty="0" sz="2000" lang="en-US"/>
              <a:t>Cranial nerve palsies.</a:t>
            </a:r>
          </a:p>
          <a:p>
            <a:pPr indent="-342900" lvl="1" marL="800100">
              <a:buFont typeface="+mj-lt"/>
              <a:buAutoNum type="arabicPeriod"/>
            </a:pPr>
            <a:r>
              <a:rPr dirty="0" sz="2000" lang="en-US"/>
              <a:t>Hemiparesis or </a:t>
            </a:r>
            <a:r>
              <a:rPr dirty="0" sz="2000" lang="en-US" err="1"/>
              <a:t>plegia</a:t>
            </a:r>
            <a:r>
              <a:rPr dirty="0" sz="2000" lang="en-US"/>
              <a:t>.</a:t>
            </a:r>
          </a:p>
          <a:p>
            <a:pPr indent="-342900" lvl="1" marL="800100">
              <a:buFont typeface="+mj-lt"/>
              <a:buAutoNum type="arabicPeriod"/>
            </a:pPr>
            <a:r>
              <a:rPr dirty="0" sz="2000" lang="en-US"/>
              <a:t>Psychiatric morbidity (depression, anxiety).</a:t>
            </a:r>
          </a:p>
          <a:p>
            <a:endParaRPr dirty="0" sz="2000"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sp>
        <p:nvSpPr>
          <p:cNvPr id="1048596" name="Content Placeholder 3"/>
          <p:cNvSpPr>
            <a:spLocks noGrp="1"/>
          </p:cNvSpPr>
          <p:nvPr>
            <p:ph idx="1"/>
          </p:nvPr>
        </p:nvSpPr>
        <p:spPr>
          <a:xfrm>
            <a:off x="80817" y="82260"/>
            <a:ext cx="8959273" cy="6683375"/>
          </a:xfrm>
        </p:spPr>
        <p:txBody>
          <a:bodyPr>
            <a:noAutofit/>
          </a:bodyPr>
          <a:p>
            <a:pPr>
              <a:buFont typeface="Wingdings" pitchFamily="2" charset="2"/>
              <a:buChar char="v"/>
            </a:pPr>
            <a:r>
              <a:rPr b="1" dirty="0" sz="2000" lang="en-US">
                <a:solidFill>
                  <a:srgbClr val="7030A0"/>
                </a:solidFill>
              </a:rPr>
              <a:t>Visual field loss after temporal lobectomy: </a:t>
            </a:r>
          </a:p>
          <a:p>
            <a:pPr>
              <a:buFont typeface="Wingdings" pitchFamily="2" charset="2"/>
              <a:buChar char="Ø"/>
            </a:pPr>
            <a:r>
              <a:rPr b="1" dirty="0" sz="2000" lang="en-US" u="sng">
                <a:solidFill>
                  <a:srgbClr val="0070C0"/>
                </a:solidFill>
              </a:rPr>
              <a:t>Contralateral superior </a:t>
            </a:r>
            <a:r>
              <a:rPr b="1" dirty="0" sz="2000" lang="en-US" err="1" u="sng">
                <a:solidFill>
                  <a:srgbClr val="0070C0"/>
                </a:solidFill>
              </a:rPr>
              <a:t>quadrantanopsia</a:t>
            </a:r>
            <a:r>
              <a:rPr b="1" dirty="0" sz="2000" lang="en-US" u="sng">
                <a:solidFill>
                  <a:srgbClr val="0070C0"/>
                </a:solidFill>
              </a:rPr>
              <a:t> (“pie in the sky”)</a:t>
            </a:r>
            <a:r>
              <a:rPr dirty="0" sz="2000" lang="en-US"/>
              <a:t> </a:t>
            </a:r>
          </a:p>
          <a:p>
            <a:pPr indent="0" lvl="1" marL="457200">
              <a:buNone/>
            </a:pPr>
            <a:r>
              <a:rPr dirty="0" sz="2000" lang="en-US"/>
              <a:t>From damage to Meyer’s loop as it courses forward in the roof of the temporal horn of the lateral ventricle.</a:t>
            </a:r>
          </a:p>
          <a:p>
            <a:pPr indent="0" lvl="1" marL="457200">
              <a:buNone/>
            </a:pPr>
            <a:endParaRPr dirty="0" sz="2000" lang="en-US"/>
          </a:p>
          <a:p>
            <a:pPr>
              <a:buFont typeface="Wingdings" pitchFamily="2" charset="2"/>
              <a:buChar char="Ø"/>
            </a:pPr>
            <a:r>
              <a:rPr b="1" dirty="0" sz="2000" lang="en-US" u="sng">
                <a:solidFill>
                  <a:srgbClr val="0070C0"/>
                </a:solidFill>
              </a:rPr>
              <a:t>Contralateral homonymous hemianopsia</a:t>
            </a:r>
            <a:r>
              <a:rPr dirty="0" sz="2000" lang="en-US"/>
              <a:t> </a:t>
            </a:r>
          </a:p>
          <a:p>
            <a:pPr indent="0" lvl="1" marL="457200">
              <a:buNone/>
            </a:pPr>
            <a:r>
              <a:rPr dirty="0" sz="2000" lang="en-US"/>
              <a:t>Is much less common and usually results when larger temporal lobe resections are performed and damage to the </a:t>
            </a:r>
            <a:r>
              <a:rPr dirty="0" sz="2000" lang="en-US" err="1"/>
              <a:t>geniculocalcarine</a:t>
            </a:r>
            <a:r>
              <a:rPr dirty="0" sz="2000" lang="en-US"/>
              <a:t> tract occurs at the posterior aspect of the inferior temporal horn (trigone region).</a:t>
            </a:r>
          </a:p>
          <a:p>
            <a:pPr indent="0" lvl="1" marL="457200">
              <a:buNone/>
            </a:pPr>
            <a:endParaRPr dirty="0" sz="2000" lang="en-US"/>
          </a:p>
          <a:p>
            <a:pPr>
              <a:buFont typeface="Wingdings" pitchFamily="2" charset="2"/>
              <a:buChar char="Ø"/>
            </a:pPr>
            <a:r>
              <a:rPr b="1" dirty="0" sz="2000" lang="en-US" u="sng">
                <a:solidFill>
                  <a:srgbClr val="0070C0"/>
                </a:solidFill>
              </a:rPr>
              <a:t>Optic tract damage</a:t>
            </a:r>
          </a:p>
          <a:p>
            <a:pPr>
              <a:buFont typeface="Wingdings" pitchFamily="2" charset="2"/>
              <a:buChar char="Ø"/>
            </a:pPr>
            <a:endParaRPr b="1" dirty="0" sz="2000" lang="en-US" u="sng">
              <a:solidFill>
                <a:srgbClr val="0070C0"/>
              </a:solidFill>
            </a:endParaRPr>
          </a:p>
          <a:p>
            <a:pPr>
              <a:buFont typeface="Wingdings" pitchFamily="2" charset="2"/>
              <a:buChar char="Ø"/>
            </a:pPr>
            <a:r>
              <a:rPr b="1" dirty="0" sz="2000" lang="en-US" u="sng">
                <a:solidFill>
                  <a:srgbClr val="0070C0"/>
                </a:solidFill>
              </a:rPr>
              <a:t>Horizontal and vertical </a:t>
            </a:r>
            <a:r>
              <a:rPr b="1" dirty="0" sz="2000" lang="en-US" err="1" u="sng">
                <a:solidFill>
                  <a:srgbClr val="0070C0"/>
                </a:solidFill>
              </a:rPr>
              <a:t>diplopias</a:t>
            </a:r>
            <a:r>
              <a:rPr dirty="0" sz="2000" lang="en-US"/>
              <a:t> </a:t>
            </a:r>
          </a:p>
          <a:p>
            <a:pPr indent="0" lvl="1" marL="457200">
              <a:buNone/>
            </a:pPr>
            <a:r>
              <a:rPr dirty="0" sz="2000" lang="en-US"/>
              <a:t>Resulting from irritation to the third and fourth cranial nerves, respectively.</a:t>
            </a:r>
          </a:p>
          <a:p>
            <a:pPr indent="0" marL="0">
              <a:buNone/>
            </a:pPr>
            <a:endParaRPr dirty="0" sz="2000"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5" name=""/>
        <p:cNvGrpSpPr/>
        <p:nvPr/>
      </p:nvGrpSpPr>
      <p:grpSpPr>
        <a:xfrm>
          <a:off x="0" y="0"/>
          <a:ext cx="0" cy="0"/>
          <a:chOff x="0" y="0"/>
          <a:chExt cx="0" cy="0"/>
        </a:xfrm>
      </p:grpSpPr>
      <p:pic>
        <p:nvPicPr>
          <p:cNvPr id="2097159" name="Picture 4"/>
          <p:cNvPicPr>
            <a:picLocks noChangeAspect="1"/>
          </p:cNvPicPr>
          <p:nvPr/>
        </p:nvPicPr>
        <p:blipFill>
          <a:blip xmlns:r="http://schemas.openxmlformats.org/officeDocument/2006/relationships" r:embed="rId1"/>
          <a:stretch>
            <a:fillRect/>
          </a:stretch>
        </p:blipFill>
        <p:spPr>
          <a:xfrm>
            <a:off x="2239817" y="166969"/>
            <a:ext cx="4433455" cy="6524062"/>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597" name="Content Placeholder 2"/>
          <p:cNvSpPr>
            <a:spLocks noGrp="1"/>
          </p:cNvSpPr>
          <p:nvPr>
            <p:ph idx="1"/>
          </p:nvPr>
        </p:nvSpPr>
        <p:spPr>
          <a:xfrm>
            <a:off x="86014" y="82260"/>
            <a:ext cx="8977168" cy="6694921"/>
          </a:xfrm>
        </p:spPr>
        <p:txBody>
          <a:bodyPr>
            <a:normAutofit/>
          </a:bodyPr>
          <a:p>
            <a:pPr>
              <a:buFont typeface="Wingdings" pitchFamily="2" charset="2"/>
              <a:buChar char="v"/>
            </a:pPr>
            <a:r>
              <a:rPr b="1" dirty="0" sz="2000" i="0" lang="en-US">
                <a:solidFill>
                  <a:srgbClr val="7030A0"/>
                </a:solidFill>
                <a:effectLst/>
              </a:rPr>
              <a:t>Postoperative aphasias </a:t>
            </a:r>
          </a:p>
          <a:p>
            <a:r>
              <a:rPr b="0" dirty="0" sz="2000" i="0" lang="en-US">
                <a:effectLst/>
              </a:rPr>
              <a:t>Can occur after dominant temporal lobe resections. </a:t>
            </a:r>
          </a:p>
          <a:p>
            <a:r>
              <a:rPr b="0" dirty="0" sz="2000" i="0" lang="en-US">
                <a:effectLst/>
              </a:rPr>
              <a:t>It is transient and peak within 24 to 48 hours</a:t>
            </a:r>
            <a:endParaRPr dirty="0" sz="2000" lang="en-US">
              <a:effectLst/>
            </a:endParaRPr>
          </a:p>
          <a:p>
            <a:r>
              <a:rPr b="0" dirty="0" sz="2000" i="0" lang="en-US">
                <a:effectLst/>
              </a:rPr>
              <a:t>Management include </a:t>
            </a:r>
          </a:p>
          <a:p>
            <a:pPr lvl="1">
              <a:buFont typeface="Wingdings" pitchFamily="2" charset="2"/>
              <a:buChar char="ü"/>
            </a:pPr>
            <a:r>
              <a:rPr b="0" dirty="0" sz="2000" i="0" lang="en-US">
                <a:effectLst/>
              </a:rPr>
              <a:t>Postoperative MRI with stroke protocol.</a:t>
            </a:r>
          </a:p>
          <a:p>
            <a:pPr lvl="1">
              <a:buFont typeface="Wingdings" pitchFamily="2" charset="2"/>
              <a:buChar char="ü"/>
            </a:pPr>
            <a:r>
              <a:rPr b="0" dirty="0" sz="2000" i="0" lang="en-US">
                <a:effectLst/>
              </a:rPr>
              <a:t>Corticosteroid therapy.</a:t>
            </a:r>
          </a:p>
          <a:p>
            <a:pPr lvl="1">
              <a:buFont typeface="Wingdings" pitchFamily="2" charset="2"/>
              <a:buChar char="ü"/>
            </a:pPr>
            <a:r>
              <a:rPr b="0" dirty="0" sz="2000" i="0" lang="en-US">
                <a:effectLst/>
              </a:rPr>
              <a:t>Speech therapy services. </a:t>
            </a:r>
          </a:p>
          <a:p>
            <a:endParaRPr b="0" dirty="0" sz="2000" i="0" lang="en-US">
              <a:effectLst/>
            </a:endParaRPr>
          </a:p>
          <a:p>
            <a:pPr>
              <a:buFont typeface="Wingdings" pitchFamily="2" charset="2"/>
              <a:buChar char="v"/>
            </a:pPr>
            <a:r>
              <a:rPr b="1" dirty="0" sz="2000" i="0" lang="en-US" u="sng">
                <a:solidFill>
                  <a:srgbClr val="7030A0"/>
                </a:solidFill>
                <a:effectLst/>
              </a:rPr>
              <a:t>Common postoperative conditions (not complications) include </a:t>
            </a:r>
          </a:p>
          <a:p>
            <a:pPr lvl="1">
              <a:buFont typeface="Wingdings" pitchFamily="2" charset="2"/>
              <a:buChar char="§"/>
            </a:pPr>
            <a:r>
              <a:rPr b="0" dirty="0" sz="2000" i="0" lang="en-US">
                <a:effectLst/>
              </a:rPr>
              <a:t>Headache</a:t>
            </a:r>
          </a:p>
          <a:p>
            <a:pPr lvl="1">
              <a:buFont typeface="Wingdings" pitchFamily="2" charset="2"/>
              <a:buChar char="§"/>
            </a:pPr>
            <a:r>
              <a:rPr b="0" dirty="0" sz="2000" i="0" lang="en-US">
                <a:effectLst/>
              </a:rPr>
              <a:t>Wound swelling</a:t>
            </a:r>
          </a:p>
          <a:p>
            <a:pPr lvl="1">
              <a:buFont typeface="Wingdings" pitchFamily="2" charset="2"/>
              <a:buChar char="§"/>
            </a:pPr>
            <a:r>
              <a:rPr b="0" dirty="0" sz="2000" i="0" lang="en-US">
                <a:effectLst/>
              </a:rPr>
              <a:t>Jaw discomfort</a:t>
            </a:r>
          </a:p>
          <a:p>
            <a:pPr lvl="1">
              <a:buFont typeface="Wingdings" pitchFamily="2" charset="2"/>
              <a:buChar char="§"/>
            </a:pPr>
            <a:r>
              <a:rPr dirty="0" sz="2000" lang="en-US"/>
              <a:t>R</a:t>
            </a:r>
            <a:r>
              <a:rPr b="0" dirty="0" sz="2000" i="0" lang="en-US">
                <a:effectLst/>
              </a:rPr>
              <a:t>etro-orbital pain, and cosmetic deformity</a:t>
            </a:r>
          </a:p>
          <a:p>
            <a:endParaRPr b="0" dirty="0" sz="2000" i="0" lang="en-US">
              <a:effectLst/>
            </a:endParaRPr>
          </a:p>
          <a:p>
            <a:pPr>
              <a:buFont typeface="Wingdings" pitchFamily="2" charset="2"/>
              <a:buChar char="Ø"/>
            </a:pPr>
            <a:r>
              <a:rPr b="0" dirty="0" sz="2000" i="0" lang="en-US">
                <a:effectLst/>
              </a:rPr>
              <a:t>These conditions largely resolve over 2 to 3 months, although </a:t>
            </a:r>
            <a:r>
              <a:rPr b="1" dirty="0" sz="2000" i="0" lang="en-US">
                <a:solidFill>
                  <a:srgbClr val="0070C0"/>
                </a:solidFill>
                <a:effectLst/>
              </a:rPr>
              <a:t>preoperative headaches and </a:t>
            </a:r>
            <a:r>
              <a:rPr b="1" dirty="0" sz="2000" i="0" lang="en-US" err="1">
                <a:solidFill>
                  <a:srgbClr val="0070C0"/>
                </a:solidFill>
                <a:effectLst/>
              </a:rPr>
              <a:t>temporomandibular</a:t>
            </a:r>
            <a:r>
              <a:rPr b="1" dirty="0" sz="2000" i="0" lang="en-US">
                <a:solidFill>
                  <a:srgbClr val="0070C0"/>
                </a:solidFill>
                <a:effectLst/>
              </a:rPr>
              <a:t> joint dysfunction can predispose the patient to a longer recovery period after surgery</a:t>
            </a:r>
            <a:r>
              <a:rPr b="0" dirty="0" sz="2000" i="0" lang="en-US">
                <a:effectLst/>
              </a:rPr>
              <a:t>.</a:t>
            </a:r>
            <a:endParaRPr dirty="0" sz="2000" lang="en-US">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7" name=""/>
        <p:cNvGrpSpPr/>
        <p:nvPr/>
      </p:nvGrpSpPr>
      <p:grpSpPr>
        <a:xfrm>
          <a:off x="0" y="0"/>
          <a:ext cx="0" cy="0"/>
          <a:chOff x="0" y="0"/>
          <a:chExt cx="0" cy="0"/>
        </a:xfrm>
      </p:grpSpPr>
      <p:sp>
        <p:nvSpPr>
          <p:cNvPr id="1048598" name="Content Placeholder 2"/>
          <p:cNvSpPr>
            <a:spLocks noGrp="1"/>
          </p:cNvSpPr>
          <p:nvPr>
            <p:ph idx="1"/>
          </p:nvPr>
        </p:nvSpPr>
        <p:spPr>
          <a:xfrm>
            <a:off x="86013" y="82262"/>
            <a:ext cx="8954077" cy="6694920"/>
          </a:xfrm>
        </p:spPr>
        <p:txBody>
          <a:bodyPr>
            <a:normAutofit/>
          </a:bodyPr>
          <a:p>
            <a:pPr>
              <a:buFont typeface="Wingdings" pitchFamily="2" charset="2"/>
              <a:buChar char="q"/>
            </a:pPr>
            <a:r>
              <a:rPr b="1" dirty="0" sz="2400" lang="en-US" u="sng">
                <a:solidFill>
                  <a:srgbClr val="C00000"/>
                </a:solidFill>
              </a:rPr>
              <a:t>OUTCOMES</a:t>
            </a:r>
          </a:p>
          <a:p>
            <a:r>
              <a:rPr dirty="0" sz="2000" lang="en-US"/>
              <a:t>After the surgery is completed, </a:t>
            </a:r>
            <a:r>
              <a:rPr b="1" dirty="0" sz="2000" lang="en-US">
                <a:solidFill>
                  <a:srgbClr val="0070C0"/>
                </a:solidFill>
              </a:rPr>
              <a:t>time must pass before determining outcome</a:t>
            </a:r>
            <a:r>
              <a:rPr dirty="0" sz="2000" lang="en-US"/>
              <a:t>. </a:t>
            </a:r>
          </a:p>
          <a:p>
            <a:r>
              <a:rPr dirty="0" sz="2000" lang="en-US"/>
              <a:t>Long-term seizure-free outcomes after temporal lobectomy, especially when performed for </a:t>
            </a:r>
            <a:r>
              <a:rPr dirty="0" sz="2000" lang="en-US" err="1"/>
              <a:t>mesial</a:t>
            </a:r>
            <a:r>
              <a:rPr dirty="0" sz="2000" lang="en-US"/>
              <a:t> temporal sclerosis, are often stated to be </a:t>
            </a:r>
            <a:r>
              <a:rPr b="1" dirty="0" sz="2000" lang="en-US">
                <a:solidFill>
                  <a:srgbClr val="0070C0"/>
                </a:solidFill>
              </a:rPr>
              <a:t>the best of all surgical procedures for medically resistant epilepsy</a:t>
            </a:r>
            <a:r>
              <a:rPr dirty="0" sz="2000" lang="en-US"/>
              <a:t>. </a:t>
            </a:r>
          </a:p>
          <a:p>
            <a:r>
              <a:rPr dirty="0" sz="2000" lang="en-US"/>
              <a:t>The initial </a:t>
            </a:r>
            <a:r>
              <a:rPr b="1" dirty="0" sz="2000" lang="en-US">
                <a:solidFill>
                  <a:srgbClr val="0070C0"/>
                </a:solidFill>
              </a:rPr>
              <a:t>seizure-free rate reaching 80% after 5-10 years</a:t>
            </a:r>
            <a:r>
              <a:rPr dirty="0" sz="2000" lang="en-US"/>
              <a:t>.</a:t>
            </a:r>
          </a:p>
          <a:p>
            <a:endParaRPr dirty="0" sz="2000" lang="en-US"/>
          </a:p>
          <a:p>
            <a:pPr>
              <a:buFont typeface="Wingdings" pitchFamily="2" charset="2"/>
              <a:buChar char="Ø"/>
            </a:pPr>
            <a:r>
              <a:rPr b="1" dirty="0" sz="2000" lang="en-US">
                <a:solidFill>
                  <a:srgbClr val="002060"/>
                </a:solidFill>
              </a:rPr>
              <a:t>Factors predicting an unfavorable outcome may include </a:t>
            </a:r>
          </a:p>
          <a:p>
            <a:pPr indent="-342900" lvl="1" marL="800100">
              <a:buFont typeface="+mj-lt"/>
              <a:buAutoNum type="arabicParenR"/>
            </a:pPr>
            <a:r>
              <a:rPr dirty="0" sz="2000" lang="en-US"/>
              <a:t>The presence of epileptic activity on the 6-month postoperative EEG.</a:t>
            </a:r>
          </a:p>
          <a:p>
            <a:pPr indent="-342900" lvl="1" marL="800100">
              <a:buFont typeface="+mj-lt"/>
              <a:buAutoNum type="arabicParenR"/>
            </a:pPr>
            <a:r>
              <a:rPr dirty="0" sz="2000" lang="en-US"/>
              <a:t>Frequent preoperative seizures.</a:t>
            </a:r>
          </a:p>
          <a:p>
            <a:pPr indent="-342900" lvl="1" marL="800100">
              <a:buFont typeface="+mj-lt"/>
              <a:buAutoNum type="arabicParenR"/>
            </a:pPr>
            <a:r>
              <a:rPr dirty="0" sz="2000" lang="en-US"/>
              <a:t>Generalized motor seizures.</a:t>
            </a:r>
          </a:p>
          <a:p>
            <a:pPr indent="-342900" lvl="1" marL="800100">
              <a:buFont typeface="+mj-lt"/>
              <a:buAutoNum type="arabicParenR"/>
            </a:pPr>
            <a:r>
              <a:rPr dirty="0" sz="2000" lang="en-US"/>
              <a:t>Bilateral MRI abnormalities.</a:t>
            </a:r>
          </a:p>
          <a:p>
            <a:pPr indent="-342900" lvl="1" marL="800100">
              <a:buFont typeface="+mj-lt"/>
              <a:buAutoNum type="arabicParenR"/>
            </a:pPr>
            <a:r>
              <a:rPr dirty="0" sz="2000" lang="en-US"/>
              <a:t>Increased epilepsy duration.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8" name=""/>
        <p:cNvGrpSpPr/>
        <p:nvPr/>
      </p:nvGrpSpPr>
      <p:grpSpPr>
        <a:xfrm>
          <a:off x="0" y="0"/>
          <a:ext cx="0" cy="0"/>
          <a:chOff x="0" y="0"/>
          <a:chExt cx="0" cy="0"/>
        </a:xfrm>
      </p:grpSpPr>
      <p:sp>
        <p:nvSpPr>
          <p:cNvPr id="1048599" name="Content Placeholder 2"/>
          <p:cNvSpPr>
            <a:spLocks noGrp="1"/>
          </p:cNvSpPr>
          <p:nvPr>
            <p:ph idx="1"/>
          </p:nvPr>
        </p:nvSpPr>
        <p:spPr>
          <a:xfrm>
            <a:off x="80818" y="82260"/>
            <a:ext cx="8982363" cy="6775739"/>
          </a:xfrm>
        </p:spPr>
        <p:txBody>
          <a:bodyPr>
            <a:normAutofit/>
          </a:bodyPr>
          <a:p>
            <a:r>
              <a:rPr b="1" dirty="0" sz="2000" lang="en-US"/>
              <a:t>Surgical procedure</a:t>
            </a:r>
          </a:p>
          <a:p>
            <a:r>
              <a:rPr dirty="0" sz="2000" lang="en-US"/>
              <a:t>The dura is opened in the shape of a C and reflected anteriorly. To plan the posterior margin of the lateral cortical resection of the middle and inferior temporal </a:t>
            </a:r>
            <a:r>
              <a:rPr dirty="0" sz="2000" lang="en-US" err="1"/>
              <a:t>gyri</a:t>
            </a:r>
            <a:r>
              <a:rPr dirty="0" sz="2000" lang="en-US"/>
              <a:t>, and measure from the temporal tip to a prominent cortical vein approximately 3 to 3.5 cm from the temporal tip.</a:t>
            </a:r>
          </a:p>
        </p:txBody>
      </p:sp>
      <p:pic>
        <p:nvPicPr>
          <p:cNvPr id="2097160" name="Picture 4"/>
          <p:cNvPicPr>
            <a:picLocks noChangeAspect="1"/>
          </p:cNvPicPr>
          <p:nvPr/>
        </p:nvPicPr>
        <p:blipFill>
          <a:blip xmlns:r="http://schemas.openxmlformats.org/officeDocument/2006/relationships" r:embed="rId1"/>
          <a:stretch>
            <a:fillRect/>
          </a:stretch>
        </p:blipFill>
        <p:spPr>
          <a:xfrm>
            <a:off x="80818" y="2071922"/>
            <a:ext cx="4400145" cy="3896617"/>
          </a:xfrm>
          <a:prstGeom prst="rect"/>
        </p:spPr>
      </p:pic>
      <p:pic>
        <p:nvPicPr>
          <p:cNvPr id="2097161" name="Picture 6"/>
          <p:cNvPicPr>
            <a:picLocks noChangeAspect="1"/>
          </p:cNvPicPr>
          <p:nvPr/>
        </p:nvPicPr>
        <p:blipFill>
          <a:blip xmlns:r="http://schemas.openxmlformats.org/officeDocument/2006/relationships" r:embed="rId2"/>
          <a:stretch>
            <a:fillRect/>
          </a:stretch>
        </p:blipFill>
        <p:spPr>
          <a:xfrm>
            <a:off x="4480963" y="2067099"/>
            <a:ext cx="4582218" cy="3901440"/>
          </a:xfrm>
          <a:prstGeom prst="rec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69" name=""/>
        <p:cNvGrpSpPr/>
        <p:nvPr/>
      </p:nvGrpSpPr>
      <p:grpSpPr>
        <a:xfrm>
          <a:off x="0" y="0"/>
          <a:ext cx="0" cy="0"/>
          <a:chOff x="0" y="0"/>
          <a:chExt cx="0" cy="0"/>
        </a:xfrm>
      </p:grpSpPr>
      <p:sp>
        <p:nvSpPr>
          <p:cNvPr id="1048600" name="Content Placeholder 2"/>
          <p:cNvSpPr>
            <a:spLocks noGrp="1"/>
          </p:cNvSpPr>
          <p:nvPr>
            <p:ph idx="1"/>
          </p:nvPr>
        </p:nvSpPr>
        <p:spPr>
          <a:xfrm>
            <a:off x="86012" y="82262"/>
            <a:ext cx="8977169" cy="6683374"/>
          </a:xfrm>
        </p:spPr>
        <p:txBody>
          <a:bodyPr>
            <a:normAutofit/>
          </a:bodyPr>
          <a:p>
            <a:r>
              <a:rPr dirty="0" sz="2000" lang="en-US"/>
              <a:t>The </a:t>
            </a:r>
            <a:r>
              <a:rPr dirty="0" sz="2000" lang="en-US" err="1"/>
              <a:t>pia</a:t>
            </a:r>
            <a:r>
              <a:rPr dirty="0" sz="2000" lang="en-US"/>
              <a:t> is coagulated and then incised sharply in front of the vein to preserve it, extending from the inferior temporal gyrus along the middle temporal gyrus superiorly to the superior temporal sulcus (STS). The superior temporal gyrus is preserved on the dominant side to protect language and on the </a:t>
            </a:r>
            <a:r>
              <a:rPr dirty="0" sz="2000" lang="en-US" err="1"/>
              <a:t>nondominant</a:t>
            </a:r>
            <a:r>
              <a:rPr dirty="0" sz="2000" lang="en-US"/>
              <a:t> side for uniformity. </a:t>
            </a:r>
          </a:p>
          <a:p>
            <a:r>
              <a:rPr dirty="0" sz="2000" lang="en-US"/>
              <a:t>The cortical incision is extended anteriorly along the STS, dissecting inferior to the STS in the </a:t>
            </a:r>
            <a:r>
              <a:rPr dirty="0" sz="2000" lang="en-US" err="1"/>
              <a:t>subpial</a:t>
            </a:r>
            <a:r>
              <a:rPr dirty="0" sz="2000" lang="en-US"/>
              <a:t> plane. The cortical incision is deepened with ultrasonic aspiration.</a:t>
            </a:r>
          </a:p>
        </p:txBody>
      </p:sp>
      <p:pic>
        <p:nvPicPr>
          <p:cNvPr id="2097162" name="Picture 4"/>
          <p:cNvPicPr>
            <a:picLocks noChangeAspect="1"/>
          </p:cNvPicPr>
          <p:nvPr/>
        </p:nvPicPr>
        <p:blipFill>
          <a:blip xmlns:r="http://schemas.openxmlformats.org/officeDocument/2006/relationships" r:embed="rId1"/>
          <a:stretch>
            <a:fillRect/>
          </a:stretch>
        </p:blipFill>
        <p:spPr>
          <a:xfrm>
            <a:off x="2197100" y="2868351"/>
            <a:ext cx="4749800" cy="3897285"/>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0" name=""/>
        <p:cNvGrpSpPr/>
        <p:nvPr/>
      </p:nvGrpSpPr>
      <p:grpSpPr>
        <a:xfrm>
          <a:off x="0" y="0"/>
          <a:ext cx="0" cy="0"/>
          <a:chOff x="0" y="0"/>
          <a:chExt cx="0" cy="0"/>
        </a:xfrm>
      </p:grpSpPr>
      <p:sp>
        <p:nvSpPr>
          <p:cNvPr id="1048601" name="Content Placeholder 2"/>
          <p:cNvSpPr>
            <a:spLocks noGrp="1"/>
          </p:cNvSpPr>
          <p:nvPr>
            <p:ph idx="1"/>
          </p:nvPr>
        </p:nvSpPr>
        <p:spPr>
          <a:xfrm>
            <a:off x="86014" y="93806"/>
            <a:ext cx="8965622" cy="6671829"/>
          </a:xfrm>
        </p:spPr>
        <p:txBody>
          <a:bodyPr>
            <a:normAutofit/>
          </a:bodyPr>
          <a:p>
            <a:r>
              <a:rPr dirty="0" sz="2000" lang="en-US"/>
              <a:t>As the cortical incision is deepened, the temporal horn (TH) is identified by following the arachnoid of the fusiform gyrus from inferior to superior. </a:t>
            </a:r>
          </a:p>
          <a:p>
            <a:r>
              <a:rPr dirty="0" sz="2000" lang="en-US"/>
              <a:t>The TH is perpendicular to the cortical surface at the inferior temporal sulcus. </a:t>
            </a:r>
          </a:p>
          <a:p>
            <a:r>
              <a:rPr dirty="0" sz="2000" lang="en-US"/>
              <a:t>Care is taken not to dissect superiorly into the temporal stem. </a:t>
            </a:r>
          </a:p>
          <a:p>
            <a:r>
              <a:rPr dirty="0" sz="2000" lang="en-US"/>
              <a:t>Superior to the TH, there is no intervening arachnoid plane if one were to dissect medially from the anterior temporal lobe white matter through the temporal stem and basal ganglia/amygdala complex into the crus </a:t>
            </a:r>
            <a:r>
              <a:rPr dirty="0" sz="2000" lang="en-US" err="1"/>
              <a:t>cerebri</a:t>
            </a:r>
            <a:r>
              <a:rPr dirty="0" sz="2000" lang="en-US"/>
              <a:t>. </a:t>
            </a:r>
          </a:p>
          <a:p>
            <a:endParaRPr dirty="0" sz="2000" lang="en-US"/>
          </a:p>
          <a:p>
            <a:pPr indent="-457200" marL="457200">
              <a:buFont typeface="+mj-lt"/>
              <a:buAutoNum type="alphaUcPeriod"/>
            </a:pPr>
            <a:endParaRPr dirty="0" sz="200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1" name=""/>
        <p:cNvGrpSpPr/>
        <p:nvPr/>
      </p:nvGrpSpPr>
      <p:grpSpPr>
        <a:xfrm>
          <a:off x="0" y="0"/>
          <a:ext cx="0" cy="0"/>
          <a:chOff x="0" y="0"/>
          <a:chExt cx="0" cy="0"/>
        </a:xfrm>
      </p:grpSpPr>
      <p:pic>
        <p:nvPicPr>
          <p:cNvPr id="2097163" name="Picture 4"/>
          <p:cNvPicPr>
            <a:picLocks noChangeAspect="1" noGrp="1"/>
          </p:cNvPicPr>
          <p:nvPr>
            <p:ph idx="1"/>
          </p:nvPr>
        </p:nvPicPr>
        <p:blipFill>
          <a:blip xmlns:r="http://schemas.openxmlformats.org/officeDocument/2006/relationships" r:embed="rId1"/>
          <a:stretch>
            <a:fillRect/>
          </a:stretch>
        </p:blipFill>
        <p:spPr>
          <a:xfrm>
            <a:off x="958272" y="1437408"/>
            <a:ext cx="7227455" cy="5420592"/>
          </a:xfrm>
          <a:prstGeom prst="rect"/>
          <a:ln>
            <a:noFill/>
          </a:ln>
          <a:effectLst>
            <a:softEdge rad="112500"/>
          </a:effectLst>
        </p:spPr>
      </p:pic>
      <p:sp>
        <p:nvSpPr>
          <p:cNvPr id="1048602" name="TextBox 4"/>
          <p:cNvSpPr txBox="1"/>
          <p:nvPr/>
        </p:nvSpPr>
        <p:spPr>
          <a:xfrm>
            <a:off x="5772" y="0"/>
            <a:ext cx="9138227" cy="1691641"/>
          </a:xfrm>
          <a:prstGeom prst="rect"/>
          <a:noFill/>
        </p:spPr>
        <p:txBody>
          <a:bodyPr wrap="square">
            <a:spAutoFit/>
          </a:bodyPr>
          <a:p>
            <a:pPr indent="-457200" marL="457200">
              <a:buFont typeface="+mj-lt"/>
              <a:buAutoNum type="alphaUcPeriod"/>
            </a:pPr>
            <a:r>
              <a:rPr dirty="0" sz="1800" lang="en-US"/>
              <a:t>TH. Approximate location of the fusiform arachnoid (FA) is also indicated. </a:t>
            </a:r>
          </a:p>
          <a:p>
            <a:pPr indent="-457200" marL="457200">
              <a:buFont typeface="+mj-lt"/>
              <a:buAutoNum type="alphaUcPeriod"/>
            </a:pPr>
            <a:r>
              <a:rPr dirty="0" sz="1800" lang="en-US"/>
              <a:t>TH is shown after resection of lateral neocortex and is opened more widely. </a:t>
            </a:r>
          </a:p>
          <a:p>
            <a:pPr indent="-457200" marL="457200">
              <a:buFont typeface="+mj-lt"/>
              <a:buAutoNum type="alphaUcPeriod"/>
            </a:pPr>
            <a:r>
              <a:rPr dirty="0" sz="1800" lang="en-US"/>
              <a:t>TH in anatomic specimen. CoS ¼ collateral sulcus; ITG ¼ inferior temporal gyrus; MTG ¼ middle temporal gyrus; STG ¼ superior temporal gyrus; THLV ¼ temporal horn of lateral ventricle.</a:t>
            </a:r>
            <a:endParaRPr dirty="0" lang="en-IQ"/>
          </a:p>
          <a:p>
            <a:pPr indent="-457200" marL="457200">
              <a:buFont typeface="+mj-lt"/>
              <a:buAutoNum type="alphaUcPeriod"/>
            </a:pPr>
            <a:endParaRPr dirty="0" sz="1800" lang="en-US"/>
          </a:p>
        </p:txBody>
      </p:sp>
      <p:sp>
        <p:nvSpPr>
          <p:cNvPr id="1048603" name="TextBox 6"/>
          <p:cNvSpPr txBox="1"/>
          <p:nvPr/>
        </p:nvSpPr>
        <p:spPr>
          <a:xfrm>
            <a:off x="-1" y="3273133"/>
            <a:ext cx="2101274" cy="358141"/>
          </a:xfrm>
          <a:prstGeom prst="rect"/>
          <a:noFill/>
        </p:spPr>
        <p:txBody>
          <a:bodyPr wrap="square">
            <a:spAutoFit/>
          </a:bodyPr>
          <a:p>
            <a:endParaRPr dirty="0" lang="en-IQ"/>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pic>
        <p:nvPicPr>
          <p:cNvPr id="2097152" name="Picture 4"/>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2" name=""/>
        <p:cNvGrpSpPr/>
        <p:nvPr/>
      </p:nvGrpSpPr>
      <p:grpSpPr>
        <a:xfrm>
          <a:off x="0" y="0"/>
          <a:ext cx="0" cy="0"/>
          <a:chOff x="0" y="0"/>
          <a:chExt cx="0" cy="0"/>
        </a:xfrm>
      </p:grpSpPr>
      <p:sp>
        <p:nvSpPr>
          <p:cNvPr id="1048604" name="Content Placeholder 3"/>
          <p:cNvSpPr>
            <a:spLocks noGrp="1"/>
          </p:cNvSpPr>
          <p:nvPr>
            <p:ph idx="1"/>
          </p:nvPr>
        </p:nvSpPr>
        <p:spPr>
          <a:xfrm>
            <a:off x="89188" y="92239"/>
            <a:ext cx="8973993" cy="6673397"/>
          </a:xfrm>
        </p:spPr>
        <p:txBody>
          <a:bodyPr>
            <a:normAutofit/>
          </a:bodyPr>
          <a:p>
            <a:pPr>
              <a:buFont typeface="Wingdings" pitchFamily="2" charset="2"/>
              <a:buChar char="q"/>
            </a:pPr>
            <a:r>
              <a:rPr b="1" dirty="0" sz="2400" lang="en-US" u="sng">
                <a:solidFill>
                  <a:srgbClr val="C00000"/>
                </a:solidFill>
                <a:latin typeface="+mn-lt"/>
              </a:rPr>
              <a:t>Selective </a:t>
            </a:r>
            <a:r>
              <a:rPr b="1" dirty="0" sz="2400" lang="en-US" err="1" u="sng">
                <a:solidFill>
                  <a:srgbClr val="C00000"/>
                </a:solidFill>
                <a:latin typeface="+mn-lt"/>
              </a:rPr>
              <a:t>Amygdalohippocampectomy</a:t>
            </a:r>
            <a:endParaRPr b="1" dirty="0" sz="2400" lang="en-US" u="sng">
              <a:solidFill>
                <a:srgbClr val="C00000"/>
              </a:solidFill>
              <a:latin typeface="+mn-lt"/>
            </a:endParaRPr>
          </a:p>
          <a:p>
            <a:pPr>
              <a:buFont typeface="Wingdings" pitchFamily="2" charset="2"/>
              <a:buChar char="v"/>
            </a:pPr>
            <a:r>
              <a:rPr b="1" dirty="0" sz="2000" lang="en-US"/>
              <a:t>Patient selection</a:t>
            </a:r>
          </a:p>
          <a:p>
            <a:pPr indent="-457200" marL="457200">
              <a:buFont typeface="+mj-lt"/>
              <a:buAutoNum type="arabicPeriod"/>
            </a:pPr>
            <a:r>
              <a:rPr b="1" dirty="0" sz="2000" lang="en-US">
                <a:solidFill>
                  <a:srgbClr val="0070C0"/>
                </a:solidFill>
              </a:rPr>
              <a:t>Medically resistant.</a:t>
            </a:r>
          </a:p>
          <a:p>
            <a:pPr indent="-457200" marL="457200">
              <a:buFont typeface="+mj-lt"/>
              <a:buAutoNum type="arabicPeriod"/>
            </a:pPr>
            <a:r>
              <a:rPr b="1" dirty="0" sz="2000" lang="en-US">
                <a:solidFill>
                  <a:srgbClr val="0070C0"/>
                </a:solidFill>
              </a:rPr>
              <a:t>Complex  partial seizures</a:t>
            </a:r>
            <a:r>
              <a:rPr dirty="0" sz="2000" lang="en-US"/>
              <a:t>  which  involve  an  aura experienced  as  a  rising  epigastric  sensation,  smell,  fear,  or  déjà  vu, and  head  and  hand  automatisms  such  as  contralateral  forced  head version  prior  to  secondary  generalization,  lip  smacking,  and dystonia.</a:t>
            </a:r>
          </a:p>
          <a:p>
            <a:r>
              <a:rPr dirty="0" sz="2000" lang="en-US"/>
              <a:t>The surgical rationale for performing </a:t>
            </a:r>
            <a:r>
              <a:rPr dirty="0" sz="2000" lang="en-US">
                <a:sym typeface="+mn-ea"/>
              </a:rPr>
              <a:t>Selective </a:t>
            </a:r>
            <a:r>
              <a:rPr dirty="0" sz="2000" lang="en-US" err="1">
                <a:sym typeface="+mn-ea"/>
              </a:rPr>
              <a:t>Amygdalohippocampectomy</a:t>
            </a:r>
            <a:r>
              <a:rPr dirty="0" sz="2000" lang="en-US">
                <a:sym typeface="+mn-ea"/>
              </a:rPr>
              <a:t> </a:t>
            </a:r>
            <a:r>
              <a:rPr dirty="0" sz="2000" lang="en-US"/>
              <a:t>is to limit surgical resection to brain structures that must be removed to eliminate seizures while minimizing the risk for injury to important collateral structures.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3" name=""/>
        <p:cNvGrpSpPr/>
        <p:nvPr/>
      </p:nvGrpSpPr>
      <p:grpSpPr>
        <a:xfrm>
          <a:off x="0" y="0"/>
          <a:ext cx="0" cy="0"/>
          <a:chOff x="0" y="0"/>
          <a:chExt cx="0" cy="0"/>
        </a:xfrm>
      </p:grpSpPr>
      <p:sp>
        <p:nvSpPr>
          <p:cNvPr id="1048605" name="Content Placeholder 2"/>
          <p:cNvSpPr>
            <a:spLocks noGrp="1"/>
          </p:cNvSpPr>
          <p:nvPr>
            <p:ph idx="1"/>
          </p:nvPr>
        </p:nvSpPr>
        <p:spPr>
          <a:xfrm>
            <a:off x="86014" y="82260"/>
            <a:ext cx="8977168" cy="6694921"/>
          </a:xfrm>
        </p:spPr>
        <p:txBody>
          <a:bodyPr>
            <a:normAutofit/>
          </a:bodyPr>
          <a:p>
            <a:pPr>
              <a:buFont typeface="Wingdings" pitchFamily="2" charset="2"/>
              <a:buChar char="v"/>
            </a:pPr>
            <a:r>
              <a:rPr b="1" dirty="0" sz="2000" lang="en-US">
                <a:solidFill>
                  <a:srgbClr val="002060"/>
                </a:solidFill>
              </a:rPr>
              <a:t>Surgical procedure</a:t>
            </a:r>
          </a:p>
          <a:p>
            <a:r>
              <a:rPr dirty="0" sz="2000" lang="en-US"/>
              <a:t>A  reverse  question  mark–shaped  incision.</a:t>
            </a:r>
          </a:p>
          <a:p>
            <a:r>
              <a:rPr dirty="0" sz="2000" lang="en-US"/>
              <a:t>Alternatively,  a  linear  incision  can  be  used,  extending  from  the root  of  the  zygoma  to  just  below  the  superior  temporal  line.</a:t>
            </a:r>
          </a:p>
          <a:p>
            <a:endParaRPr dirty="0" sz="2000" lang="en-US"/>
          </a:p>
          <a:p>
            <a:r>
              <a:rPr b="1" dirty="0" sz="2000" lang="en-US"/>
              <a:t>Surgical  approach through  </a:t>
            </a:r>
          </a:p>
          <a:p>
            <a:pPr lvl="1">
              <a:buFont typeface="Wingdings" pitchFamily="2" charset="2"/>
              <a:buChar char="ü"/>
            </a:pPr>
            <a:r>
              <a:rPr dirty="0" sz="2000" lang="en-US"/>
              <a:t>Temporal  stem  from  the  </a:t>
            </a:r>
            <a:r>
              <a:rPr dirty="0" sz="2000" lang="en-US" err="1"/>
              <a:t>Sylvian</a:t>
            </a:r>
            <a:r>
              <a:rPr dirty="0" sz="2000" lang="en-US"/>
              <a:t>  fissure.</a:t>
            </a:r>
          </a:p>
          <a:p>
            <a:pPr lvl="1">
              <a:buFont typeface="Wingdings" pitchFamily="2" charset="2"/>
              <a:buChar char="ü"/>
            </a:pPr>
            <a:r>
              <a:rPr dirty="0" sz="2000" lang="en-US"/>
              <a:t>Laterally  through  the  middle temporal  gyrus  or  middle  temporal  sulcus.</a:t>
            </a:r>
          </a:p>
          <a:p>
            <a:pPr lvl="1">
              <a:buFont typeface="Wingdings" pitchFamily="2" charset="2"/>
              <a:buChar char="ü"/>
            </a:pPr>
            <a:r>
              <a:rPr dirty="0" sz="2000" lang="en-US"/>
              <a:t>Basally  coming through  the  inferior  temporal  or  collateral  sulcus.</a:t>
            </a:r>
          </a:p>
          <a:p>
            <a:pPr>
              <a:buFont typeface="Wingdings" pitchFamily="2" charset="2"/>
              <a:buChar char="ü"/>
            </a:pPr>
            <a:endParaRPr dirty="0" lang="en-US"/>
          </a:p>
          <a:p>
            <a:endParaRPr dirty="0" sz="2000" lang="en-US"/>
          </a:p>
        </p:txBody>
      </p:sp>
      <p:pic>
        <p:nvPicPr>
          <p:cNvPr id="2097164" name="Picture 2"/>
          <p:cNvPicPr>
            <a:picLocks noChangeAspect="1"/>
          </p:cNvPicPr>
          <p:nvPr/>
        </p:nvPicPr>
        <p:blipFill>
          <a:blip xmlns:r="http://schemas.openxmlformats.org/officeDocument/2006/relationships" r:embed="rId1"/>
          <a:stretch>
            <a:fillRect/>
          </a:stretch>
        </p:blipFill>
        <p:spPr>
          <a:xfrm>
            <a:off x="704272" y="3337759"/>
            <a:ext cx="7735455" cy="3437981"/>
          </a:xfrm>
          <a:prstGeom prst="rect"/>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4" name=""/>
        <p:cNvGrpSpPr/>
        <p:nvPr/>
      </p:nvGrpSpPr>
      <p:grpSpPr>
        <a:xfrm>
          <a:off x="0" y="0"/>
          <a:ext cx="0" cy="0"/>
          <a:chOff x="0" y="0"/>
          <a:chExt cx="0" cy="0"/>
        </a:xfrm>
      </p:grpSpPr>
      <p:sp>
        <p:nvSpPr>
          <p:cNvPr id="1048606" name="Content Placeholder 2"/>
          <p:cNvSpPr>
            <a:spLocks noGrp="1"/>
          </p:cNvSpPr>
          <p:nvPr>
            <p:ph idx="1"/>
          </p:nvPr>
        </p:nvSpPr>
        <p:spPr>
          <a:xfrm>
            <a:off x="86012" y="93806"/>
            <a:ext cx="8977169" cy="6671829"/>
          </a:xfrm>
        </p:spPr>
        <p:txBody>
          <a:bodyPr>
            <a:noAutofit/>
          </a:bodyPr>
          <a:p>
            <a:r>
              <a:rPr dirty="0" sz="2000" lang="en-US"/>
              <a:t>The  temporal  horn  is  preferably  entered </a:t>
            </a:r>
            <a:r>
              <a:rPr b="1" dirty="0" sz="2000" lang="en-US" err="1">
                <a:solidFill>
                  <a:srgbClr val="C00000"/>
                </a:solidFill>
              </a:rPr>
              <a:t>anterolaterally</a:t>
            </a:r>
            <a:r>
              <a:rPr dirty="0" sz="2000" lang="en-US"/>
              <a:t>  to  minimize  risk  to  Meyer’s  loop  of  the  optic radiations.  </a:t>
            </a:r>
          </a:p>
          <a:p>
            <a:pPr>
              <a:buFont typeface="Wingdings" pitchFamily="2" charset="2"/>
              <a:buChar char="Ø"/>
            </a:pPr>
            <a:r>
              <a:rPr b="1" dirty="0" sz="2000" lang="en-US">
                <a:solidFill>
                  <a:srgbClr val="002060"/>
                </a:solidFill>
              </a:rPr>
              <a:t>At  this  point,  those structure can  be  identified  within  the  temporal  horn. </a:t>
            </a:r>
          </a:p>
          <a:p>
            <a:pPr lvl="1">
              <a:buFont typeface="Wingdings" pitchFamily="2" charset="2"/>
              <a:buChar char="§"/>
            </a:pPr>
            <a:r>
              <a:rPr dirty="0" sz="2000" lang="en-US"/>
              <a:t>Amygdala  (</a:t>
            </a:r>
            <a:r>
              <a:rPr dirty="0" sz="2000" lang="en-US" err="1"/>
              <a:t>anteromedially</a:t>
            </a:r>
            <a:r>
              <a:rPr dirty="0" sz="2000" lang="en-US"/>
              <a:t>),  </a:t>
            </a:r>
          </a:p>
          <a:p>
            <a:pPr lvl="1">
              <a:buFont typeface="Wingdings" pitchFamily="2" charset="2"/>
              <a:buChar char="§"/>
            </a:pPr>
            <a:r>
              <a:rPr dirty="0" sz="2000" lang="en-US"/>
              <a:t>Choroid plexus  (medially),  </a:t>
            </a:r>
          </a:p>
          <a:p>
            <a:pPr lvl="1">
              <a:buFont typeface="Wingdings" pitchFamily="2" charset="2"/>
              <a:buChar char="§"/>
            </a:pPr>
            <a:r>
              <a:rPr dirty="0" sz="2000" lang="en-US"/>
              <a:t>Collateral  eminence  (laterally), </a:t>
            </a:r>
          </a:p>
          <a:p>
            <a:pPr lvl="1">
              <a:buFont typeface="Wingdings" pitchFamily="2" charset="2"/>
              <a:buChar char="§"/>
            </a:pPr>
            <a:r>
              <a:rPr dirty="0" sz="2000" lang="en-US"/>
              <a:t>Hippocampus  (</a:t>
            </a:r>
            <a:r>
              <a:rPr dirty="0" sz="2000" lang="en-US" err="1"/>
              <a:t>anteroinferiorly</a:t>
            </a:r>
            <a:r>
              <a:rPr dirty="0" sz="2000" lang="en-US"/>
              <a:t>) </a:t>
            </a:r>
          </a:p>
          <a:p>
            <a:pPr>
              <a:buFont typeface="Wingdings" pitchFamily="2" charset="2"/>
              <a:buChar char="§"/>
            </a:pPr>
            <a:endParaRPr dirty="0" sz="2000" lang="en-US"/>
          </a:p>
          <a:p>
            <a:pPr>
              <a:buFont typeface="Wingdings" pitchFamily="2" charset="2"/>
              <a:buChar char="§"/>
            </a:pPr>
            <a:r>
              <a:rPr dirty="0" sz="2000" lang="en-US"/>
              <a:t>The  </a:t>
            </a:r>
            <a:r>
              <a:rPr dirty="0" sz="2000" lang="en-US" err="1"/>
              <a:t>parahippocampal</a:t>
            </a:r>
            <a:r>
              <a:rPr dirty="0" sz="2000" lang="en-US"/>
              <a:t>  gyrus  is  resected  in  a  </a:t>
            </a:r>
            <a:r>
              <a:rPr dirty="0" sz="2000" lang="en-US" err="1"/>
              <a:t>subpial</a:t>
            </a:r>
            <a:r>
              <a:rPr dirty="0" sz="2000" lang="en-US"/>
              <a:t>  fashion moving  anteriorly  into  the  </a:t>
            </a:r>
            <a:r>
              <a:rPr dirty="0" sz="2000" lang="en-US" err="1"/>
              <a:t>uncus</a:t>
            </a:r>
            <a:r>
              <a:rPr dirty="0" sz="2000" lang="en-US"/>
              <a:t>,  which  is  completely  emptied </a:t>
            </a:r>
            <a:r>
              <a:rPr dirty="0" sz="2000" lang="en-US" err="1"/>
              <a:t>subpially</a:t>
            </a:r>
            <a:r>
              <a:rPr dirty="0" sz="2000" lang="en-US"/>
              <a:t>.  </a:t>
            </a:r>
          </a:p>
          <a:p>
            <a:endParaRPr dirty="0" sz="2000" lang="en-US"/>
          </a:p>
          <a:p>
            <a:r>
              <a:rPr dirty="0" sz="2000" lang="en-US"/>
              <a:t>The  oculomotor  nerve,  </a:t>
            </a:r>
            <a:r>
              <a:rPr dirty="0" sz="2000" lang="en-US" err="1"/>
              <a:t>tentorial</a:t>
            </a:r>
            <a:r>
              <a:rPr dirty="0" sz="2000" lang="en-US"/>
              <a:t>  edge,  and  posterior cerebral  artery  (P1)  can  be  seen  through  the  </a:t>
            </a:r>
            <a:r>
              <a:rPr dirty="0" sz="2000" lang="en-US" err="1"/>
              <a:t>pia</a:t>
            </a:r>
            <a:r>
              <a:rPr dirty="0" sz="2000" lang="en-US"/>
              <a:t>  here.  </a:t>
            </a:r>
          </a:p>
          <a:p>
            <a:r>
              <a:rPr dirty="0" sz="2000" lang="en-US"/>
              <a:t>The  amygdala  is  then  identified  by  its  </a:t>
            </a:r>
            <a:r>
              <a:rPr b="1" dirty="0" sz="2000" lang="en-US">
                <a:solidFill>
                  <a:srgbClr val="C00000"/>
                </a:solidFill>
              </a:rPr>
              <a:t>speckled  brown  color</a:t>
            </a:r>
            <a:r>
              <a:rPr dirty="0" sz="2000" lang="en-US"/>
              <a:t>  and  location </a:t>
            </a:r>
            <a:r>
              <a:rPr dirty="0" sz="2000" lang="en-US" err="1"/>
              <a:t>anterosuperior</a:t>
            </a:r>
            <a:r>
              <a:rPr dirty="0" sz="2000" lang="en-US"/>
              <a:t>  to  the  hippocampus  within  the  medial  temporal horn,  along  a  line  connecting  choroid  plexus  and  limen  </a:t>
            </a:r>
            <a:r>
              <a:rPr dirty="0" sz="2000" lang="en-US" err="1"/>
              <a:t>insula</a:t>
            </a:r>
            <a:r>
              <a:rPr dirty="0" sz="2000" lang="en-US"/>
              <a:t>. </a:t>
            </a:r>
          </a:p>
          <a:p>
            <a:r>
              <a:rPr dirty="0" sz="2000" lang="en-US"/>
              <a:t>The  </a:t>
            </a:r>
            <a:r>
              <a:rPr dirty="0" sz="2000" lang="en-US" err="1"/>
              <a:t>basolateral</a:t>
            </a:r>
            <a:r>
              <a:rPr dirty="0" sz="2000" lang="en-US"/>
              <a:t>  amygdala  is  then  removed  entirely,  again  taking care  to  respect  </a:t>
            </a:r>
            <a:r>
              <a:rPr dirty="0" sz="2000" lang="en-US" err="1"/>
              <a:t>pial</a:t>
            </a:r>
            <a:r>
              <a:rPr dirty="0" sz="2000" lang="en-US"/>
              <a:t>  boundaries  and  keeping  in  mind  that  the </a:t>
            </a:r>
            <a:r>
              <a:rPr dirty="0" sz="2000" lang="en-US" err="1"/>
              <a:t>posteromedial</a:t>
            </a:r>
            <a:r>
              <a:rPr dirty="0" sz="2000" lang="en-US"/>
              <a:t>  boundary  of  resection  remains  the  choroid  plexus/ inferior  choroidal  point.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75" name=""/>
        <p:cNvGrpSpPr/>
        <p:nvPr/>
      </p:nvGrpSpPr>
      <p:grpSpPr>
        <a:xfrm>
          <a:off x="0" y="0"/>
          <a:ext cx="0" cy="0"/>
          <a:chOff x="0" y="0"/>
          <a:chExt cx="0" cy="0"/>
        </a:xfrm>
      </p:grpSpPr>
      <p:sp>
        <p:nvSpPr>
          <p:cNvPr id="1048607" name="Content Placeholder 3"/>
          <p:cNvSpPr>
            <a:spLocks noGrp="1"/>
          </p:cNvSpPr>
          <p:nvPr>
            <p:ph idx="1"/>
          </p:nvPr>
        </p:nvSpPr>
        <p:spPr>
          <a:xfrm>
            <a:off x="87744" y="83881"/>
            <a:ext cx="8975437" cy="6658664"/>
          </a:xfrm>
        </p:spPr>
        <p:txBody>
          <a:bodyPr>
            <a:normAutofit/>
          </a:bodyPr>
          <a:p>
            <a:pPr>
              <a:buFont typeface="Wingdings" pitchFamily="2" charset="2"/>
              <a:buChar char="q"/>
            </a:pPr>
            <a:r>
              <a:rPr b="1" dirty="0" sz="2000" lang="en-US" u="sng">
                <a:solidFill>
                  <a:srgbClr val="C00000"/>
                </a:solidFill>
                <a:sym typeface="+mn-ea"/>
              </a:rPr>
              <a:t>OUTCOMES</a:t>
            </a:r>
            <a:endParaRPr b="1" dirty="0" sz="2000" lang="en-US" u="sng">
              <a:solidFill>
                <a:srgbClr val="C00000"/>
              </a:solidFill>
            </a:endParaRPr>
          </a:p>
          <a:p>
            <a:r>
              <a:rPr dirty="0" sz="2000" lang="en-US"/>
              <a:t>Both SAH and ATL lead to high rates of freedom from seizures in carefully selected patients. </a:t>
            </a:r>
          </a:p>
          <a:p>
            <a:r>
              <a:rPr dirty="0" sz="2000" lang="en-US"/>
              <a:t>No differences in seizure  outcomes or most neuropsychological measures between the two surgical groups</a:t>
            </a:r>
          </a:p>
          <a:p>
            <a:endParaRPr dirty="0" sz="2000" lang="en-US"/>
          </a:p>
          <a:p>
            <a:pPr>
              <a:buFont typeface="Wingdings" pitchFamily="2" charset="2"/>
              <a:buChar char="v"/>
            </a:pPr>
            <a:r>
              <a:rPr b="1" dirty="0" sz="2000" lang="en-US" u="sng">
                <a:solidFill>
                  <a:srgbClr val="7030A0"/>
                </a:solidFill>
                <a:sym typeface="+mn-ea"/>
              </a:rPr>
              <a:t>Potential complications of SAH include: </a:t>
            </a:r>
          </a:p>
          <a:p>
            <a:pPr indent="-342900" lvl="1" marL="800100">
              <a:buFont typeface="+mj-lt"/>
              <a:buAutoNum type="arabicPeriod"/>
            </a:pPr>
            <a:r>
              <a:rPr dirty="0" sz="2000" lang="en-US">
                <a:sym typeface="+mn-ea"/>
              </a:rPr>
              <a:t>Inadvertent vascular injury. </a:t>
            </a:r>
          </a:p>
          <a:p>
            <a:pPr indent="-342900" lvl="1" marL="800100">
              <a:buFont typeface="+mj-lt"/>
              <a:buAutoNum type="arabicPeriod"/>
            </a:pPr>
            <a:r>
              <a:rPr dirty="0" sz="2000" lang="en-US">
                <a:sym typeface="+mn-ea"/>
              </a:rPr>
              <a:t>Hematoma. </a:t>
            </a:r>
          </a:p>
          <a:p>
            <a:pPr indent="-342900" lvl="1" marL="800100">
              <a:buFont typeface="+mj-lt"/>
              <a:buAutoNum type="arabicPeriod"/>
            </a:pPr>
            <a:r>
              <a:rPr dirty="0" sz="2000" lang="en-US">
                <a:sym typeface="+mn-ea"/>
              </a:rPr>
              <a:t>Infection.</a:t>
            </a:r>
          </a:p>
          <a:p>
            <a:pPr indent="-342900" lvl="1" marL="800100">
              <a:buFont typeface="+mj-lt"/>
              <a:buAutoNum type="arabicPeriod"/>
            </a:pPr>
            <a:r>
              <a:rPr dirty="0" sz="2000" lang="en-US">
                <a:sym typeface="+mn-ea"/>
              </a:rPr>
              <a:t>Quadrant visual field defect.</a:t>
            </a:r>
          </a:p>
          <a:p>
            <a:pPr indent="-342900" lvl="1" marL="800100">
              <a:buFont typeface="+mj-lt"/>
              <a:buAutoNum type="arabicPeriod"/>
            </a:pPr>
            <a:r>
              <a:rPr dirty="0" sz="2000" lang="en-US">
                <a:sym typeface="+mn-ea"/>
              </a:rPr>
              <a:t>Psychiatric disorders (delirium, depression, and anxiety).</a:t>
            </a:r>
          </a:p>
          <a:p>
            <a:pPr indent="-342900" lvl="1" marL="800100">
              <a:buFont typeface="+mj-lt"/>
              <a:buAutoNum type="arabicPeriod"/>
            </a:pPr>
            <a:r>
              <a:rPr dirty="0" sz="2000" lang="en-US">
                <a:sym typeface="+mn-ea"/>
              </a:rPr>
              <a:t>Brain stem injury. </a:t>
            </a:r>
          </a:p>
          <a:p>
            <a:pPr indent="-342900" lvl="1" marL="800100">
              <a:buFont typeface="+mj-lt"/>
              <a:buAutoNum type="arabicPeriod"/>
            </a:pPr>
            <a:r>
              <a:rPr dirty="0" sz="2000" lang="en-US">
                <a:sym typeface="+mn-ea"/>
              </a:rPr>
              <a:t>Neuropsychological sequelae.</a:t>
            </a:r>
            <a:endParaRPr dirty="0" sz="2000" lang="en-US"/>
          </a:p>
          <a:p>
            <a:pPr indent="0" marL="0">
              <a:buNone/>
            </a:pPr>
            <a:endParaRPr dirty="0" sz="2000"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pic>
        <p:nvPicPr>
          <p:cNvPr id="2097165" name="Picture 4"/>
          <p:cNvPicPr>
            <a:picLocks noChangeAspect="1" noGrp="1"/>
          </p:cNvPicPr>
          <p:nvPr>
            <p:ph idx="1"/>
          </p:nvPr>
        </p:nvPicPr>
        <p:blipFill>
          <a:blip xmlns:r="http://schemas.openxmlformats.org/officeDocument/2006/relationships" r:embed="rId1"/>
          <a:stretch>
            <a:fillRect/>
          </a:stretch>
        </p:blipFill>
        <p:spPr>
          <a:xfrm>
            <a:off x="1316182" y="0"/>
            <a:ext cx="6511636"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77" name=""/>
        <p:cNvGrpSpPr/>
        <p:nvPr/>
      </p:nvGrpSpPr>
      <p:grpSpPr>
        <a:xfrm>
          <a:off x="0" y="0"/>
          <a:ext cx="0" cy="0"/>
          <a:chOff x="0" y="0"/>
          <a:chExt cx="0" cy="0"/>
        </a:xfrm>
      </p:grpSpPr>
      <p:pic>
        <p:nvPicPr>
          <p:cNvPr id="2097166" name="Content Placeholder 4"/>
          <p:cNvPicPr>
            <a:picLocks noChangeAspect="1" noGrp="1"/>
          </p:cNvPicPr>
          <p:nvPr>
            <p:ph idx="1"/>
          </p:nvPr>
        </p:nvPicPr>
        <p:blipFill>
          <a:blip xmlns:r="http://schemas.openxmlformats.org/officeDocument/2006/relationships" r:embed="rId1"/>
          <a:stretch>
            <a:fillRect/>
          </a:stretch>
        </p:blipFill>
        <p:spPr>
          <a:xfrm>
            <a:off x="1246909" y="-1"/>
            <a:ext cx="6650182" cy="6858001"/>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608" name="Title 1"/>
          <p:cNvSpPr>
            <a:spLocks noGrp="1"/>
          </p:cNvSpPr>
          <p:nvPr>
            <p:ph type="title"/>
          </p:nvPr>
        </p:nvSpPr>
        <p:spPr/>
        <p:txBody>
          <a:bodyPr/>
          <a:p>
            <a:endParaRPr lang="en-US"/>
          </a:p>
        </p:txBody>
      </p:sp>
      <p:pic>
        <p:nvPicPr>
          <p:cNvPr id="2097167" name="Picture 6"/>
          <p:cNvPicPr>
            <a:picLocks noChangeAspect="1"/>
          </p:cNvPicPr>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79" name=""/>
        <p:cNvGrpSpPr/>
        <p:nvPr/>
      </p:nvGrpSpPr>
      <p:grpSpPr>
        <a:xfrm>
          <a:off x="0" y="0"/>
          <a:ext cx="0" cy="0"/>
          <a:chOff x="0" y="0"/>
          <a:chExt cx="0" cy="0"/>
        </a:xfrm>
      </p:grpSpPr>
      <p:pic>
        <p:nvPicPr>
          <p:cNvPr id="2097168" name="Picture 4"/>
          <p:cNvPicPr>
            <a:picLocks noChangeAspect="1"/>
          </p:cNvPicPr>
          <p:nvPr/>
        </p:nvPicPr>
        <p:blipFill>
          <a:blip xmlns:r="http://schemas.openxmlformats.org/officeDocument/2006/relationships" r:embed="rId1"/>
          <a:stretch>
            <a:fillRect/>
          </a:stretch>
        </p:blipFill>
        <p:spPr>
          <a:xfrm>
            <a:off x="1205497" y="857250"/>
            <a:ext cx="6017402" cy="5143500"/>
          </a:xfrm>
          <a:prstGeom prst="rec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a:off x="0" y="0"/>
          <a:ext cx="0" cy="0"/>
          <a:chOff x="0" y="0"/>
          <a:chExt cx="0" cy="0"/>
        </a:xfrm>
      </p:grpSpPr>
      <p:pic>
        <p:nvPicPr>
          <p:cNvPr id="2097169" name="Content Placeholder 1"/>
          <p:cNvPicPr>
            <a:picLocks noChangeAspect="1" noGrp="1"/>
          </p:cNvPicPr>
          <p:nvPr>
            <p:ph sz="half" idx="1"/>
          </p:nvPr>
        </p:nvPicPr>
        <p:blipFill>
          <a:blip xmlns:r="http://schemas.openxmlformats.org/officeDocument/2006/relationships" r:embed="rId1"/>
          <a:stretch>
            <a:fillRect/>
          </a:stretch>
        </p:blipFill>
        <p:spPr>
          <a:xfrm>
            <a:off x="0" y="-1"/>
            <a:ext cx="4572000" cy="3410903"/>
          </a:xfrm>
          <a:prstGeom prst="rect"/>
        </p:spPr>
      </p:pic>
      <p:pic>
        <p:nvPicPr>
          <p:cNvPr id="2097170" name="Content Placeholder 4"/>
          <p:cNvPicPr>
            <a:picLocks noChangeAspect="1" noGrp="1"/>
          </p:cNvPicPr>
          <p:nvPr>
            <p:ph sz="half" idx="2"/>
          </p:nvPr>
        </p:nvPicPr>
        <p:blipFill>
          <a:blip xmlns:r="http://schemas.openxmlformats.org/officeDocument/2006/relationships" r:embed="rId2"/>
          <a:stretch>
            <a:fillRect/>
          </a:stretch>
        </p:blipFill>
        <p:spPr>
          <a:xfrm>
            <a:off x="4572000" y="-7147"/>
            <a:ext cx="4572000" cy="3410903"/>
          </a:xfrm>
          <a:prstGeom prst="rect"/>
        </p:spPr>
      </p:pic>
      <p:pic>
        <p:nvPicPr>
          <p:cNvPr id="2097171" name="Picture 6"/>
          <p:cNvPicPr>
            <a:picLocks noChangeAspect="1"/>
          </p:cNvPicPr>
          <p:nvPr/>
        </p:nvPicPr>
        <p:blipFill>
          <a:blip xmlns:r="http://schemas.openxmlformats.org/officeDocument/2006/relationships" r:embed="rId3"/>
          <a:stretch>
            <a:fillRect/>
          </a:stretch>
        </p:blipFill>
        <p:spPr>
          <a:xfrm>
            <a:off x="0" y="3418047"/>
            <a:ext cx="4572000" cy="3439953"/>
          </a:xfrm>
          <a:prstGeom prst="rect"/>
        </p:spPr>
      </p:pic>
      <p:pic>
        <p:nvPicPr>
          <p:cNvPr id="2097172" name="Picture 7"/>
          <p:cNvPicPr>
            <a:picLocks noChangeAspect="1"/>
          </p:cNvPicPr>
          <p:nvPr/>
        </p:nvPicPr>
        <p:blipFill>
          <a:blip xmlns:r="http://schemas.openxmlformats.org/officeDocument/2006/relationships" r:embed="rId4"/>
          <a:stretch>
            <a:fillRect/>
          </a:stretch>
        </p:blipFill>
        <p:spPr>
          <a:xfrm>
            <a:off x="4572001" y="3454245"/>
            <a:ext cx="4572000" cy="3403755"/>
          </a:xfrm>
          <a:prstGeom prst="rec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a:off x="0" y="0"/>
          <a:ext cx="0" cy="0"/>
          <a:chOff x="0" y="0"/>
          <a:chExt cx="0" cy="0"/>
        </a:xfrm>
      </p:grpSpPr>
      <p:pic>
        <p:nvPicPr>
          <p:cNvPr id="2097173" name="Content Placeholder 7"/>
          <p:cNvPicPr>
            <a:picLocks noChangeAspect="1" noGrp="1"/>
          </p:cNvPicPr>
          <p:nvPr>
            <p:ph sz="half" idx="1"/>
          </p:nvPr>
        </p:nvPicPr>
        <p:blipFill>
          <a:blip xmlns:r="http://schemas.openxmlformats.org/officeDocument/2006/relationships" r:embed="rId1"/>
          <a:stretch>
            <a:fillRect/>
          </a:stretch>
        </p:blipFill>
        <p:spPr>
          <a:xfrm>
            <a:off x="0" y="0"/>
            <a:ext cx="9144000" cy="3671455"/>
          </a:xfrm>
          <a:prstGeom prst="rect"/>
        </p:spPr>
      </p:pic>
      <p:pic>
        <p:nvPicPr>
          <p:cNvPr id="2097174" name="Content Placeholder 4"/>
          <p:cNvPicPr>
            <a:picLocks noChangeAspect="1" noGrp="1"/>
          </p:cNvPicPr>
          <p:nvPr>
            <p:ph sz="half" idx="2"/>
          </p:nvPr>
        </p:nvPicPr>
        <p:blipFill>
          <a:blip xmlns:r="http://schemas.openxmlformats.org/officeDocument/2006/relationships" r:embed="rId2"/>
          <a:stretch>
            <a:fillRect/>
          </a:stretch>
        </p:blipFill>
        <p:spPr>
          <a:xfrm>
            <a:off x="2990850" y="3429000"/>
            <a:ext cx="3162300" cy="3429000"/>
          </a:xfrm>
          <a:prstGeom prst="rec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5" name=""/>
        <p:cNvGrpSpPr/>
        <p:nvPr/>
      </p:nvGrpSpPr>
      <p:grpSpPr>
        <a:xfrm>
          <a:off x="0" y="0"/>
          <a:ext cx="0" cy="0"/>
          <a:chOff x="0" y="0"/>
          <a:chExt cx="0" cy="0"/>
        </a:xfrm>
      </p:grpSpPr>
      <p:sp>
        <p:nvSpPr>
          <p:cNvPr id="1048590" name="Content Placeholder 2"/>
          <p:cNvSpPr>
            <a:spLocks noGrp="1"/>
          </p:cNvSpPr>
          <p:nvPr>
            <p:ph idx="1"/>
          </p:nvPr>
        </p:nvSpPr>
        <p:spPr>
          <a:xfrm>
            <a:off x="63500" y="69272"/>
            <a:ext cx="9017000" cy="6719455"/>
          </a:xfrm>
        </p:spPr>
        <p:txBody>
          <a:bodyPr>
            <a:normAutofit/>
          </a:bodyPr>
          <a:p>
            <a:pPr>
              <a:buFont typeface="Wingdings" pitchFamily="2" charset="2"/>
              <a:buChar char="q"/>
            </a:pPr>
            <a:r>
              <a:rPr b="1" dirty="0" sz="2400" i="0" lang="en-US" u="sng">
                <a:solidFill>
                  <a:srgbClr val="C00000"/>
                </a:solidFill>
                <a:effectLst/>
              </a:rPr>
              <a:t>Standard Temporal Lobectomy</a:t>
            </a:r>
            <a:endParaRPr b="1" dirty="0" sz="2400" lang="en-US" u="sng">
              <a:solidFill>
                <a:srgbClr val="C00000"/>
              </a:solidFill>
              <a:effectLst/>
            </a:endParaRPr>
          </a:p>
          <a:p>
            <a:r>
              <a:rPr b="1" dirty="0" sz="2000" i="0" lang="en-US">
                <a:effectLst/>
                <a:latin typeface=".SFUI-Semibold"/>
              </a:rPr>
              <a:t>Standard  resection</a:t>
            </a:r>
            <a:r>
              <a:rPr b="0" dirty="0" sz="2000" i="0" lang="en-US">
                <a:effectLst/>
                <a:latin typeface=".SFUI-Regular"/>
              </a:rPr>
              <a:t>   means  an  </a:t>
            </a:r>
            <a:r>
              <a:rPr b="1" dirty="0" sz="2000" i="0" lang="en-US" err="1">
                <a:effectLst/>
                <a:latin typeface=".SFUI-Semibold"/>
              </a:rPr>
              <a:t>anteromedial</a:t>
            </a:r>
            <a:r>
              <a:rPr b="1" dirty="0" sz="2000" i="0" lang="en-US">
                <a:effectLst/>
                <a:latin typeface=".SFUI-Semibold"/>
              </a:rPr>
              <a:t>  temporal  resection</a:t>
            </a:r>
            <a:r>
              <a:rPr b="0" dirty="0" sz="2000" i="0" lang="en-US">
                <a:effectLst/>
                <a:latin typeface=".SFUI-Regular"/>
              </a:rPr>
              <a:t>. </a:t>
            </a:r>
          </a:p>
          <a:p>
            <a:endParaRPr dirty="0" sz="2000" lang="en-US">
              <a:effectLst/>
              <a:latin typeface="Times New Roman" panose="02020603050405020304" pitchFamily="18" charset="0"/>
            </a:endParaRPr>
          </a:p>
          <a:p>
            <a:pPr>
              <a:buFont typeface="Wingdings" pitchFamily="2" charset="2"/>
              <a:buChar char="v"/>
            </a:pPr>
            <a:r>
              <a:rPr b="1" dirty="0" sz="2000" i="0" lang="en-US">
                <a:solidFill>
                  <a:srgbClr val="7030A0"/>
                </a:solidFill>
                <a:effectLst/>
                <a:latin typeface=".SFUI-Regular"/>
              </a:rPr>
              <a:t>Indications</a:t>
            </a:r>
          </a:p>
          <a:p>
            <a:pPr indent="-457200" marL="457200">
              <a:buFont typeface="+mj-lt"/>
              <a:buAutoNum type="arabicPeriod"/>
            </a:pPr>
            <a:r>
              <a:rPr b="0" dirty="0" sz="2000" i="0" lang="en-US">
                <a:effectLst/>
                <a:latin typeface=".SFUI-Regular"/>
              </a:rPr>
              <a:t>Commonly used for </a:t>
            </a:r>
            <a:r>
              <a:rPr b="1" dirty="0" sz="2000" i="0" lang="en-US">
                <a:solidFill>
                  <a:srgbClr val="0070C0"/>
                </a:solidFill>
                <a:effectLst/>
                <a:latin typeface=".SFUI-Regular"/>
              </a:rPr>
              <a:t>medically intractable temporal lobe epilepsy (TLE) due to </a:t>
            </a:r>
            <a:r>
              <a:rPr b="1" dirty="0" sz="2000" i="0" lang="en-US" err="1">
                <a:solidFill>
                  <a:srgbClr val="0070C0"/>
                </a:solidFill>
                <a:effectLst/>
                <a:latin typeface=".SFUI-Regular"/>
              </a:rPr>
              <a:t>mesial</a:t>
            </a:r>
            <a:r>
              <a:rPr b="1" dirty="0" sz="2000" i="0" lang="en-US">
                <a:solidFill>
                  <a:srgbClr val="0070C0"/>
                </a:solidFill>
                <a:effectLst/>
                <a:latin typeface=".SFUI-Regular"/>
              </a:rPr>
              <a:t> temporal sclerosis</a:t>
            </a:r>
            <a:r>
              <a:rPr b="0" dirty="0" sz="2000" i="0" lang="en-US">
                <a:effectLst/>
                <a:latin typeface=".SFUI-Regular"/>
              </a:rPr>
              <a:t>. </a:t>
            </a:r>
            <a:endParaRPr dirty="0" sz="2000" lang="en-US">
              <a:effectLst/>
              <a:latin typeface=".SF UI"/>
            </a:endParaRPr>
          </a:p>
          <a:p>
            <a:pPr indent="-457200" marL="457200">
              <a:buFont typeface="+mj-lt"/>
              <a:buAutoNum type="arabicPeriod"/>
            </a:pPr>
            <a:r>
              <a:rPr b="0" dirty="0" sz="2000" i="0" lang="en-US">
                <a:effectLst/>
                <a:latin typeface=".SFUI-Regular"/>
              </a:rPr>
              <a:t>For other epileptic substrates (</a:t>
            </a:r>
            <a:r>
              <a:rPr b="0" dirty="0" sz="2000" i="0" lang="en-US">
                <a:solidFill>
                  <a:srgbClr val="C00000"/>
                </a:solidFill>
                <a:effectLst/>
                <a:latin typeface=".SFUI-Regular"/>
              </a:rPr>
              <a:t>malformations of cortical development, </a:t>
            </a:r>
            <a:r>
              <a:rPr b="0" dirty="0" sz="2000" i="0" lang="en-US" err="1">
                <a:solidFill>
                  <a:srgbClr val="C00000"/>
                </a:solidFill>
                <a:effectLst/>
                <a:latin typeface=".SFUI-Regular"/>
              </a:rPr>
              <a:t>cavernomas</a:t>
            </a:r>
            <a:r>
              <a:rPr b="0" dirty="0" sz="2000" i="0" lang="en-US">
                <a:solidFill>
                  <a:srgbClr val="C00000"/>
                </a:solidFill>
                <a:effectLst/>
                <a:latin typeface=".SFUI-Regular"/>
              </a:rPr>
              <a:t>, neoplasms, and other focal epileptogenic lesions</a:t>
            </a:r>
            <a:r>
              <a:rPr b="0" dirty="0" sz="2000" i="0" lang="en-US">
                <a:effectLst/>
                <a:latin typeface=".SFUI-Regular"/>
              </a:rPr>
              <a:t>) involving the temporal lobe.</a:t>
            </a:r>
            <a:endParaRPr dirty="0" sz="2000" lang="en-US">
              <a:effectLst/>
              <a:latin typeface=".SF UI"/>
            </a:endParaRPr>
          </a:p>
          <a:p>
            <a:pPr indent="-457200" marL="457200">
              <a:buFont typeface="+mj-lt"/>
              <a:buAutoNum type="arabicPeriod"/>
            </a:pPr>
            <a:r>
              <a:rPr b="0" dirty="0" sz="2000" i="0" lang="en-US">
                <a:effectLst/>
                <a:latin typeface=".SFUI-Regular"/>
              </a:rPr>
              <a:t>Presence of focal epilepsy resistant to treatment with an adequate trial of anticonvulsant therapy.</a:t>
            </a:r>
            <a:endParaRPr dirty="0" sz="2000" lang="en-US">
              <a:effectLst/>
              <a:latin typeface=".SF U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83" name=""/>
        <p:cNvGrpSpPr/>
        <p:nvPr/>
      </p:nvGrpSpPr>
      <p:grpSpPr>
        <a:xfrm>
          <a:off x="0" y="0"/>
          <a:ext cx="0" cy="0"/>
          <a:chOff x="0" y="0"/>
          <a:chExt cx="0" cy="0"/>
        </a:xfrm>
      </p:grpSpPr>
      <p:pic>
        <p:nvPicPr>
          <p:cNvPr id="2097175" name="Picture 4"/>
          <p:cNvPicPr>
            <a:picLocks noChangeAspect="1"/>
          </p:cNvPicPr>
          <p:nvPr/>
        </p:nvPicPr>
        <p:blipFill>
          <a:blip xmlns:r="http://schemas.openxmlformats.org/officeDocument/2006/relationships" r:embed="rId1"/>
          <a:stretch>
            <a:fillRect/>
          </a:stretch>
        </p:blipFill>
        <p:spPr>
          <a:xfrm>
            <a:off x="0" y="-1"/>
            <a:ext cx="9144000" cy="3867727"/>
          </a:xfrm>
          <a:prstGeom prst="rect"/>
        </p:spPr>
      </p:pic>
      <p:sp>
        <p:nvSpPr>
          <p:cNvPr id="1048615" name="TextBox 6"/>
          <p:cNvSpPr txBox="1"/>
          <p:nvPr/>
        </p:nvSpPr>
        <p:spPr>
          <a:xfrm>
            <a:off x="147410" y="3777265"/>
            <a:ext cx="8849179" cy="1310640"/>
          </a:xfrm>
          <a:prstGeom prst="rect"/>
          <a:noFill/>
        </p:spPr>
        <p:txBody>
          <a:bodyPr wrap="square">
            <a:spAutoFit/>
          </a:bodyPr>
          <a:p>
            <a:r>
              <a:rPr dirty="0" sz="2000" lang="en-US"/>
              <a:t>Access into the ventricle. Identification of critical landmarks at the onset of surgical approach is crucial. A=amygdala; CP = choroid plexus; H = hippocampus; LVS = lateral ventricular sulcus or collateral sulcus; PHG = </a:t>
            </a:r>
            <a:r>
              <a:rPr dirty="0" sz="2000" lang="en-US" err="1"/>
              <a:t>parahippocampal</a:t>
            </a:r>
            <a:r>
              <a:rPr dirty="0" sz="2000" lang="en-US"/>
              <a:t> gyrus.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616" name="Content Placeholder 3"/>
          <p:cNvSpPr>
            <a:spLocks noGrp="1"/>
          </p:cNvSpPr>
          <p:nvPr>
            <p:ph idx="1"/>
          </p:nvPr>
        </p:nvSpPr>
        <p:spPr>
          <a:xfrm>
            <a:off x="80818" y="82262"/>
            <a:ext cx="8970818" cy="6683374"/>
          </a:xfrm>
        </p:spPr>
        <p:txBody>
          <a:bodyPr>
            <a:normAutofit/>
          </a:bodyPr>
          <a:p>
            <a:pPr>
              <a:buFont typeface="Wingdings" pitchFamily="2" charset="2"/>
              <a:buChar char="q"/>
            </a:pPr>
            <a:r>
              <a:rPr b="1" dirty="0" sz="2400" lang="en-US" u="sng">
                <a:solidFill>
                  <a:srgbClr val="C00000"/>
                </a:solidFill>
              </a:rPr>
              <a:t>Hemispheric Disconnection Procedures</a:t>
            </a:r>
          </a:p>
          <a:p>
            <a:pPr>
              <a:buFont typeface="Wingdings" pitchFamily="2" charset="2"/>
              <a:buChar char="v"/>
            </a:pPr>
            <a:r>
              <a:rPr b="1" dirty="0" sz="2000" lang="en-US">
                <a:solidFill>
                  <a:srgbClr val="002060"/>
                </a:solidFill>
              </a:rPr>
              <a:t>DEFINITION</a:t>
            </a:r>
          </a:p>
          <a:p>
            <a:r>
              <a:rPr dirty="0" sz="2000" lang="en-US"/>
              <a:t>Hemispheric disconnection procedures are a group of surgical interventions for chronic epilepsy that are used as alternatives to anatomic </a:t>
            </a:r>
            <a:r>
              <a:rPr dirty="0" sz="2000" lang="en-US" err="1"/>
              <a:t>hemispherectomy</a:t>
            </a:r>
            <a:r>
              <a:rPr dirty="0" sz="2000" lang="en-US"/>
              <a:t>. </a:t>
            </a:r>
          </a:p>
          <a:p>
            <a:r>
              <a:rPr dirty="0" sz="2000" lang="en-US"/>
              <a:t>The common denominator of these procedures is disconnection of the cortical layer of one hemisphere from the contralateral hemisphere and from the deeper structures of the basal ganglia. </a:t>
            </a:r>
          </a:p>
          <a:p>
            <a:r>
              <a:rPr dirty="0" sz="2000" lang="en-US"/>
              <a:t>The term </a:t>
            </a:r>
            <a:r>
              <a:rPr dirty="0" sz="2000" lang="en-US" err="1"/>
              <a:t>hemispherotomy</a:t>
            </a:r>
            <a:r>
              <a:rPr dirty="0" sz="2000" lang="en-US"/>
              <a:t> is frequently used as an alternative expression for the same group of operations. </a:t>
            </a:r>
          </a:p>
          <a:p>
            <a:r>
              <a:rPr dirty="0" sz="2000" lang="en-US"/>
              <a:t>Although the terms hemispheric deafferentation and </a:t>
            </a:r>
            <a:r>
              <a:rPr dirty="0" sz="2000" lang="en-US" err="1"/>
              <a:t>hemispherotomy</a:t>
            </a:r>
            <a:r>
              <a:rPr dirty="0" sz="2000" lang="en-US"/>
              <a:t> imply that the hemispheric tissue is not removed, </a:t>
            </a:r>
          </a:p>
          <a:p>
            <a:r>
              <a:rPr dirty="0" sz="2000" lang="en-US"/>
              <a:t>Other techniques such as </a:t>
            </a:r>
            <a:r>
              <a:rPr dirty="0" sz="2000" lang="en-US" err="1"/>
              <a:t>hemicorticectomy</a:t>
            </a:r>
            <a:r>
              <a:rPr dirty="0" sz="2000" lang="en-US"/>
              <a:t> or </a:t>
            </a:r>
            <a:r>
              <a:rPr dirty="0" sz="2000" lang="en-US" err="1"/>
              <a:t>hemidecortication</a:t>
            </a:r>
            <a:r>
              <a:rPr dirty="0" sz="2000" lang="en-US"/>
              <a:t> also disconnect the cortex from the deeper structures but do so by removing the cortex.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617" name="Content Placeholder 3"/>
          <p:cNvSpPr>
            <a:spLocks noGrp="1"/>
          </p:cNvSpPr>
          <p:nvPr>
            <p:ph sz="half" idx="1"/>
          </p:nvPr>
        </p:nvSpPr>
        <p:spPr>
          <a:xfrm>
            <a:off x="88611" y="92364"/>
            <a:ext cx="8963025" cy="6673272"/>
          </a:xfrm>
        </p:spPr>
        <p:txBody>
          <a:bodyPr>
            <a:normAutofit/>
          </a:bodyPr>
          <a:p>
            <a:pPr>
              <a:buFont typeface="Wingdings" pitchFamily="2" charset="2"/>
              <a:buChar char="v"/>
            </a:pPr>
            <a:r>
              <a:rPr b="1" dirty="0" sz="2000" lang="en-US">
                <a:solidFill>
                  <a:srgbClr val="002060"/>
                </a:solidFill>
              </a:rPr>
              <a:t>Indications</a:t>
            </a:r>
          </a:p>
          <a:p>
            <a:r>
              <a:rPr dirty="0" sz="2000" lang="en-US"/>
              <a:t>Treat drug-resistant epilepsy resulting from diffuse damage to one hemisphere.</a:t>
            </a:r>
            <a:endParaRPr dirty="0" sz="2000" lang="en-US">
              <a:sym typeface="+mn-ea"/>
            </a:endParaRPr>
          </a:p>
          <a:p>
            <a:r>
              <a:rPr dirty="0" sz="2000" lang="en-US">
                <a:sym typeface="+mn-ea"/>
              </a:rPr>
              <a:t>The diagnoses typical in these patients may be grouped into inborn, perinatal, or acquired conditions and include </a:t>
            </a:r>
          </a:p>
          <a:p>
            <a:pPr lvl="1">
              <a:buFont typeface="Wingdings" pitchFamily="2" charset="2"/>
              <a:buChar char="§"/>
            </a:pPr>
            <a:r>
              <a:rPr dirty="0" sz="2000" lang="en-US" err="1">
                <a:sym typeface="+mn-ea"/>
              </a:rPr>
              <a:t>Sturge-Weber</a:t>
            </a:r>
            <a:r>
              <a:rPr dirty="0" sz="2000" lang="en-US">
                <a:sym typeface="+mn-ea"/>
              </a:rPr>
              <a:t> syndrome (SWS).</a:t>
            </a:r>
          </a:p>
          <a:p>
            <a:pPr lvl="1">
              <a:buFont typeface="Wingdings" pitchFamily="2" charset="2"/>
              <a:buChar char="§"/>
            </a:pPr>
            <a:r>
              <a:rPr dirty="0" sz="2000" lang="en-US">
                <a:sym typeface="+mn-ea"/>
              </a:rPr>
              <a:t>Cortical malformation  (</a:t>
            </a:r>
            <a:r>
              <a:rPr dirty="0" sz="2000" lang="en-US" err="1">
                <a:sym typeface="+mn-ea"/>
              </a:rPr>
              <a:t>multilobar</a:t>
            </a:r>
            <a:r>
              <a:rPr dirty="0" sz="2000" lang="en-US">
                <a:sym typeface="+mn-ea"/>
              </a:rPr>
              <a:t> cortical dysplasia, </a:t>
            </a:r>
            <a:r>
              <a:rPr dirty="0" sz="2000" lang="en-US" err="1">
                <a:sym typeface="+mn-ea"/>
              </a:rPr>
              <a:t>polymicrogyria</a:t>
            </a:r>
            <a:r>
              <a:rPr dirty="0" sz="2000" lang="en-US">
                <a:sym typeface="+mn-ea"/>
              </a:rPr>
              <a:t>, </a:t>
            </a:r>
            <a:r>
              <a:rPr dirty="0" sz="2000" lang="en-US" err="1">
                <a:sym typeface="+mn-ea"/>
              </a:rPr>
              <a:t>lissencephaly</a:t>
            </a:r>
            <a:r>
              <a:rPr dirty="0" sz="2000" lang="en-US">
                <a:sym typeface="+mn-ea"/>
              </a:rPr>
              <a:t>, </a:t>
            </a:r>
            <a:r>
              <a:rPr dirty="0" sz="2000" lang="en-US" err="1">
                <a:sym typeface="+mn-ea"/>
              </a:rPr>
              <a:t>hemimegalencephaly</a:t>
            </a:r>
            <a:r>
              <a:rPr dirty="0" sz="2000" lang="en-US">
                <a:sym typeface="+mn-ea"/>
              </a:rPr>
              <a:t> [HME]).</a:t>
            </a:r>
          </a:p>
          <a:p>
            <a:pPr lvl="1">
              <a:buFont typeface="Wingdings" pitchFamily="2" charset="2"/>
              <a:buChar char="§"/>
            </a:pPr>
            <a:r>
              <a:rPr dirty="0" sz="2000" lang="en-US">
                <a:sym typeface="+mn-ea"/>
              </a:rPr>
              <a:t>Cystic defects from intrauterine or perinatal infarction or hemorrhage.</a:t>
            </a:r>
          </a:p>
          <a:p>
            <a:pPr lvl="1">
              <a:buFont typeface="Wingdings" pitchFamily="2" charset="2"/>
              <a:buChar char="§"/>
            </a:pPr>
            <a:r>
              <a:rPr dirty="0" sz="2000" lang="en-US">
                <a:sym typeface="+mn-ea"/>
              </a:rPr>
              <a:t>Hemiplegia-hemiconvulsion-epilepsy syndrome (HHE).</a:t>
            </a:r>
          </a:p>
          <a:p>
            <a:pPr lvl="1">
              <a:buFont typeface="Wingdings" pitchFamily="2" charset="2"/>
              <a:buChar char="§"/>
            </a:pPr>
            <a:r>
              <a:rPr dirty="0" sz="2000" lang="en-US">
                <a:sym typeface="+mn-ea"/>
              </a:rPr>
              <a:t>Rasmussen’s encephalitis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sp>
        <p:nvSpPr>
          <p:cNvPr id="1048618" name="Content Placeholder 3"/>
          <p:cNvSpPr>
            <a:spLocks noGrp="1"/>
          </p:cNvSpPr>
          <p:nvPr>
            <p:ph idx="1"/>
          </p:nvPr>
        </p:nvSpPr>
        <p:spPr>
          <a:xfrm>
            <a:off x="87746" y="88900"/>
            <a:ext cx="8975436" cy="6665191"/>
          </a:xfrm>
        </p:spPr>
        <p:txBody>
          <a:bodyPr>
            <a:noAutofit/>
          </a:bodyPr>
          <a:p>
            <a:pPr>
              <a:buFont typeface="Wingdings" pitchFamily="2" charset="2"/>
              <a:buChar char="v"/>
            </a:pPr>
            <a:r>
              <a:rPr b="1" dirty="0" sz="2000" lang="en-US" err="1" u="sng">
                <a:solidFill>
                  <a:srgbClr val="C00000"/>
                </a:solidFill>
              </a:rPr>
              <a:t>Transsylvian</a:t>
            </a:r>
            <a:r>
              <a:rPr b="1" dirty="0" sz="2000" lang="en-US" u="sng">
                <a:solidFill>
                  <a:srgbClr val="C00000"/>
                </a:solidFill>
              </a:rPr>
              <a:t> Keyhole Technique</a:t>
            </a:r>
          </a:p>
          <a:p>
            <a:r>
              <a:rPr dirty="0" sz="2000" lang="en-US"/>
              <a:t>This approach is characterized by four main features:</a:t>
            </a:r>
          </a:p>
          <a:p>
            <a:pPr indent="-457200" marL="457200">
              <a:buFont typeface="+mj-lt"/>
              <a:buAutoNum type="arabicPeriod"/>
            </a:pPr>
            <a:r>
              <a:rPr dirty="0" sz="2000" lang="en-US" err="1"/>
              <a:t>Transsylvian</a:t>
            </a:r>
            <a:r>
              <a:rPr dirty="0" sz="2000" lang="en-US"/>
              <a:t> exposure of the circular sulcus (or sulcus </a:t>
            </a:r>
            <a:r>
              <a:rPr dirty="0" sz="2000" lang="en-US" err="1"/>
              <a:t>limitans</a:t>
            </a:r>
            <a:r>
              <a:rPr dirty="0" sz="2000" lang="en-US"/>
              <a:t>) of the insular cortex via a small craniotomy through a linear or curvilinear incision.</a:t>
            </a:r>
          </a:p>
          <a:p>
            <a:pPr indent="-457200" marL="457200">
              <a:buFont typeface="+mj-lt"/>
              <a:buAutoNum type="arabicPeriod"/>
            </a:pPr>
            <a:r>
              <a:rPr dirty="0" sz="2000" lang="en-US" err="1"/>
              <a:t>Temporomesial</a:t>
            </a:r>
            <a:r>
              <a:rPr dirty="0" sz="2000" lang="en-US"/>
              <a:t> disconnection via a </a:t>
            </a:r>
            <a:r>
              <a:rPr dirty="0" sz="2000" lang="en-US" err="1"/>
              <a:t>transventricular</a:t>
            </a:r>
            <a:r>
              <a:rPr dirty="0" sz="2000" lang="en-US"/>
              <a:t> approach through the temporal stem, </a:t>
            </a:r>
          </a:p>
          <a:p>
            <a:pPr indent="-457200" marL="457200">
              <a:buFont typeface="+mj-lt"/>
              <a:buAutoNum type="arabicPeriod"/>
            </a:pPr>
            <a:r>
              <a:rPr dirty="0" sz="2000" lang="en-US"/>
              <a:t>Complete opening of the entire lateral ventricle through a transcortical insular incision from the insular cistern along the inferior, posterior, and superior parts of the circular sulcus into the ventricle from the temporal horn.</a:t>
            </a:r>
          </a:p>
          <a:p>
            <a:pPr indent="-457200" marL="457200">
              <a:buFont typeface="+mj-lt"/>
              <a:buAutoNum type="arabicPeriod"/>
            </a:pPr>
            <a:r>
              <a:rPr dirty="0" sz="2000" lang="en-US" err="1"/>
              <a:t>Mesial</a:t>
            </a:r>
            <a:r>
              <a:rPr dirty="0" sz="2000" lang="en-US"/>
              <a:t> disconnection in the frontal and </a:t>
            </a:r>
            <a:r>
              <a:rPr dirty="0" sz="2000" lang="en-US" err="1"/>
              <a:t>parieto-occipital</a:t>
            </a:r>
            <a:r>
              <a:rPr dirty="0" sz="2000" lang="en-US"/>
              <a:t> area and </a:t>
            </a:r>
            <a:r>
              <a:rPr dirty="0" sz="2000" lang="en-US" err="1"/>
              <a:t>callosotomy</a:t>
            </a:r>
            <a:r>
              <a:rPr dirty="0" sz="2000" lang="en-US"/>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87" name=""/>
        <p:cNvGrpSpPr/>
        <p:nvPr/>
      </p:nvGrpSpPr>
      <p:grpSpPr>
        <a:xfrm>
          <a:off x="0" y="0"/>
          <a:ext cx="0" cy="0"/>
          <a:chOff x="0" y="0"/>
          <a:chExt cx="0" cy="0"/>
        </a:xfrm>
      </p:grpSpPr>
      <p:pic>
        <p:nvPicPr>
          <p:cNvPr id="2097176" name="Picture 4"/>
          <p:cNvPicPr>
            <a:picLocks noChangeAspect="1" noGrp="1"/>
          </p:cNvPicPr>
          <p:nvPr>
            <p:ph idx="1"/>
          </p:nvPr>
        </p:nvPicPr>
        <p:blipFill>
          <a:blip xmlns:r="http://schemas.openxmlformats.org/officeDocument/2006/relationships" r:embed="rId1"/>
          <a:stretch>
            <a:fillRect/>
          </a:stretch>
        </p:blipFill>
        <p:spPr>
          <a:xfrm>
            <a:off x="537882" y="0"/>
            <a:ext cx="8068235"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pic>
        <p:nvPicPr>
          <p:cNvPr id="2097177" name="Picture 4"/>
          <p:cNvPicPr>
            <a:picLocks noChangeAspect="1" noGrp="1"/>
          </p:cNvPicPr>
          <p:nvPr>
            <p:ph idx="1"/>
          </p:nvPr>
        </p:nvPicPr>
        <p:blipFill>
          <a:blip xmlns:r="http://schemas.openxmlformats.org/officeDocument/2006/relationships" r:embed="rId1"/>
          <a:stretch>
            <a:fillRect/>
          </a:stretch>
        </p:blipFill>
        <p:spPr>
          <a:xfrm>
            <a:off x="0" y="1194954"/>
            <a:ext cx="9144000" cy="4468091"/>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619" name="Content Placeholder 3"/>
          <p:cNvSpPr>
            <a:spLocks noGrp="1"/>
          </p:cNvSpPr>
          <p:nvPr>
            <p:ph idx="1"/>
          </p:nvPr>
        </p:nvSpPr>
        <p:spPr>
          <a:xfrm>
            <a:off x="80818" y="83315"/>
            <a:ext cx="8982364" cy="6682321"/>
          </a:xfrm>
        </p:spPr>
        <p:txBody>
          <a:bodyPr>
            <a:noAutofit/>
          </a:bodyPr>
          <a:p>
            <a:pPr>
              <a:buFont typeface="Wingdings" pitchFamily="2" charset="2"/>
              <a:buChar char="v"/>
            </a:pPr>
            <a:r>
              <a:rPr b="1" dirty="0" sz="2400" lang="en-US" u="sng">
                <a:solidFill>
                  <a:srgbClr val="C00000"/>
                </a:solidFill>
                <a:sym typeface="+mn-ea"/>
              </a:rPr>
              <a:t>Vertical Parasagittal </a:t>
            </a:r>
            <a:r>
              <a:rPr b="1" dirty="0" sz="2400" lang="en-US" err="1" u="sng">
                <a:solidFill>
                  <a:srgbClr val="C00000"/>
                </a:solidFill>
                <a:sym typeface="+mn-ea"/>
              </a:rPr>
              <a:t>Hemispherotomy</a:t>
            </a:r>
            <a:endParaRPr b="1" dirty="0" sz="2400" lang="en-US" u="sng">
              <a:solidFill>
                <a:srgbClr val="C00000"/>
              </a:solidFill>
            </a:endParaRPr>
          </a:p>
          <a:p>
            <a:r>
              <a:rPr dirty="0" sz="2000" lang="en-US"/>
              <a:t>Also called a dorsal transcortical </a:t>
            </a:r>
            <a:r>
              <a:rPr dirty="0" sz="2000" lang="en-US" err="1"/>
              <a:t>subinsular</a:t>
            </a:r>
            <a:r>
              <a:rPr dirty="0" sz="2000" lang="en-US"/>
              <a:t> </a:t>
            </a:r>
            <a:r>
              <a:rPr dirty="0" sz="2000" lang="en-US" err="1"/>
              <a:t>hemispherotomy</a:t>
            </a:r>
            <a:r>
              <a:rPr dirty="0" sz="2000" lang="en-US"/>
              <a:t>:</a:t>
            </a:r>
          </a:p>
          <a:p>
            <a:r>
              <a:rPr dirty="0" sz="2000" lang="en-US"/>
              <a:t>This technique differs from the </a:t>
            </a:r>
            <a:r>
              <a:rPr dirty="0" sz="2000" lang="en-US" err="1"/>
              <a:t>perisylvian</a:t>
            </a:r>
            <a:r>
              <a:rPr dirty="0" sz="2000" lang="en-US"/>
              <a:t> and </a:t>
            </a:r>
            <a:r>
              <a:rPr dirty="0" sz="2000" lang="en-US" err="1"/>
              <a:t>transsylvian</a:t>
            </a:r>
            <a:r>
              <a:rPr dirty="0" sz="2000" lang="en-US"/>
              <a:t> approaches by:</a:t>
            </a:r>
          </a:p>
          <a:p>
            <a:pPr indent="-342900" lvl="1" marL="800100">
              <a:buFont typeface="+mj-lt"/>
              <a:buAutoNum type="arabicPeriod"/>
            </a:pPr>
            <a:r>
              <a:rPr b="1" dirty="0" sz="2000" lang="en-US">
                <a:solidFill>
                  <a:srgbClr val="002060"/>
                </a:solidFill>
              </a:rPr>
              <a:t>Much less brain resection and more disconnection</a:t>
            </a:r>
          </a:p>
          <a:p>
            <a:pPr indent="-342900" lvl="1" marL="800100">
              <a:buFont typeface="+mj-lt"/>
              <a:buAutoNum type="arabicPeriod"/>
            </a:pPr>
            <a:r>
              <a:rPr b="1" dirty="0" sz="2000" lang="en-US">
                <a:solidFill>
                  <a:srgbClr val="002060"/>
                </a:solidFill>
              </a:rPr>
              <a:t>Use of a vertical approach through a parasagittal craniotomy </a:t>
            </a:r>
          </a:p>
          <a:p>
            <a:pPr indent="-342900" lvl="1" marL="800100">
              <a:buFont typeface="+mj-lt"/>
              <a:buAutoNum type="arabicPeriod"/>
            </a:pPr>
            <a:endParaRPr b="1" dirty="0" sz="2000" lang="en-US">
              <a:solidFill>
                <a:srgbClr val="002060"/>
              </a:solidFill>
            </a:endParaRPr>
          </a:p>
          <a:p>
            <a:pPr>
              <a:buFont typeface="Wingdings" pitchFamily="2" charset="2"/>
              <a:buChar char="Ø"/>
            </a:pPr>
            <a:r>
              <a:rPr b="1" dirty="0" sz="2000" lang="en-US"/>
              <a:t>The approach is characterized by five features:</a:t>
            </a:r>
          </a:p>
          <a:p>
            <a:pPr indent="-457200" marL="457200">
              <a:buFont typeface="+mj-lt"/>
              <a:buAutoNum type="arabicParenR"/>
            </a:pPr>
            <a:r>
              <a:rPr dirty="0" sz="2000" lang="en-US"/>
              <a:t>A parasagittal frontal craniotomy approximately 3 × 5 cm, one third anterior and two thirds posterior to the coronal suture.</a:t>
            </a:r>
          </a:p>
          <a:p>
            <a:pPr indent="-457200" marL="457200">
              <a:buFont typeface="+mj-lt"/>
              <a:buAutoNum type="arabicParenR"/>
            </a:pPr>
            <a:r>
              <a:rPr dirty="0" sz="2000" lang="en-US"/>
              <a:t>Transcortical access to the lateral ventricle via limited cortical resection to enable access to the foramen of </a:t>
            </a:r>
            <a:r>
              <a:rPr dirty="0" sz="2000" lang="en-US" err="1"/>
              <a:t>Monro</a:t>
            </a:r>
            <a:r>
              <a:rPr dirty="0" sz="2000" lang="en-US"/>
              <a:t> and the posterior thalamic region.</a:t>
            </a:r>
          </a:p>
          <a:p>
            <a:pPr indent="-457200" marL="457200">
              <a:buFont typeface="+mj-lt"/>
              <a:buAutoNum type="arabicParenR"/>
            </a:pPr>
            <a:r>
              <a:rPr dirty="0" sz="2000" lang="en-US" err="1">
                <a:sym typeface="+mn-ea"/>
              </a:rPr>
              <a:t>Paramedian</a:t>
            </a:r>
            <a:r>
              <a:rPr dirty="0" sz="2000" lang="en-US">
                <a:sym typeface="+mn-ea"/>
              </a:rPr>
              <a:t> </a:t>
            </a:r>
            <a:r>
              <a:rPr dirty="0" sz="2000" lang="en-US" err="1">
                <a:sym typeface="+mn-ea"/>
              </a:rPr>
              <a:t>callosotomy</a:t>
            </a:r>
            <a:r>
              <a:rPr dirty="0" sz="2000" lang="en-US">
                <a:sym typeface="+mn-ea"/>
              </a:rPr>
              <a:t>, including transection of the posterior column of the fornix.</a:t>
            </a:r>
            <a:endParaRPr dirty="0" sz="2000" lang="en-US"/>
          </a:p>
          <a:p>
            <a:pPr indent="-457200" marL="457200">
              <a:buFont typeface="+mj-lt"/>
              <a:buAutoNum type="arabicParenR"/>
            </a:pPr>
            <a:r>
              <a:rPr dirty="0" sz="2000" lang="en-US">
                <a:sym typeface="+mn-ea"/>
              </a:rPr>
              <a:t>Lateral transection between the thalamus and the striatum starting in the lateral ventricle and reaching down to the temporal horn.</a:t>
            </a:r>
            <a:endParaRPr dirty="0" sz="2000" lang="en-US"/>
          </a:p>
          <a:p>
            <a:pPr indent="-457200" marL="457200">
              <a:buFont typeface="+mj-lt"/>
              <a:buAutoNum type="arabicParenR"/>
            </a:pPr>
            <a:r>
              <a:rPr dirty="0" sz="2000" lang="en-US">
                <a:sym typeface="+mn-ea"/>
              </a:rPr>
              <a:t>After completion of the anterior </a:t>
            </a:r>
            <a:r>
              <a:rPr dirty="0" sz="2000" lang="en-US" err="1">
                <a:sym typeface="+mn-ea"/>
              </a:rPr>
              <a:t>callosotomy</a:t>
            </a:r>
            <a:r>
              <a:rPr dirty="0" sz="2000" lang="en-US">
                <a:sym typeface="+mn-ea"/>
              </a:rPr>
              <a:t>, resection of the posterior part of the gyrus rectus and extension of the transection line laterally so that the head of the caput </a:t>
            </a:r>
            <a:r>
              <a:rPr dirty="0" sz="2000" lang="en-US" err="1">
                <a:sym typeface="+mn-ea"/>
              </a:rPr>
              <a:t>caudatum</a:t>
            </a:r>
            <a:r>
              <a:rPr dirty="0" sz="2000" lang="en-US">
                <a:sym typeface="+mn-ea"/>
              </a:rPr>
              <a:t> meets the </a:t>
            </a:r>
            <a:r>
              <a:rPr dirty="0" sz="2000" lang="en-US" err="1">
                <a:sym typeface="+mn-ea"/>
              </a:rPr>
              <a:t>substriatal</a:t>
            </a:r>
            <a:r>
              <a:rPr dirty="0" sz="2000" lang="en-US">
                <a:sym typeface="+mn-ea"/>
              </a:rPr>
              <a:t> transection line lateral to the thalamus.</a:t>
            </a:r>
            <a:endParaRPr dirty="0" sz="2000" lang="en-US"/>
          </a:p>
          <a:p>
            <a:endParaRPr dirty="0" sz="2000"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0" name=""/>
        <p:cNvGrpSpPr/>
        <p:nvPr/>
      </p:nvGrpSpPr>
      <p:grpSpPr>
        <a:xfrm>
          <a:off x="0" y="0"/>
          <a:ext cx="0" cy="0"/>
          <a:chOff x="0" y="0"/>
          <a:chExt cx="0" cy="0"/>
        </a:xfrm>
      </p:grpSpPr>
      <p:sp>
        <p:nvSpPr>
          <p:cNvPr id="1048620" name="Content Placeholder 2"/>
          <p:cNvSpPr>
            <a:spLocks noGrp="1"/>
          </p:cNvSpPr>
          <p:nvPr>
            <p:ph idx="1"/>
          </p:nvPr>
        </p:nvSpPr>
        <p:spPr>
          <a:xfrm>
            <a:off x="86012" y="80818"/>
            <a:ext cx="8977169" cy="6696364"/>
          </a:xfrm>
        </p:spPr>
        <p:txBody>
          <a:bodyPr>
            <a:normAutofit/>
          </a:bodyPr>
          <a:p>
            <a:pPr>
              <a:buFont typeface="Wingdings" pitchFamily="2" charset="2"/>
              <a:buChar char="q"/>
            </a:pPr>
            <a:r>
              <a:rPr b="1" dirty="0" sz="2400" lang="en-US" err="1" u="sng">
                <a:solidFill>
                  <a:srgbClr val="C00000"/>
                </a:solidFill>
              </a:rPr>
              <a:t>Radiosurgical</a:t>
            </a:r>
            <a:r>
              <a:rPr b="1" dirty="0" sz="2400" lang="en-US" u="sng">
                <a:solidFill>
                  <a:srgbClr val="C00000"/>
                </a:solidFill>
              </a:rPr>
              <a:t> Treatment for Epilepsy</a:t>
            </a:r>
          </a:p>
          <a:p>
            <a:pPr>
              <a:buFont typeface="Wingdings" pitchFamily="2" charset="2"/>
              <a:buChar char="v"/>
            </a:pPr>
            <a:r>
              <a:rPr b="1" dirty="0" sz="2000" lang="en-US"/>
              <a:t>MEDIAL TEMPORAL LOBE EPILEPSY</a:t>
            </a:r>
            <a:endParaRPr b="1" dirty="0" sz="2000" lang="en-US">
              <a:solidFill>
                <a:srgbClr val="C00000"/>
              </a:solidFill>
            </a:endParaRPr>
          </a:p>
          <a:p>
            <a:r>
              <a:rPr dirty="0" sz="2000" lang="en-US"/>
              <a:t>MTS is an idiopathic process associated with extensive loss of neurons and an increase in astrocytes in the </a:t>
            </a:r>
            <a:r>
              <a:rPr dirty="0" sz="2000" lang="en-US" err="1"/>
              <a:t>mesial</a:t>
            </a:r>
            <a:r>
              <a:rPr dirty="0" sz="2000" lang="en-US"/>
              <a:t> temporal structures, which include the amygdala and hippocampus in the temporal lobe. </a:t>
            </a:r>
          </a:p>
          <a:p>
            <a:r>
              <a:rPr dirty="0" sz="2000" lang="en-US"/>
              <a:t>When temporal lobe epilepsy is due to underlying MTS, improvements in seizures with open microsurgical structural resections can be expected in 65% to 90% of patients.</a:t>
            </a:r>
          </a:p>
          <a:p>
            <a:r>
              <a:rPr dirty="0" sz="2000" lang="en-US"/>
              <a:t>GKRS for MTS showed comparable efficacy rates (65%) for reduction of seizures. </a:t>
            </a:r>
          </a:p>
          <a:p>
            <a:r>
              <a:rPr dirty="0" sz="2000" lang="en-US"/>
              <a:t>Marginal dose of </a:t>
            </a:r>
            <a:r>
              <a:rPr b="1" dirty="0" sz="2000" lang="en-US">
                <a:solidFill>
                  <a:srgbClr val="7030A0"/>
                </a:solidFill>
              </a:rPr>
              <a:t>24 Gy.</a:t>
            </a:r>
          </a:p>
          <a:p>
            <a:endParaRPr b="1" dirty="0" sz="2000" lang="en-US">
              <a:solidFill>
                <a:srgbClr val="7030A0"/>
              </a:solidFill>
            </a:endParaRPr>
          </a:p>
          <a:p>
            <a:pPr>
              <a:buFont typeface="Wingdings" pitchFamily="2" charset="2"/>
              <a:buChar char="q"/>
            </a:pPr>
            <a:r>
              <a:rPr b="1" dirty="0" sz="2400" lang="en-US" err="1" u="sng">
                <a:solidFill>
                  <a:srgbClr val="C00000"/>
                </a:solidFill>
              </a:rPr>
              <a:t>Neurostimulators</a:t>
            </a:r>
            <a:r>
              <a:rPr b="1" dirty="0" sz="2400" lang="en-US" u="sng">
                <a:solidFill>
                  <a:srgbClr val="C00000"/>
                </a:solidFill>
              </a:rPr>
              <a:t> for epilepsy</a:t>
            </a:r>
          </a:p>
          <a:p>
            <a:pPr lvl="1">
              <a:buFont typeface="Wingdings" pitchFamily="2" charset="2"/>
              <a:buChar char="§"/>
            </a:pPr>
            <a:r>
              <a:rPr b="1" dirty="0" sz="2000" lang="en-US">
                <a:solidFill>
                  <a:srgbClr val="002060"/>
                </a:solidFill>
              </a:rPr>
              <a:t>Deep brain stimulation DBS</a:t>
            </a:r>
          </a:p>
          <a:p>
            <a:pPr lvl="1">
              <a:buFont typeface="Wingdings" pitchFamily="2" charset="2"/>
              <a:buChar char="§"/>
            </a:pPr>
            <a:r>
              <a:rPr b="1" dirty="0" sz="2000" lang="en-US">
                <a:solidFill>
                  <a:srgbClr val="002060"/>
                </a:solidFill>
              </a:rPr>
              <a:t>Responsive </a:t>
            </a:r>
            <a:r>
              <a:rPr b="1" dirty="0" sz="2000" lang="en-US" err="1">
                <a:solidFill>
                  <a:srgbClr val="002060"/>
                </a:solidFill>
              </a:rPr>
              <a:t>neurostimulation</a:t>
            </a:r>
            <a:r>
              <a:rPr b="1" dirty="0" sz="2000" lang="en-US">
                <a:solidFill>
                  <a:srgbClr val="002060"/>
                </a:solidFill>
              </a:rPr>
              <a:t> RNS</a:t>
            </a:r>
          </a:p>
          <a:p>
            <a:pPr lvl="1">
              <a:buFont typeface="Wingdings" pitchFamily="2" charset="2"/>
              <a:buChar char="§"/>
            </a:pPr>
            <a:r>
              <a:rPr b="1" dirty="0" sz="2000" lang="en-US">
                <a:solidFill>
                  <a:srgbClr val="002060"/>
                </a:solidFill>
              </a:rPr>
              <a:t>Vagus nerve stimulation VNS</a:t>
            </a:r>
          </a:p>
        </p:txBody>
      </p:sp>
      <p:pic>
        <p:nvPicPr>
          <p:cNvPr id="2097178" name="Picture 3"/>
          <p:cNvPicPr>
            <a:picLocks noChangeAspect="1"/>
          </p:cNvPicPr>
          <p:nvPr/>
        </p:nvPicPr>
        <p:blipFill>
          <a:blip xmlns:r="http://schemas.openxmlformats.org/officeDocument/2006/relationships" r:embed="rId1"/>
          <a:stretch>
            <a:fillRect/>
          </a:stretch>
        </p:blipFill>
        <p:spPr>
          <a:xfrm>
            <a:off x="4513702" y="3429000"/>
            <a:ext cx="4630298" cy="3209636"/>
          </a:xfrm>
          <a:prstGeom prst="rect"/>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21" name="Title 1"/>
          <p:cNvSpPr>
            <a:spLocks noGrp="1"/>
          </p:cNvSpPr>
          <p:nvPr>
            <p:ph type="title"/>
          </p:nvPr>
        </p:nvSpPr>
        <p:spPr>
          <a:xfrm>
            <a:off x="2624281" y="3065319"/>
            <a:ext cx="3895436" cy="727363"/>
          </a:xfrm>
        </p:spPr>
        <p:txBody>
          <a:bodyPr>
            <a:normAutofit fontScale="90000"/>
          </a:bodyPr>
          <a:p>
            <a:r>
              <a:rPr dirty="0" sz="5400" lang="en-US">
                <a:solidFill>
                  <a:srgbClr val="000000"/>
                </a:solidFill>
                <a:latin typeface="Algerian" pitchFamily="82" charset="77"/>
              </a:rPr>
              <a:t>Thank You</a:t>
            </a:r>
            <a:endParaRPr dirty="0" sz="5400" lang="en-US">
              <a:solidFill>
                <a:srgbClr val="000000"/>
              </a:solidFill>
              <a:latin typeface="Algerian" pitchFamily="8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sp>
        <p:nvSpPr>
          <p:cNvPr id="1048591" name="Content Placeholder 2"/>
          <p:cNvSpPr>
            <a:spLocks noGrp="1"/>
          </p:cNvSpPr>
          <p:nvPr>
            <p:ph idx="1"/>
          </p:nvPr>
        </p:nvSpPr>
        <p:spPr>
          <a:xfrm>
            <a:off x="86013" y="82261"/>
            <a:ext cx="8954077" cy="6660284"/>
          </a:xfrm>
        </p:spPr>
        <p:txBody>
          <a:bodyPr>
            <a:noAutofit/>
          </a:bodyPr>
          <a:p>
            <a:pPr>
              <a:buFont typeface="Wingdings" pitchFamily="2" charset="2"/>
              <a:buChar char="q"/>
            </a:pPr>
            <a:r>
              <a:rPr b="1" dirty="0" sz="2000" lang="en-US" u="sng">
                <a:solidFill>
                  <a:srgbClr val="C00000"/>
                </a:solidFill>
              </a:rPr>
              <a:t>PREOPERATIVE EVALUATION</a:t>
            </a:r>
          </a:p>
          <a:p>
            <a:pPr indent="-385763" marL="385763">
              <a:buAutoNum type="arabicPeriod"/>
            </a:pPr>
            <a:r>
              <a:rPr dirty="0" sz="2000" lang="en-US"/>
              <a:t>History and Neurological Examination</a:t>
            </a:r>
          </a:p>
          <a:p>
            <a:pPr indent="-385763" marL="385763">
              <a:buAutoNum type="arabicPeriod"/>
            </a:pPr>
            <a:r>
              <a:rPr dirty="0" sz="2000" lang="en-US"/>
              <a:t>Video EEG Monitoring</a:t>
            </a:r>
          </a:p>
          <a:p>
            <a:pPr indent="-385763" marL="385763">
              <a:buAutoNum type="arabicPeriod"/>
            </a:pPr>
            <a:r>
              <a:rPr dirty="0" sz="2000" lang="en-US"/>
              <a:t>Imaging</a:t>
            </a:r>
          </a:p>
          <a:p>
            <a:pPr lvl="1"/>
            <a:r>
              <a:rPr dirty="0" sz="2000" lang="en-US"/>
              <a:t>MRI </a:t>
            </a:r>
          </a:p>
          <a:p>
            <a:pPr lvl="1"/>
            <a:r>
              <a:rPr dirty="0" sz="2000" lang="en-US"/>
              <a:t>PET demonstrate </a:t>
            </a:r>
            <a:r>
              <a:rPr dirty="0" sz="2000" lang="en-US" err="1"/>
              <a:t>hypometabolism</a:t>
            </a:r>
            <a:r>
              <a:rPr dirty="0" sz="2000" lang="en-US"/>
              <a:t>  in  the  </a:t>
            </a:r>
            <a:r>
              <a:rPr dirty="0" sz="2000" lang="en-US" err="1"/>
              <a:t>mesial</a:t>
            </a:r>
            <a:r>
              <a:rPr dirty="0" sz="2000" lang="en-US"/>
              <a:t>  temporal  region.</a:t>
            </a:r>
          </a:p>
          <a:p>
            <a:pPr lvl="1"/>
            <a:r>
              <a:rPr dirty="0" sz="2000" lang="en-US"/>
              <a:t>Single-photon emission computed tomography [SPECT]</a:t>
            </a:r>
          </a:p>
          <a:p>
            <a:pPr lvl="1"/>
            <a:r>
              <a:rPr dirty="0" sz="2000" lang="en-US" err="1"/>
              <a:t>Magnetoencephalography</a:t>
            </a:r>
            <a:r>
              <a:rPr dirty="0" sz="2000" lang="en-US"/>
              <a:t> (MEG)</a:t>
            </a:r>
          </a:p>
          <a:p>
            <a:pPr lvl="1">
              <a:buFont typeface="Courier New" panose="02070309020205020404" pitchFamily="49" charset="0"/>
              <a:buChar char="o"/>
            </a:pPr>
            <a:r>
              <a:rPr dirty="0" sz="2000" lang="en-US"/>
              <a:t>Typical findings of </a:t>
            </a:r>
            <a:r>
              <a:rPr dirty="0" sz="2000" lang="en-US" err="1"/>
              <a:t>mesial</a:t>
            </a:r>
            <a:r>
              <a:rPr dirty="0" sz="2000" lang="en-US"/>
              <a:t> temporal sclerosis include atrophy of the affected hippocampus and increased signal intensity on the FLAIR and T2 sequences .</a:t>
            </a:r>
          </a:p>
          <a:p>
            <a:pPr indent="-457200" marL="457200">
              <a:buAutoNum type="arabicPeriod" startAt="4"/>
            </a:pPr>
            <a:r>
              <a:rPr dirty="0" sz="2000" lang="en-US"/>
              <a:t>Neuropsychological and Psychosocial Preoperative Evaluations</a:t>
            </a:r>
          </a:p>
          <a:p>
            <a:pPr indent="-457200" marL="457200">
              <a:buAutoNum type="arabicPeriod" startAt="4"/>
            </a:pPr>
            <a:endParaRPr dirty="0" sz="2000" lang="en-US"/>
          </a:p>
          <a:p>
            <a:pPr>
              <a:buFont typeface="Wingdings" pitchFamily="2" charset="2"/>
              <a:buChar char="Ø"/>
            </a:pPr>
            <a:r>
              <a:rPr b="1" dirty="0" sz="2000" lang="en-US">
                <a:solidFill>
                  <a:srgbClr val="7030A0"/>
                </a:solidFill>
              </a:rPr>
              <a:t>Each surgical candidate must meet for a temporal lobectomy must have:</a:t>
            </a:r>
          </a:p>
          <a:p>
            <a:pPr>
              <a:buFont typeface="Wingdings" pitchFamily="2" charset="2"/>
              <a:buChar char="ü"/>
            </a:pPr>
            <a:r>
              <a:rPr dirty="0" sz="2000" lang="en-US"/>
              <a:t>Partial seizures.</a:t>
            </a:r>
          </a:p>
          <a:p>
            <a:pPr>
              <a:buFont typeface="Wingdings" pitchFamily="2" charset="2"/>
              <a:buChar char="ü"/>
            </a:pPr>
            <a:r>
              <a:rPr dirty="0" sz="2000" lang="en-US"/>
              <a:t>Refractory seizures.</a:t>
            </a:r>
          </a:p>
          <a:p>
            <a:pPr>
              <a:buFont typeface="Wingdings" pitchFamily="2" charset="2"/>
              <a:buChar char="ü"/>
            </a:pPr>
            <a:r>
              <a:rPr dirty="0" sz="2000" lang="en-US"/>
              <a:t>Not having progressive or diffuse brain disease.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sp>
        <p:nvSpPr>
          <p:cNvPr id="1048592" name="Content Placeholder 2"/>
          <p:cNvSpPr>
            <a:spLocks noGrp="1"/>
          </p:cNvSpPr>
          <p:nvPr>
            <p:ph idx="1"/>
          </p:nvPr>
        </p:nvSpPr>
        <p:spPr>
          <a:xfrm>
            <a:off x="86014" y="105352"/>
            <a:ext cx="8977168" cy="6660284"/>
          </a:xfrm>
        </p:spPr>
        <p:txBody>
          <a:bodyPr>
            <a:normAutofit/>
          </a:bodyPr>
          <a:p>
            <a:pPr>
              <a:buFont typeface="Wingdings" pitchFamily="2" charset="2"/>
              <a:buChar char="q"/>
            </a:pPr>
            <a:r>
              <a:rPr b="1" dirty="0" sz="2400" lang="en-US" u="sng">
                <a:solidFill>
                  <a:srgbClr val="C00000"/>
                </a:solidFill>
              </a:rPr>
              <a:t>General  Anatomy </a:t>
            </a:r>
          </a:p>
          <a:p>
            <a:r>
              <a:rPr dirty="0" sz="2000" lang="en-US"/>
              <a:t>The  temporal  lobe  consists  of  </a:t>
            </a:r>
          </a:p>
          <a:p>
            <a:pPr lvl="1">
              <a:buFont typeface="Wingdings" pitchFamily="2" charset="2"/>
              <a:buChar char="ü"/>
            </a:pPr>
            <a:r>
              <a:rPr dirty="0" sz="2000" lang="en-US"/>
              <a:t>The  superior  (T1),  middle  (T2),  and inferior  (T3)  temporal  </a:t>
            </a:r>
            <a:r>
              <a:rPr dirty="0" sz="2000" lang="en-US" err="1"/>
              <a:t>gyri</a:t>
            </a:r>
            <a:r>
              <a:rPr dirty="0" sz="2000" lang="en-US"/>
              <a:t>  laterally.</a:t>
            </a:r>
          </a:p>
          <a:p>
            <a:pPr lvl="1">
              <a:buFont typeface="Wingdings" pitchFamily="2" charset="2"/>
              <a:buChar char="ü"/>
            </a:pPr>
            <a:r>
              <a:rPr dirty="0" sz="2000" lang="en-US"/>
              <a:t>The  fusiform  and  </a:t>
            </a:r>
            <a:r>
              <a:rPr dirty="0" sz="2000" lang="en-US" err="1"/>
              <a:t>parahippocampal</a:t>
            </a:r>
            <a:r>
              <a:rPr dirty="0" sz="2000" lang="en-US"/>
              <a:t>  </a:t>
            </a:r>
            <a:r>
              <a:rPr dirty="0" sz="2000" lang="en-US" err="1"/>
              <a:t>gyri</a:t>
            </a:r>
            <a:r>
              <a:rPr dirty="0" sz="2000" lang="en-US"/>
              <a:t>  inferiorly.  </a:t>
            </a:r>
          </a:p>
          <a:p>
            <a:pPr lvl="1">
              <a:buFont typeface="Wingdings" pitchFamily="2" charset="2"/>
              <a:buChar char="ü"/>
            </a:pPr>
            <a:r>
              <a:rPr dirty="0" sz="2000" lang="en-US"/>
              <a:t>The  </a:t>
            </a:r>
            <a:r>
              <a:rPr dirty="0" sz="2000" lang="en-US" err="1"/>
              <a:t>mesial</a:t>
            </a:r>
            <a:r>
              <a:rPr dirty="0" sz="2000" lang="en-US"/>
              <a:t>  surface  includes  the amygdala  and  the  </a:t>
            </a:r>
            <a:r>
              <a:rPr dirty="0" sz="2000" lang="en-US" err="1"/>
              <a:t>parahippocampal</a:t>
            </a:r>
            <a:r>
              <a:rPr dirty="0" sz="2000" lang="en-US"/>
              <a:t>  gyrus,  which  includes  the </a:t>
            </a:r>
            <a:r>
              <a:rPr dirty="0" sz="2000" lang="en-US" err="1"/>
              <a:t>uncus</a:t>
            </a:r>
            <a:r>
              <a:rPr dirty="0" sz="2000" lang="en-US"/>
              <a:t>. </a:t>
            </a:r>
          </a:p>
          <a:p>
            <a:endParaRPr dirty="0" sz="2000" lang="en-US"/>
          </a:p>
          <a:p>
            <a:r>
              <a:rPr dirty="0" sz="2000" lang="en-US"/>
              <a:t>The  collateral  sulcus  separates  the  fusiform  and  </a:t>
            </a:r>
            <a:r>
              <a:rPr dirty="0" sz="2000" lang="en-US" err="1"/>
              <a:t>parahippocampal</a:t>
            </a:r>
            <a:r>
              <a:rPr dirty="0" sz="2000" lang="en-US"/>
              <a:t>  gyrus  and  serves  as  a  reference  to  locate  the  temporal horn.  </a:t>
            </a:r>
          </a:p>
          <a:p>
            <a:r>
              <a:rPr dirty="0" sz="2000" lang="en-US"/>
              <a:t>Within  the  temporal  horn  the  inferior  choroidal  point  is  a critical  landmark.  The  anterior  choroidal  artery  enters  the choroid  plexus  at  this  point.  </a:t>
            </a:r>
          </a:p>
          <a:p>
            <a:r>
              <a:rPr dirty="0" sz="2000" lang="en-US"/>
              <a:t>The  amygdala  is  located  below  an imaginary  line  between  this  point  and  the  MCA  bifurcation.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pic>
        <p:nvPicPr>
          <p:cNvPr id="2097153" name="Content Placeholder 4"/>
          <p:cNvPicPr>
            <a:picLocks noChangeAspect="1" noGrp="1"/>
          </p:cNvPicPr>
          <p:nvPr>
            <p:ph idx="1"/>
          </p:nvPr>
        </p:nvPicPr>
        <p:blipFill rotWithShape="1">
          <a:blip xmlns:r="http://schemas.openxmlformats.org/officeDocument/2006/relationships" r:embed="rId1"/>
          <a:srcRect l="3788" t="5324" r="4925"/>
          <a:stretch>
            <a:fillRect/>
          </a:stretch>
        </p:blipFill>
        <p:spPr>
          <a:xfrm>
            <a:off x="398318" y="182563"/>
            <a:ext cx="8347364" cy="6492874"/>
          </a:xfrm>
          <a:prstGeom prst="rect"/>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593" name="Content Placeholder 2"/>
          <p:cNvSpPr>
            <a:spLocks noGrp="1"/>
          </p:cNvSpPr>
          <p:nvPr>
            <p:ph idx="1"/>
          </p:nvPr>
        </p:nvSpPr>
        <p:spPr>
          <a:xfrm>
            <a:off x="86012" y="80818"/>
            <a:ext cx="8965623" cy="6684818"/>
          </a:xfrm>
        </p:spPr>
        <p:txBody>
          <a:bodyPr>
            <a:normAutofit/>
          </a:bodyPr>
          <a:p>
            <a:pPr>
              <a:buFont typeface="Wingdings" pitchFamily="2" charset="2"/>
              <a:buChar char="q"/>
            </a:pPr>
            <a:r>
              <a:rPr b="1" dirty="0" sz="2000" i="0" lang="en-US" u="sng">
                <a:solidFill>
                  <a:srgbClr val="C00000"/>
                </a:solidFill>
                <a:effectLst/>
              </a:rPr>
              <a:t>SURGICAL TECHNIQUE</a:t>
            </a:r>
            <a:endParaRPr b="1" dirty="0" sz="2000" lang="en-US" u="sng">
              <a:solidFill>
                <a:srgbClr val="C00000"/>
              </a:solidFill>
              <a:effectLst/>
            </a:endParaRPr>
          </a:p>
          <a:p>
            <a:r>
              <a:rPr b="0" dirty="0" sz="2000" i="0" lang="en-US">
                <a:effectLst/>
              </a:rPr>
              <a:t>The targets of this operation are the </a:t>
            </a:r>
            <a:r>
              <a:rPr b="0" dirty="0" sz="2000" i="0" lang="en-US" err="1">
                <a:effectLst/>
              </a:rPr>
              <a:t>mesial</a:t>
            </a:r>
            <a:r>
              <a:rPr b="0" dirty="0" sz="2000" i="0" lang="en-US">
                <a:effectLst/>
              </a:rPr>
              <a:t> temporal lobe structures that are “sclerotic”: the </a:t>
            </a:r>
            <a:r>
              <a:rPr b="0" dirty="0" sz="2000" i="0" lang="en-US" err="1">
                <a:effectLst/>
              </a:rPr>
              <a:t>parahippocampus</a:t>
            </a:r>
            <a:r>
              <a:rPr b="0" dirty="0" sz="2000" i="0" lang="en-US">
                <a:effectLst/>
              </a:rPr>
              <a:t>, hippocampus, and amygdala.</a:t>
            </a:r>
          </a:p>
          <a:p>
            <a:endParaRPr dirty="0" sz="2000" lang="en-US">
              <a:effectLst/>
            </a:endParaRPr>
          </a:p>
          <a:p>
            <a:pPr>
              <a:buFont typeface="Wingdings" pitchFamily="2" charset="2"/>
              <a:buChar char="v"/>
            </a:pPr>
            <a:r>
              <a:rPr b="1" dirty="0" sz="2000" i="0" lang="en-US">
                <a:effectLst/>
              </a:rPr>
              <a:t>The procedure does vary slightly for the language </a:t>
            </a:r>
            <a:r>
              <a:rPr b="1" dirty="0" sz="2000" i="0" lang="en-US" err="1">
                <a:effectLst/>
              </a:rPr>
              <a:t>nondominant</a:t>
            </a:r>
            <a:r>
              <a:rPr b="1" dirty="0" sz="2000" i="0" lang="en-US">
                <a:effectLst/>
              </a:rPr>
              <a:t> and language-dominant sides. </a:t>
            </a:r>
            <a:endParaRPr dirty="0" sz="2000" lang="en-US"/>
          </a:p>
          <a:p>
            <a:pPr>
              <a:buFont typeface="Wingdings" pitchFamily="2" charset="2"/>
              <a:buChar char="§"/>
            </a:pPr>
            <a:r>
              <a:rPr dirty="0" sz="2000" lang="en-US">
                <a:effectLst/>
              </a:rPr>
              <a:t>The traditional approach to lateral cortical resection during a standard temporal lobectomy has been to limit </a:t>
            </a:r>
          </a:p>
          <a:p>
            <a:pPr lvl="1">
              <a:buFont typeface="Wingdings" pitchFamily="2" charset="2"/>
              <a:buChar char="§"/>
            </a:pPr>
            <a:r>
              <a:rPr b="1" dirty="0" sz="2000" lang="en-US">
                <a:solidFill>
                  <a:srgbClr val="0070C0"/>
                </a:solidFill>
                <a:effectLst/>
              </a:rPr>
              <a:t>The dominant</a:t>
            </a:r>
            <a:r>
              <a:rPr dirty="0" sz="2000" lang="en-US">
                <a:effectLst/>
              </a:rPr>
              <a:t> lobe excision to </a:t>
            </a:r>
            <a:r>
              <a:rPr b="1" dirty="0" sz="2000" lang="en-US">
                <a:solidFill>
                  <a:srgbClr val="C00000"/>
                </a:solidFill>
                <a:effectLst/>
              </a:rPr>
              <a:t>3 to 4 cm</a:t>
            </a:r>
            <a:r>
              <a:rPr dirty="0" sz="2000" lang="en-US">
                <a:effectLst/>
              </a:rPr>
              <a:t>.</a:t>
            </a:r>
          </a:p>
          <a:p>
            <a:pPr lvl="1">
              <a:buFont typeface="Wingdings" pitchFamily="2" charset="2"/>
              <a:buChar char="§"/>
            </a:pPr>
            <a:r>
              <a:rPr b="1" dirty="0" sz="2000" lang="en-US">
                <a:solidFill>
                  <a:srgbClr val="0070C0"/>
                </a:solidFill>
                <a:effectLst/>
              </a:rPr>
              <a:t>The </a:t>
            </a:r>
            <a:r>
              <a:rPr b="1" dirty="0" sz="2000" lang="en-US" err="1">
                <a:solidFill>
                  <a:srgbClr val="0070C0"/>
                </a:solidFill>
                <a:effectLst/>
              </a:rPr>
              <a:t>nondominant</a:t>
            </a:r>
            <a:r>
              <a:rPr dirty="0" sz="2000" lang="en-US">
                <a:effectLst/>
              </a:rPr>
              <a:t> side to </a:t>
            </a:r>
            <a:r>
              <a:rPr b="1" dirty="0" sz="2000" lang="en-US">
                <a:solidFill>
                  <a:srgbClr val="C00000"/>
                </a:solidFill>
                <a:effectLst/>
              </a:rPr>
              <a:t>5 to 6 cm</a:t>
            </a:r>
            <a:r>
              <a:rPr dirty="0" sz="2000" lang="en-US">
                <a:effectLst/>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594"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1"/>
            <a:ext cx="4918364" cy="6858001"/>
          </a:xfrm>
        </p:spPr>
      </p:pic>
      <p:pic>
        <p:nvPicPr>
          <p:cNvPr id="2097156" name="Picture 6"/>
          <p:cNvPicPr>
            <a:picLocks noChangeAspect="1"/>
          </p:cNvPicPr>
          <p:nvPr/>
        </p:nvPicPr>
        <p:blipFill>
          <a:blip xmlns:r="http://schemas.openxmlformats.org/officeDocument/2006/relationships" r:embed="rId2"/>
          <a:stretch>
            <a:fillRect/>
          </a:stretch>
        </p:blipFill>
        <p:spPr>
          <a:xfrm>
            <a:off x="4572001" y="-1"/>
            <a:ext cx="4572000" cy="3429001"/>
          </a:xfrm>
          <a:prstGeom prst="rect"/>
        </p:spPr>
      </p:pic>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WPS Presentation</dc:title>
  <dc:creator>Evan</dc:creator>
  <cp:lastModifiedBy>Ahmed Maan</cp:lastModifiedBy>
  <dcterms:created xsi:type="dcterms:W3CDTF">2017-12-21T10:51:00Z</dcterms:created>
  <dcterms:modified xsi:type="dcterms:W3CDTF">2022-11-28T09:14:16Z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1033-10.2.0.5965</vt:lpwstr>
  </property>
  <property fmtid="{D5CDD505-2E9C-101B-9397-08002B2CF9AE}" pid="3" name="ICV">
    <vt:lpwstr>2eb28fdcceac472e815da5a073339b7a</vt:lpwstr>
  </property>
</Properties>
</file>