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ink/ink1.xml" ContentType="application/inkml+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ink/ink2.xml" ContentType="application/inkml+xml"/>
  <Override PartName="/ppt/ink/ink3.xml" ContentType="application/inkml+xml"/>
  <Override PartName="/ppt/ink/ink4.xml" ContentType="application/inkml+xml"/>
  <Override PartName="/ppt/ink/ink5.xml" ContentType="application/inkml+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48" r:id="rId1"/>
  </p:sldMasterIdLst>
  <p:notesMasterIdLst>
    <p:notesMasterId r:id="rId2"/>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type="screen4x3" cy="6858000" cx="9144000"/>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p:restoredLeft sz="15588" autoAdjust="0"/>
    <p:restoredTop sz="94605" autoAdjust="0"/>
  </p:normalViewPr>
  <p:slideViewPr>
    <p:cSldViewPr>
      <p:cViewPr varScale="1">
        <p:scale>
          <a:sx n="42" d="100"/>
          <a:sy n="42" d="100"/>
        </p:scale>
        <p:origin x="66" y="648"/>
      </p:cViewPr>
      <p:guideLst>
        <p:guide orient="horz" pos="2160"/>
        <p:guide pos="2880"/>
      </p:guideLst>
    </p:cSldViewPr>
  </p:slideViewPr>
  <p:outlineViewPr>
    <p:cViewPr>
      <p:scale>
        <a:sx n="33" d="100"/>
        <a:sy n="33" d="100"/>
      </p:scale>
      <p:origin x="0" y="14482"/>
    </p:cViewPr>
  </p:outlineViewPr>
  <p:notesTextViewPr>
    <p:cViewPr>
      <p:scale>
        <a:sx n="1" d="1"/>
        <a:sy n="1" d="1"/>
      </p:scale>
      <p:origin x="0" y="0"/>
    </p:cViewPr>
  </p:notesTextViewPr>
  <p:sorterViewPr>
    <p:cViewPr>
      <p:scale>
        <a:sx n="100" d="100"/>
        <a:sy n="100" d="100"/>
      </p:scale>
      <p:origin x="0" y="5328"/>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tableStyles" Target="tableStyles.xml"/><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s>
</file>

<file path=ppt/ink/ink1.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0 24575, 85 0 24575, 156 0 24575, 215 0 24575, 270 0 24575, 327 0 24575, 391 0 24575, 462 0 24575, 532 0 24575, 601 0 24575, 669 0 24575, 724 0 24575, 794 0 24575, 853 0 24575, 915 0 24575, 979 0 24575, 1049 0 24575, 1118 0 24575, 1189 0 24575, 1259 0 24575, 1330 0 24575, 1405 0 24575, 1490 0 24575, 1576 0 24575, 1661 0 24575, 1747 0 24575, 1827 0 24575, 1902 0 24575, 1980 0 24575, 2055 0 24575, 2132 0 24575, 2207 0 24575, 2276 0 24575, 2335 0 24575, 2392 0 24575, 2445 0 24575, 2499 0 24575, 2563 0 24575, 2618 0 24575, 2682 0 24575, 2743 0 24575, 2807 0 24575, 2877 0 24575, 2946 0 24575, 3021 0 24575, 3090 0 24575, 3167 0 24575, 3242 0 24575, 3324 0 24575, 3404 0 24575, 3481 0 24575, 3545 0 24575, 3600 0 24575, 3648 0 24575, 3689 0 24575, 3721 0 24575, 3750 0 24575, 3782 0 24575, 3810 0 24575, 3848 0 24575, 3874 0 24575, 3896 0 24575, 3914 0 24575, 3930 0 24575, 3953 0 24575, 3978 0 24575, 4010 0 24575, 4049 0 24575, 4077 0 24575, 4110 0 24575, 4136 0 24575, 4163 0 24575, 4188 0 24575, 4209 0 24575, 4222 0 24575, 4238 0 24575, 4250 0 24575, 4266 0 24575, 4289 0 24575, 4309 0 24575, 4336 0 24575, 4355 0 24575, 4377 0 24575, 4395 0 24575, 4411 0 24575, 4427 0 24575, 4436 0 24575, 4450 0 24575, 4459 0 24575, 4475 0 24575, 4484 0 24575, 4498 0 24575, 4509 0 24575, 4523 0 24575, 4532 0 24575, 4539 0 24575, 4546 0 24575, 4555 0 24575</trace>
</ink>
</file>

<file path=ppt/ink/ink2.xml><?xml version="1.0" encoding="utf-8"?>
<ink xmlns="http://www.w3.org/2003/InkML">
  <definitions>
    <brush xml:id="br0">
      <brushProperty name="color" value="#F6FF69"/>
      <brushProperty name="width" value="0.3" units="cm"/>
      <brushProperty name="tip" value="rectangle"/>
      <brushProperty name="rasterOp" value="maskPen"/>
      <brushProperty name="height" value="0.6" units="cm"/>
    </brush>
    <context xml:id="ctx0">
      <inkSource xml:id="inkSrc0">
        <traceFormat>
          <channel name="X" min="-2.14748E9" max="2.14748E9" units="cm" defaultValue="0" type="integer"/>
          <channel name="Y" min="-2.14748E9" max="2.14748E9" units="cm" defaultValue="0" type="integer"/>
        </traceFormat>
        <channelProperties>
          <channelProperty channel="X" name="resolution" value="1000.0" units="1/cm"/>
          <channelProperty channel="Y" name="resolution" value="1000.0" units="1/cm"/>
        </channelProperties>
      </inkSource>
    </context>
  </definitions>
  <trace timeOffset="0.0" brushRef="#br0" contextRef="#ctx0"> 1 0, 51 0, 104 0, 152 0, 224 0, 290 0, 370 0, 430 0, 500 0, 548 0, 616 0, 674 0, 748 0, 819 0, 883 0, 940 0, 995 0, 1043 0, 1084 0, 1131 0, 1157 0, 1209 0, 1230 0, 1282 0, 1309 0, 1341 0, 1364 0, 1373 0, 1394 0, 1412 0, 1451 0, 1492 0, 1540 0, 1588 0, 1637 0, 1685 0, 1747 0, 1806 0, 1863 0, 1916 0, 1943 0, 1980 0, 2005 0, 2045 0, 2078 0, 2111 0, 2134 0, 2150 0, 2166 0, 2182 0, 2212 0, 2246 0</trace>
</ink>
</file>

<file path=ppt/ink/ink3.xml><?xml version="1.0" encoding="utf-8"?>
<ink xmlns="http://www.w3.org/2003/InkML">
  <definitions>
    <brush xml:id="br0">
      <brushProperty name="color" value="#F6FF69"/>
      <brushProperty name="width" value="0.3" units="cm"/>
      <brushProperty name="tip" value="rectangle"/>
      <brushProperty name="rasterOp" value="maskPen"/>
      <brushProperty name="height" value="0.6" units="cm"/>
    </brush>
    <context xml:id="ctx0">
      <inkSource xml:id="inkSrc0">
        <traceFormat>
          <channel name="X" min="-2.14748E9" max="2.14748E9" units="cm" defaultValue="0" type="integer"/>
          <channel name="Y" min="-2.14748E9" max="2.14748E9" units="cm" defaultValue="0" type="integer"/>
        </traceFormat>
        <channelProperties>
          <channelProperty channel="X" name="resolution" value="1000.0" units="1/cm"/>
          <channelProperty channel="Y" name="resolution" value="1000.0" units="1/cm"/>
        </channelProperties>
      </inkSource>
    </context>
  </definitions>
  <trace timeOffset="0.0" brushRef="#br0" contextRef="#ctx0"> 178 0, 195 0, 250 0, 296 0, 330 0, 369 0, 402 0, 441 0, 482 0, 530 0, 578 0, 619 0, 665 0, 713 0, 763 0, 818 0, 867 0, 908 0, 940 0, 970 0, 988 0, 1025 0, 1052 0, 1091 0, 1123 0, 1155 0, 1194 0, 1235 0, 1283 0, 1339 0, 1396 0, 1453 0, 1508 0, 1556 0, 1597 0, 1643 0, 1684 0, 1725 0, 1765 0, 1797 0, 1829 0, 1854 0, 1891 0, 1925 0, 1980 0, 2030 0, 2085 0, 2133 0, 2189 0, 2238 0, 2294 0, 2342 0, 2390 0, 2438 0, 2486 0, 2534 0, 2568 0, 2620 0, 2641 0, 2679 0, 2695 0, 2711 0, 2727 0, 2743 0, 2759 0</trace>
</ink>
</file>

<file path=ppt/ink/ink4.xml><?xml version="1.0" encoding="utf-8"?>
<ink xmlns="http://www.w3.org/2003/InkML">
  <definitions>
    <brush xml:id="br0">
      <brushProperty name="color" value="#FF40FF"/>
      <brushProperty name="width" value="0.3" units="cm"/>
      <brushProperty name="tip" value="rectangle"/>
      <brushProperty name="rasterOp" value="maskPen"/>
      <brushProperty name="height" value="0.6" units="cm"/>
    </brush>
    <context xml:id="ctx0">
      <inkSource xml:id="inkSrc0">
        <traceFormat>
          <channel name="X" min="-2.14748E9" max="2.14748E9" units="cm" defaultValue="0" type="integer"/>
          <channel name="Y" min="-2.14748E9" max="2.14748E9" units="cm" defaultValue="0" type="integer"/>
        </traceFormat>
        <channelProperties>
          <channelProperty channel="X" name="resolution" value="1000.0" units="1/cm"/>
          <channelProperty channel="Y" name="resolution" value="1000.0" units="1/cm"/>
        </channelProperties>
      </inkSource>
    </context>
  </definitions>
  <trace timeOffset="0.0" brushRef="#br0" contextRef="#ctx0"> 1 1, 62 1, 120 1, 154 1, 202 1, 236 1, 295 1, 338 1, 395 1, 457 1, 507 1, 569 1, 605 1, 664 1, 707 1, 778 1, 837 1, 906 1, 963 1, 1034 1, 1100 1, 1179 1, 1237 1, 1300 1, 1348 1, 1389 1, 1442 1, 1485 1, 1547 1, 1597 1, 1653 1, 1694 1, 1747 1, 1790 1, 1852 1, 1902 1, 1957 1, 2005 1, 2053 1, 2109 1, 2151 1, 2219 1, 2271 1, 2335 1, 2390 1, 2438 1, 2486 1, 2542 1, 2606 1, 2672 1, 2750 1, 2809 1, 2871 1, 2919 1, 2968 1, 3016 1, 3064 1, 3105 1, 3151 1, 3185 1, 3231 1, 3272 1, 3320 1, 3361 1, 3408 1, 3441 1, 3488 1, 3522 1, 3568 1, 3602 1, 3648 1, 3696 1, 3739 1, 3792 1, 3819 1, 3857 1, 3882 1, 3914 1, 3939 1, 3969 1, 3987 1, 4017 1, 4049 1, 4083 1, 4129 1, 4170 1, 4218 1, 4259 1, 4298 1, 4331 1, 4363 1, 4409 1, 4437 1, 4489 1, 4509 1, 4539 1, 4562 1, 4587 1, 4612 1, 4642 1, 4667 1, 4692 1, 4715 1, 4731 1, 4755 1, 4772 1, 4796 1, 4812 1, 4828 1, 4865 1, 4908 1</trace>
</ink>
</file>

<file path=ppt/ink/ink5.xml><?xml version="1.0" encoding="utf-8"?>
<ink xmlns="http://www.w3.org/2003/InkML">
  <definitions>
    <brush xml:id="br0">
      <brushProperty name="color" value="#00F900"/>
      <brushProperty name="width" value="0.3" units="cm"/>
      <brushProperty name="tip" value="rectangle"/>
      <brushProperty name="rasterOp" value="maskPen"/>
      <brushProperty name="height" value="0.6" units="cm"/>
    </brush>
    <context xml:id="ctx0">
      <inkSource xml:id="inkSrc0">
        <traceFormat>
          <channel name="X" min="-2.14748E9" max="2.14748E9" units="cm" defaultValue="0" type="integer"/>
          <channel name="Y" min="-2.14748E9" max="2.14748E9" units="cm" defaultValue="0" type="integer"/>
        </traceFormat>
        <channelProperties>
          <channelProperty channel="X" name="resolution" value="1000.0" units="1/cm"/>
          <channelProperty channel="Y" name="resolution" value="1000.0" units="1/cm"/>
        </channelProperties>
      </inkSource>
    </context>
  </definitions>
  <trace timeOffset="0.0" brushRef="#br0" contextRef="#ctx0"> 0 1, 94 1, 185 1, 233 1, 274 1, 342 1, 394 1, 472 1, 552 1, 634 1, 729 1, 811 1, 898 1, 971 1, 1042 1, 1099 1, 1162 1, 1212 1, 1267 1, 1322 1, 1379 1, 1436 1, 1498 1, 1563 1, 1643 1, 1725 1, 1819 1, 1887 1, 1963 1, 2020 1, 2092 1, 2158 1, 2243 1, 2318 1, 2412 1, 2494 1, 2589 1, 2671 1, 2765 1, 2854 1, 2951 1, 3006 1, 3061 1, 3157 1, 3253 1, 3335 1, 3414 1, 3489 1, 3569 1, 3654 1, 3727 1, 3808 1, 3865 1, 3913 1, 3947 1, 4014 1, 4080 1, 4169 1, 4258 1, 4338 1, 4417 1, 4483 1, 4561 1, 4627 1, 4713 1, 4787 1, 4875 1, 4955 1, 5035 1, 5115 1, 5188 1, 5260 1, 5317 1, 5379 1, 5443 1, 5509 1, 5573 1, 5636 1, 5693 1, 5750 1, 5805 1, 5860 1, 5917 1, 5981 1, 6045 1, 6110 1, 6167 1, 6229 1, 6286 1, 6343 1, 6398 1, 6461 1, 6505 1, 6566 1, 6614 1, 6656 1, 6710 1, 6737 1, 6788 1, 6817 1, 6870 1, 6911 1, 6952 1, 6999 1, 7032 1, 7072 1, 7111 1, 7152 1, 7193 1, 7239 1, 7273 1, 7326 1, 7362 1, 7423 1, 7465 1, 7521 1, 7569 1, 7624 1, 7674 1, 7736 1, 7793 1, 7850 1, 7905 1, 7961 1, 8025 1, 8091 1, 8162 1, 8226 1, 8290 1, 8362 1, 8428 1, 8499 1, 8570 1, 8641 1, 8716 1, 8780 1, 8857 1, 8932 1, 9021 1, 9106 1, 9181 1, 9238 1, 9320 1, 9390 1, 9484 1, 9564 1, 9623 1, 9684 1, 9741 1, 9807 1, 9885 1, 9958 1, 10038 1, 10118 1, 10199 1, 10279 1, 10359 1, 10439 1, 10512 1, 10591 1, 10664 1, 10751 1, 10833 1, 10913 1, 10984 1, 11041 1, 11089 1, 11129 1, 11168 1, 11194 1, 11232 1, 11257 1, 11282 1, 11312 1, 11330 1, 11353 1, 11369 1, 11385 1, 11401 1, 11417 1, 11433 1, 11449 1, 11465 1, 11488 1, 11499 1, 11528 1, 11538 1, 11554 1, 11576 1, 11586 1, 11610 1, 11626 1, 11642 1, 11658 1, 11674 1, 11690 1, 11727 1, 11770 1</trace>
</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09" name=""/>
        <p:cNvGrpSpPr/>
        <p:nvPr/>
      </p:nvGrpSpPr>
      <p:grpSpPr>
        <a:xfrm>
          <a:off x="0" y="0"/>
          <a:ext cx="0" cy="0"/>
          <a:chOff x="0" y="0"/>
          <a:chExt cx="0" cy="0"/>
        </a:xfrm>
      </p:grpSpPr>
      <p:sp>
        <p:nvSpPr>
          <p:cNvPr id="1048677" name="Header Placeholder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lang="en-US"/>
          </a:p>
        </p:txBody>
      </p:sp>
      <p:sp>
        <p:nvSpPr>
          <p:cNvPr id="1048678" name="Date Placeholder 2"/>
          <p:cNvSpPr>
            <a:spLocks noGrp="1"/>
          </p:cNvSpPr>
          <p:nvPr>
            <p:ph type="dt" idx="1"/>
          </p:nvPr>
        </p:nvSpPr>
        <p:spPr>
          <a:xfrm>
            <a:off x="3884613" y="0"/>
            <a:ext cx="2971800" cy="458788"/>
          </a:xfrm>
          <a:prstGeom prst="rect"/>
        </p:spPr>
        <p:txBody>
          <a:bodyPr bIns="45720" lIns="91440" rIns="91440" rtlCol="0" tIns="45720" vert="horz"/>
          <a:lstStyle>
            <a:lvl1pPr algn="r">
              <a:defRPr sz="1200"/>
            </a:lvl1pPr>
          </a:lstStyle>
          <a:p>
            <a:fld id="{F95338BB-0562-1842-8177-498CC99C9CCB}" type="datetimeFigureOut">
              <a:rPr lang="en-US" smtClean="0"/>
              <a:t>11/9/20</a:t>
            </a:fld>
            <a:endParaRPr lang="en-US"/>
          </a:p>
        </p:txBody>
      </p:sp>
      <p:sp>
        <p:nvSpPr>
          <p:cNvPr id="1048679" name="Slide Image Placeholder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endParaRPr lang="en-US"/>
          </a:p>
        </p:txBody>
      </p:sp>
      <p:sp>
        <p:nvSpPr>
          <p:cNvPr id="1048680" name="Notes Placeholder 4"/>
          <p:cNvSpPr>
            <a:spLocks noGrp="1"/>
          </p:cNvSpPr>
          <p:nvPr>
            <p:ph type="body" sz="quarter" idx="3"/>
          </p:nvPr>
        </p:nvSpPr>
        <p:spPr>
          <a:xfrm>
            <a:off x="685800" y="4400550"/>
            <a:ext cx="5486400" cy="3600450"/>
          </a:xfrm>
          <a:prstGeom prst="rect"/>
        </p:spPr>
        <p:txBody>
          <a:bodyPr bIns="45720" lIns="91440" rIns="91440" rtlCol="0" tIns="45720" vert="horz"/>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1" name="Footer Placeholder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vl1pPr>
          </a:lstStyle>
          <a:p>
            <a:endParaRPr lang="en-US"/>
          </a:p>
        </p:txBody>
      </p:sp>
      <p:sp>
        <p:nvSpPr>
          <p:cNvPr id="1048682" name="Slide Number Placeholder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vl1pPr>
          </a:lstStyle>
          <a:p>
            <a:fld id="{50BFC290-53D3-F647-8AA2-02D5FC0A0002}" type="slidenum">
              <a:rPr lang="en-US" smtClean="0"/>
              <a:t>‹#›</a:t>
            </a:fld>
            <a:endParaRPr lang="en-US"/>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00" name=""/>
        <p:cNvGrpSpPr/>
        <p:nvPr/>
      </p:nvGrpSpPr>
      <p:grpSpPr>
        <a:xfrm>
          <a:off x="0" y="0"/>
          <a:ext cx="0" cy="0"/>
          <a:chOff x="0" y="0"/>
          <a:chExt cx="0" cy="0"/>
        </a:xfrm>
      </p:grpSpPr>
      <p:sp>
        <p:nvSpPr>
          <p:cNvPr id="1048628"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dirty="0" lang="en-US"/>
          </a:p>
        </p:txBody>
      </p:sp>
      <p:sp>
        <p:nvSpPr>
          <p:cNvPr id="1048629"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endParaRPr dirty="0" lang="en-US"/>
          </a:p>
        </p:txBody>
      </p:sp>
      <p:sp>
        <p:nvSpPr>
          <p:cNvPr id="1048630" name="Date Placeholder 3"/>
          <p:cNvSpPr>
            <a:spLocks noGrp="1"/>
          </p:cNvSpPr>
          <p:nvPr>
            <p:ph type="dt" sz="half" idx="10"/>
          </p:nvPr>
        </p:nvSpPr>
        <p:spPr/>
        <p:txBody>
          <a:bodyPr/>
          <a:p>
            <a:fld id="{C764DE79-268F-4C1A-8933-263129D2AF90}" type="datetimeFigureOut">
              <a:rPr dirty="0" lang="en-US"/>
              <a:t>11/9/20</a:t>
            </a:fld>
            <a:endParaRPr dirty="0" lang="en-US"/>
          </a:p>
        </p:txBody>
      </p:sp>
      <p:sp>
        <p:nvSpPr>
          <p:cNvPr id="1048631" name="Footer Placeholder 4"/>
          <p:cNvSpPr>
            <a:spLocks noGrp="1"/>
          </p:cNvSpPr>
          <p:nvPr>
            <p:ph type="ftr" sz="quarter" idx="11"/>
          </p:nvPr>
        </p:nvSpPr>
        <p:spPr/>
        <p:txBody>
          <a:bodyPr/>
          <a:p>
            <a:endParaRPr dirty="0" lang="en-US"/>
          </a:p>
        </p:txBody>
      </p:sp>
      <p:sp>
        <p:nvSpPr>
          <p:cNvPr id="1048632"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03" name=""/>
        <p:cNvGrpSpPr/>
        <p:nvPr/>
      </p:nvGrpSpPr>
      <p:grpSpPr>
        <a:xfrm>
          <a:off x="0" y="0"/>
          <a:ext cx="0" cy="0"/>
          <a:chOff x="0" y="0"/>
          <a:chExt cx="0" cy="0"/>
        </a:xfrm>
      </p:grpSpPr>
      <p:sp>
        <p:nvSpPr>
          <p:cNvPr id="1048644" name="Title 1"/>
          <p:cNvSpPr>
            <a:spLocks noGrp="1"/>
          </p:cNvSpPr>
          <p:nvPr>
            <p:ph type="title"/>
          </p:nvPr>
        </p:nvSpPr>
        <p:spPr/>
        <p:txBody>
          <a:bodyPr/>
          <a:p>
            <a:r>
              <a:rPr lang="en-US"/>
              <a:t>Click to edit Master title style</a:t>
            </a:r>
            <a:endParaRPr dirty="0" lang="en-US"/>
          </a:p>
        </p:txBody>
      </p:sp>
      <p:sp>
        <p:nvSpPr>
          <p:cNvPr id="1048645"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46" name="Date Placeholder 3"/>
          <p:cNvSpPr>
            <a:spLocks noGrp="1"/>
          </p:cNvSpPr>
          <p:nvPr>
            <p:ph type="dt" sz="half" idx="10"/>
          </p:nvPr>
        </p:nvSpPr>
        <p:spPr/>
        <p:txBody>
          <a:bodyPr/>
          <a:p>
            <a:fld id="{C764DE79-268F-4C1A-8933-263129D2AF90}" type="datetimeFigureOut">
              <a:rPr dirty="0" lang="en-US"/>
              <a:t>11/9/20</a:t>
            </a:fld>
            <a:endParaRPr dirty="0" lang="en-US"/>
          </a:p>
        </p:txBody>
      </p:sp>
      <p:sp>
        <p:nvSpPr>
          <p:cNvPr id="1048647" name="Footer Placeholder 4"/>
          <p:cNvSpPr>
            <a:spLocks noGrp="1"/>
          </p:cNvSpPr>
          <p:nvPr>
            <p:ph type="ftr" sz="quarter" idx="11"/>
          </p:nvPr>
        </p:nvSpPr>
        <p:spPr/>
        <p:txBody>
          <a:bodyPr/>
          <a:p>
            <a:endParaRPr dirty="0" lang="en-US"/>
          </a:p>
        </p:txBody>
      </p:sp>
      <p:sp>
        <p:nvSpPr>
          <p:cNvPr id="1048648"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01" name=""/>
        <p:cNvGrpSpPr/>
        <p:nvPr/>
      </p:nvGrpSpPr>
      <p:grpSpPr>
        <a:xfrm>
          <a:off x="0" y="0"/>
          <a:ext cx="0" cy="0"/>
          <a:chOff x="0" y="0"/>
          <a:chExt cx="0" cy="0"/>
        </a:xfrm>
      </p:grpSpPr>
      <p:sp>
        <p:nvSpPr>
          <p:cNvPr id="1048633" name="Vertical Title 1"/>
          <p:cNvSpPr>
            <a:spLocks noGrp="1"/>
          </p:cNvSpPr>
          <p:nvPr>
            <p:ph type="title" orient="vert"/>
          </p:nvPr>
        </p:nvSpPr>
        <p:spPr>
          <a:xfrm>
            <a:off x="6543675" y="365125"/>
            <a:ext cx="1971675" cy="5811838"/>
          </a:xfrm>
        </p:spPr>
        <p:txBody>
          <a:bodyPr vert="eaVert"/>
          <a:p>
            <a:r>
              <a:rPr lang="en-US"/>
              <a:t>Click to edit Master title style</a:t>
            </a:r>
            <a:endParaRPr dirty="0" lang="en-US"/>
          </a:p>
        </p:txBody>
      </p:sp>
      <p:sp>
        <p:nvSpPr>
          <p:cNvPr id="1048634" name="Vertical Text Placeholder 2"/>
          <p:cNvSpPr>
            <a:spLocks noGrp="1"/>
          </p:cNvSpPr>
          <p:nvPr>
            <p:ph type="body" orient="vert" idx="1"/>
          </p:nvPr>
        </p:nvSpPr>
        <p:spPr>
          <a:xfrm>
            <a:off x="628650" y="365125"/>
            <a:ext cx="5800725" cy="5811838"/>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35" name="Date Placeholder 3"/>
          <p:cNvSpPr>
            <a:spLocks noGrp="1"/>
          </p:cNvSpPr>
          <p:nvPr>
            <p:ph type="dt" sz="half" idx="10"/>
          </p:nvPr>
        </p:nvSpPr>
        <p:spPr/>
        <p:txBody>
          <a:bodyPr/>
          <a:p>
            <a:fld id="{C764DE79-268F-4C1A-8933-263129D2AF90}" type="datetimeFigureOut">
              <a:rPr dirty="0" lang="en-US"/>
              <a:t>11/9/20</a:t>
            </a:fld>
            <a:endParaRPr dirty="0" lang="en-US"/>
          </a:p>
        </p:txBody>
      </p:sp>
      <p:sp>
        <p:nvSpPr>
          <p:cNvPr id="1048636" name="Footer Placeholder 4"/>
          <p:cNvSpPr>
            <a:spLocks noGrp="1"/>
          </p:cNvSpPr>
          <p:nvPr>
            <p:ph type="ftr" sz="quarter" idx="11"/>
          </p:nvPr>
        </p:nvSpPr>
        <p:spPr/>
        <p:txBody>
          <a:bodyPr/>
          <a:p>
            <a:endParaRPr dirty="0" lang="en-US"/>
          </a:p>
        </p:txBody>
      </p:sp>
      <p:sp>
        <p:nvSpPr>
          <p:cNvPr id="1048637"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58" name=""/>
        <p:cNvGrpSpPr/>
        <p:nvPr/>
      </p:nvGrpSpPr>
      <p:grpSpPr>
        <a:xfrm>
          <a:off x="0" y="0"/>
          <a:ext cx="0" cy="0"/>
          <a:chOff x="0" y="0"/>
          <a:chExt cx="0" cy="0"/>
        </a:xfrm>
      </p:grpSpPr>
      <p:sp>
        <p:nvSpPr>
          <p:cNvPr id="1048586" name="Title 1"/>
          <p:cNvSpPr>
            <a:spLocks noGrp="1"/>
          </p:cNvSpPr>
          <p:nvPr>
            <p:ph type="title"/>
          </p:nvPr>
        </p:nvSpPr>
        <p:spPr/>
        <p:txBody>
          <a:bodyPr/>
          <a:p>
            <a:r>
              <a:rPr lang="en-US"/>
              <a:t>Click to edit Master title style</a:t>
            </a:r>
            <a:endParaRPr dirty="0" lang="en-US"/>
          </a:p>
        </p:txBody>
      </p:sp>
      <p:sp>
        <p:nvSpPr>
          <p:cNvPr id="1048587"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88" name="Date Placeholder 3"/>
          <p:cNvSpPr>
            <a:spLocks noGrp="1"/>
          </p:cNvSpPr>
          <p:nvPr>
            <p:ph type="dt" sz="half" idx="10"/>
          </p:nvPr>
        </p:nvSpPr>
        <p:spPr/>
        <p:txBody>
          <a:bodyPr/>
          <a:p>
            <a:fld id="{C764DE79-268F-4C1A-8933-263129D2AF90}" type="datetimeFigureOut">
              <a:rPr dirty="0" lang="en-US"/>
              <a:t>11/9/20</a:t>
            </a:fld>
            <a:endParaRPr dirty="0" lang="en-US"/>
          </a:p>
        </p:txBody>
      </p:sp>
      <p:sp>
        <p:nvSpPr>
          <p:cNvPr id="1048589" name="Footer Placeholder 4"/>
          <p:cNvSpPr>
            <a:spLocks noGrp="1"/>
          </p:cNvSpPr>
          <p:nvPr>
            <p:ph type="ftr" sz="quarter" idx="11"/>
          </p:nvPr>
        </p:nvSpPr>
        <p:spPr/>
        <p:txBody>
          <a:bodyPr/>
          <a:p>
            <a:endParaRPr dirty="0" lang="en-US"/>
          </a:p>
        </p:txBody>
      </p:sp>
      <p:sp>
        <p:nvSpPr>
          <p:cNvPr id="1048590"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04" name=""/>
        <p:cNvGrpSpPr/>
        <p:nvPr/>
      </p:nvGrpSpPr>
      <p:grpSpPr>
        <a:xfrm>
          <a:off x="0" y="0"/>
          <a:ext cx="0" cy="0"/>
          <a:chOff x="0" y="0"/>
          <a:chExt cx="0" cy="0"/>
        </a:xfrm>
      </p:grpSpPr>
      <p:sp>
        <p:nvSpPr>
          <p:cNvPr id="1048649"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dirty="0" lang="en-US"/>
          </a:p>
        </p:txBody>
      </p:sp>
      <p:sp>
        <p:nvSpPr>
          <p:cNvPr id="1048650"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Click to edit Master text styles</a:t>
            </a:r>
          </a:p>
        </p:txBody>
      </p:sp>
      <p:sp>
        <p:nvSpPr>
          <p:cNvPr id="1048651" name="Date Placeholder 3"/>
          <p:cNvSpPr>
            <a:spLocks noGrp="1"/>
          </p:cNvSpPr>
          <p:nvPr>
            <p:ph type="dt" sz="half" idx="10"/>
          </p:nvPr>
        </p:nvSpPr>
        <p:spPr/>
        <p:txBody>
          <a:bodyPr/>
          <a:p>
            <a:fld id="{C764DE79-268F-4C1A-8933-263129D2AF90}" type="datetimeFigureOut">
              <a:rPr dirty="0" lang="en-US"/>
              <a:t>11/9/20</a:t>
            </a:fld>
            <a:endParaRPr dirty="0" lang="en-US"/>
          </a:p>
        </p:txBody>
      </p:sp>
      <p:sp>
        <p:nvSpPr>
          <p:cNvPr id="1048652" name="Footer Placeholder 4"/>
          <p:cNvSpPr>
            <a:spLocks noGrp="1"/>
          </p:cNvSpPr>
          <p:nvPr>
            <p:ph type="ftr" sz="quarter" idx="11"/>
          </p:nvPr>
        </p:nvSpPr>
        <p:spPr/>
        <p:txBody>
          <a:bodyPr/>
          <a:p>
            <a:endParaRPr dirty="0" lang="en-US"/>
          </a:p>
        </p:txBody>
      </p:sp>
      <p:sp>
        <p:nvSpPr>
          <p:cNvPr id="1048653"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05" name=""/>
        <p:cNvGrpSpPr/>
        <p:nvPr/>
      </p:nvGrpSpPr>
      <p:grpSpPr>
        <a:xfrm>
          <a:off x="0" y="0"/>
          <a:ext cx="0" cy="0"/>
          <a:chOff x="0" y="0"/>
          <a:chExt cx="0" cy="0"/>
        </a:xfrm>
      </p:grpSpPr>
      <p:sp>
        <p:nvSpPr>
          <p:cNvPr id="1048654" name="Title 1"/>
          <p:cNvSpPr>
            <a:spLocks noGrp="1"/>
          </p:cNvSpPr>
          <p:nvPr>
            <p:ph type="title"/>
          </p:nvPr>
        </p:nvSpPr>
        <p:spPr/>
        <p:txBody>
          <a:bodyPr/>
          <a:p>
            <a:r>
              <a:rPr lang="en-US"/>
              <a:t>Click to edit Master title style</a:t>
            </a:r>
            <a:endParaRPr dirty="0" lang="en-US"/>
          </a:p>
        </p:txBody>
      </p:sp>
      <p:sp>
        <p:nvSpPr>
          <p:cNvPr id="1048655" name="Content Placeholder 2"/>
          <p:cNvSpPr>
            <a:spLocks noGrp="1"/>
          </p:cNvSpPr>
          <p:nvPr>
            <p:ph sz="half" idx="1"/>
          </p:nvPr>
        </p:nvSpPr>
        <p:spPr>
          <a:xfrm>
            <a:off x="6286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56" name="Content Placeholder 3"/>
          <p:cNvSpPr>
            <a:spLocks noGrp="1"/>
          </p:cNvSpPr>
          <p:nvPr>
            <p:ph sz="half" idx="2"/>
          </p:nvPr>
        </p:nvSpPr>
        <p:spPr>
          <a:xfrm>
            <a:off x="46291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57" name="Date Placeholder 4"/>
          <p:cNvSpPr>
            <a:spLocks noGrp="1"/>
          </p:cNvSpPr>
          <p:nvPr>
            <p:ph type="dt" sz="half" idx="10"/>
          </p:nvPr>
        </p:nvSpPr>
        <p:spPr/>
        <p:txBody>
          <a:bodyPr/>
          <a:p>
            <a:fld id="{C764DE79-268F-4C1A-8933-263129D2AF90}" type="datetimeFigureOut">
              <a:rPr dirty="0" lang="en-US"/>
              <a:t>11/9/20</a:t>
            </a:fld>
            <a:endParaRPr dirty="0" lang="en-US"/>
          </a:p>
        </p:txBody>
      </p:sp>
      <p:sp>
        <p:nvSpPr>
          <p:cNvPr id="1048658" name="Footer Placeholder 5"/>
          <p:cNvSpPr>
            <a:spLocks noGrp="1"/>
          </p:cNvSpPr>
          <p:nvPr>
            <p:ph type="ftr" sz="quarter" idx="11"/>
          </p:nvPr>
        </p:nvSpPr>
        <p:spPr/>
        <p:txBody>
          <a:bodyPr/>
          <a:p>
            <a:endParaRPr dirty="0" lang="en-US"/>
          </a:p>
        </p:txBody>
      </p:sp>
      <p:sp>
        <p:nvSpPr>
          <p:cNvPr id="1048659"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06" name=""/>
        <p:cNvGrpSpPr/>
        <p:nvPr/>
      </p:nvGrpSpPr>
      <p:grpSpPr>
        <a:xfrm>
          <a:off x="0" y="0"/>
          <a:ext cx="0" cy="0"/>
          <a:chOff x="0" y="0"/>
          <a:chExt cx="0" cy="0"/>
        </a:xfrm>
      </p:grpSpPr>
      <p:sp>
        <p:nvSpPr>
          <p:cNvPr id="1048660" name="Title 1"/>
          <p:cNvSpPr>
            <a:spLocks noGrp="1"/>
          </p:cNvSpPr>
          <p:nvPr>
            <p:ph type="title"/>
          </p:nvPr>
        </p:nvSpPr>
        <p:spPr>
          <a:xfrm>
            <a:off x="629841" y="365126"/>
            <a:ext cx="7886700" cy="1325563"/>
          </a:xfrm>
        </p:spPr>
        <p:txBody>
          <a:bodyPr/>
          <a:p>
            <a:r>
              <a:rPr lang="en-US"/>
              <a:t>Click to edit Master title style</a:t>
            </a:r>
            <a:endParaRPr dirty="0" lang="en-US"/>
          </a:p>
        </p:txBody>
      </p:sp>
      <p:sp>
        <p:nvSpPr>
          <p:cNvPr id="1048661"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62" name="Content Placeholder 3"/>
          <p:cNvSpPr>
            <a:spLocks noGrp="1"/>
          </p:cNvSpPr>
          <p:nvPr>
            <p:ph sz="half" idx="2"/>
          </p:nvPr>
        </p:nvSpPr>
        <p:spPr>
          <a:xfrm>
            <a:off x="629842" y="2505075"/>
            <a:ext cx="3868340"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3"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64" name="Content Placeholder 5"/>
          <p:cNvSpPr>
            <a:spLocks noGrp="1"/>
          </p:cNvSpPr>
          <p:nvPr>
            <p:ph sz="quarter" idx="4"/>
          </p:nvPr>
        </p:nvSpPr>
        <p:spPr>
          <a:xfrm>
            <a:off x="4629150" y="2505075"/>
            <a:ext cx="3887391"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5" name="Date Placeholder 6"/>
          <p:cNvSpPr>
            <a:spLocks noGrp="1"/>
          </p:cNvSpPr>
          <p:nvPr>
            <p:ph type="dt" sz="half" idx="10"/>
          </p:nvPr>
        </p:nvSpPr>
        <p:spPr/>
        <p:txBody>
          <a:bodyPr/>
          <a:p>
            <a:fld id="{C764DE79-268F-4C1A-8933-263129D2AF90}" type="datetimeFigureOut">
              <a:rPr dirty="0" lang="en-US"/>
              <a:t>11/9/20</a:t>
            </a:fld>
            <a:endParaRPr dirty="0" lang="en-US"/>
          </a:p>
        </p:txBody>
      </p:sp>
      <p:sp>
        <p:nvSpPr>
          <p:cNvPr id="1048666" name="Footer Placeholder 7"/>
          <p:cNvSpPr>
            <a:spLocks noGrp="1"/>
          </p:cNvSpPr>
          <p:nvPr>
            <p:ph type="ftr" sz="quarter" idx="11"/>
          </p:nvPr>
        </p:nvSpPr>
        <p:spPr/>
        <p:txBody>
          <a:bodyPr/>
          <a:p>
            <a:endParaRPr dirty="0" lang="en-US"/>
          </a:p>
        </p:txBody>
      </p:sp>
      <p:sp>
        <p:nvSpPr>
          <p:cNvPr id="1048667" name="Slide Number Placeholder 8"/>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24" name=""/>
        <p:cNvGrpSpPr/>
        <p:nvPr/>
      </p:nvGrpSpPr>
      <p:grpSpPr>
        <a:xfrm>
          <a:off x="0" y="0"/>
          <a:ext cx="0" cy="0"/>
          <a:chOff x="0" y="0"/>
          <a:chExt cx="0" cy="0"/>
        </a:xfrm>
      </p:grpSpPr>
      <p:sp>
        <p:nvSpPr>
          <p:cNvPr id="1048581" name="Title 1"/>
          <p:cNvSpPr>
            <a:spLocks noGrp="1"/>
          </p:cNvSpPr>
          <p:nvPr>
            <p:ph type="title"/>
          </p:nvPr>
        </p:nvSpPr>
        <p:spPr/>
        <p:txBody>
          <a:bodyPr/>
          <a:p>
            <a:r>
              <a:rPr lang="en-US"/>
              <a:t>Click to edit Master title style</a:t>
            </a:r>
            <a:endParaRPr dirty="0" lang="en-US"/>
          </a:p>
        </p:txBody>
      </p:sp>
      <p:sp>
        <p:nvSpPr>
          <p:cNvPr id="1048582" name="Date Placeholder 2"/>
          <p:cNvSpPr>
            <a:spLocks noGrp="1"/>
          </p:cNvSpPr>
          <p:nvPr>
            <p:ph type="dt" sz="half" idx="10"/>
          </p:nvPr>
        </p:nvSpPr>
        <p:spPr/>
        <p:txBody>
          <a:bodyPr/>
          <a:p>
            <a:fld id="{C764DE79-268F-4C1A-8933-263129D2AF90}" type="datetimeFigureOut">
              <a:rPr dirty="0" lang="en-US"/>
              <a:t>11/9/20</a:t>
            </a:fld>
            <a:endParaRPr dirty="0" lang="en-US"/>
          </a:p>
        </p:txBody>
      </p:sp>
      <p:sp>
        <p:nvSpPr>
          <p:cNvPr id="1048583" name="Footer Placeholder 3"/>
          <p:cNvSpPr>
            <a:spLocks noGrp="1"/>
          </p:cNvSpPr>
          <p:nvPr>
            <p:ph type="ftr" sz="quarter" idx="11"/>
          </p:nvPr>
        </p:nvSpPr>
        <p:spPr/>
        <p:txBody>
          <a:bodyPr/>
          <a:p>
            <a:endParaRPr dirty="0" lang="en-US"/>
          </a:p>
        </p:txBody>
      </p:sp>
      <p:sp>
        <p:nvSpPr>
          <p:cNvPr id="1048584" name="Slide Number Placeholder 4"/>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07" name=""/>
        <p:cNvGrpSpPr/>
        <p:nvPr/>
      </p:nvGrpSpPr>
      <p:grpSpPr>
        <a:xfrm>
          <a:off x="0" y="0"/>
          <a:ext cx="0" cy="0"/>
          <a:chOff x="0" y="0"/>
          <a:chExt cx="0" cy="0"/>
        </a:xfrm>
      </p:grpSpPr>
      <p:sp>
        <p:nvSpPr>
          <p:cNvPr id="1048668" name="Date Placeholder 1"/>
          <p:cNvSpPr>
            <a:spLocks noGrp="1"/>
          </p:cNvSpPr>
          <p:nvPr>
            <p:ph type="dt" sz="half" idx="10"/>
          </p:nvPr>
        </p:nvSpPr>
        <p:spPr/>
        <p:txBody>
          <a:bodyPr/>
          <a:p>
            <a:fld id="{C764DE79-268F-4C1A-8933-263129D2AF90}" type="datetimeFigureOut">
              <a:rPr dirty="0" lang="en-US"/>
              <a:t>11/9/20</a:t>
            </a:fld>
            <a:endParaRPr dirty="0" lang="en-US"/>
          </a:p>
        </p:txBody>
      </p:sp>
      <p:sp>
        <p:nvSpPr>
          <p:cNvPr id="1048669" name="Footer Placeholder 2"/>
          <p:cNvSpPr>
            <a:spLocks noGrp="1"/>
          </p:cNvSpPr>
          <p:nvPr>
            <p:ph type="ftr" sz="quarter" idx="11"/>
          </p:nvPr>
        </p:nvSpPr>
        <p:spPr/>
        <p:txBody>
          <a:bodyPr/>
          <a:p>
            <a:endParaRPr dirty="0" lang="en-US"/>
          </a:p>
        </p:txBody>
      </p:sp>
      <p:sp>
        <p:nvSpPr>
          <p:cNvPr id="1048670" name="Slide Number Placeholder 3"/>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08" name=""/>
        <p:cNvGrpSpPr/>
        <p:nvPr/>
      </p:nvGrpSpPr>
      <p:grpSpPr>
        <a:xfrm>
          <a:off x="0" y="0"/>
          <a:ext cx="0" cy="0"/>
          <a:chOff x="0" y="0"/>
          <a:chExt cx="0" cy="0"/>
        </a:xfrm>
      </p:grpSpPr>
      <p:sp>
        <p:nvSpPr>
          <p:cNvPr id="1048671"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dirty="0" lang="en-US"/>
          </a:p>
        </p:txBody>
      </p:sp>
      <p:sp>
        <p:nvSpPr>
          <p:cNvPr id="1048672"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3"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74" name="Date Placeholder 4"/>
          <p:cNvSpPr>
            <a:spLocks noGrp="1"/>
          </p:cNvSpPr>
          <p:nvPr>
            <p:ph type="dt" sz="half" idx="10"/>
          </p:nvPr>
        </p:nvSpPr>
        <p:spPr/>
        <p:txBody>
          <a:bodyPr/>
          <a:p>
            <a:fld id="{C764DE79-268F-4C1A-8933-263129D2AF90}" type="datetimeFigureOut">
              <a:rPr dirty="0" lang="en-US"/>
              <a:t>11/9/20</a:t>
            </a:fld>
            <a:endParaRPr dirty="0" lang="en-US"/>
          </a:p>
        </p:txBody>
      </p:sp>
      <p:sp>
        <p:nvSpPr>
          <p:cNvPr id="1048675" name="Footer Placeholder 5"/>
          <p:cNvSpPr>
            <a:spLocks noGrp="1"/>
          </p:cNvSpPr>
          <p:nvPr>
            <p:ph type="ftr" sz="quarter" idx="11"/>
          </p:nvPr>
        </p:nvSpPr>
        <p:spPr/>
        <p:txBody>
          <a:bodyPr/>
          <a:p>
            <a:endParaRPr dirty="0" lang="en-US"/>
          </a:p>
        </p:txBody>
      </p:sp>
      <p:sp>
        <p:nvSpPr>
          <p:cNvPr id="1048676"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02" name=""/>
        <p:cNvGrpSpPr/>
        <p:nvPr/>
      </p:nvGrpSpPr>
      <p:grpSpPr>
        <a:xfrm>
          <a:off x="0" y="0"/>
          <a:ext cx="0" cy="0"/>
          <a:chOff x="0" y="0"/>
          <a:chExt cx="0" cy="0"/>
        </a:xfrm>
      </p:grpSpPr>
      <p:sp>
        <p:nvSpPr>
          <p:cNvPr id="1048638"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dirty="0" lang="en-US"/>
          </a:p>
        </p:txBody>
      </p:sp>
      <p:sp>
        <p:nvSpPr>
          <p:cNvPr id="1048639" name="Picture Placeholder 2"/>
          <p:cNvSpPr>
            <a:spLocks noChangeAspect="1" noGrp="1"/>
          </p:cNvSpPr>
          <p:nvPr>
            <p:ph type="pic" idx="1"/>
          </p:nvPr>
        </p:nvSpPr>
        <p:spPr>
          <a:xfrm>
            <a:off x="3887391" y="987426"/>
            <a:ext cx="4629150" cy="4873625"/>
          </a:xfrm>
        </p:spPr>
        <p:txBody>
          <a:bodyPr anchor="t"/>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r>
              <a:rPr lang="en-US"/>
              <a:t>Click icon to add picture</a:t>
            </a:r>
            <a:endParaRPr dirty="0" lang="en-US"/>
          </a:p>
        </p:txBody>
      </p:sp>
      <p:sp>
        <p:nvSpPr>
          <p:cNvPr id="1048640"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41" name="Date Placeholder 4"/>
          <p:cNvSpPr>
            <a:spLocks noGrp="1"/>
          </p:cNvSpPr>
          <p:nvPr>
            <p:ph type="dt" sz="half" idx="10"/>
          </p:nvPr>
        </p:nvSpPr>
        <p:spPr/>
        <p:txBody>
          <a:bodyPr/>
          <a:p>
            <a:fld id="{C764DE79-268F-4C1A-8933-263129D2AF90}" type="datetimeFigureOut">
              <a:rPr dirty="0" lang="en-US"/>
              <a:t>11/9/20</a:t>
            </a:fld>
            <a:endParaRPr dirty="0" lang="en-US"/>
          </a:p>
        </p:txBody>
      </p:sp>
      <p:sp>
        <p:nvSpPr>
          <p:cNvPr id="1048642" name="Footer Placeholder 5"/>
          <p:cNvSpPr>
            <a:spLocks noGrp="1"/>
          </p:cNvSpPr>
          <p:nvPr>
            <p:ph type="ftr" sz="quarter" idx="11"/>
          </p:nvPr>
        </p:nvSpPr>
        <p:spPr/>
        <p:txBody>
          <a:bodyPr/>
          <a:p>
            <a:endParaRPr dirty="0" lang="en-US"/>
          </a:p>
        </p:txBody>
      </p:sp>
      <p:sp>
        <p:nvSpPr>
          <p:cNvPr id="1048643"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2"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dirty="0" lang="en-US"/>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C764DE79-268F-4C1A-8933-263129D2AF90}" type="datetimeFigureOut">
              <a:rPr dirty="0" lang="en-US"/>
              <a:t>11/9/20</a:t>
            </a:fld>
            <a:endParaRPr dirty="0"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dirty="0"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48F63A3B-78C7-47BE-AE5E-E10140E04643}" type="slidenum">
              <a:rPr dirty="0" lang="en-US"/>
              <a:t>‹#›</a:t>
            </a:fld>
            <a:endParaRPr dirty="0" lang="en-US"/>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customXml" Target="../ink/ink1.xml"/><Relationship Id="rId3"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customXml" Target="../ink/ink2.xml"/><Relationship Id="rId3" Type="http://schemas.openxmlformats.org/officeDocument/2006/relationships/image" Target="../media/image6.png"/><Relationship Id="rId4" Type="http://schemas.openxmlformats.org/officeDocument/2006/relationships/customXml" Target="../ink/ink3.xml"/><Relationship Id="rId5" Type="http://schemas.openxmlformats.org/officeDocument/2006/relationships/image" Target="../media/image7.png"/><Relationship Id="rId6" Type="http://schemas.openxmlformats.org/officeDocument/2006/relationships/customXml" Target="../ink/ink4.xml"/><Relationship Id="rId7" Type="http://schemas.openxmlformats.org/officeDocument/2006/relationships/image" Target="../media/image8.png"/><Relationship Id="rId8" Type="http://schemas.openxmlformats.org/officeDocument/2006/relationships/customXml" Target="../ink/ink5.xml"/><Relationship Id="rId9" Type="http://schemas.openxmlformats.org/officeDocument/2006/relationships/image" Target="../media/image9.png"/><Relationship Id="rId10"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5" name=""/>
        <p:cNvGrpSpPr/>
        <p:nvPr/>
      </p:nvGrpSpPr>
      <p:grpSpPr>
        <a:xfrm>
          <a:off x="0" y="0"/>
          <a:ext cx="0" cy="0"/>
          <a:chOff x="0" y="0"/>
          <a:chExt cx="0" cy="0"/>
        </a:xfrm>
      </p:grpSpPr>
      <p:sp>
        <p:nvSpPr>
          <p:cNvPr id="1048585" name="Title 1"/>
          <p:cNvSpPr>
            <a:spLocks noGrp="1"/>
          </p:cNvSpPr>
          <p:nvPr>
            <p:ph type="title"/>
          </p:nvPr>
        </p:nvSpPr>
        <p:spPr>
          <a:xfrm>
            <a:off x="914400" y="1359477"/>
            <a:ext cx="7315200" cy="1480705"/>
          </a:xfrm>
        </p:spPr>
        <p:txBody>
          <a:bodyPr>
            <a:noAutofit/>
          </a:bodyPr>
          <a:p>
            <a:pPr algn="ctr"/>
            <a:r>
              <a:rPr dirty="0" sz="7200" lang="en-US">
                <a:solidFill>
                  <a:srgbClr val="002060"/>
                </a:solidFill>
                <a:latin typeface="Algerian" pitchFamily="82" charset="77"/>
              </a:rPr>
              <a:t>EPILEPSY</a:t>
            </a:r>
            <a:br>
              <a:rPr dirty="0" sz="7200" lang="en-US">
                <a:solidFill>
                  <a:srgbClr val="002060"/>
                </a:solidFill>
                <a:latin typeface="Algerian" pitchFamily="82" charset="77"/>
              </a:rPr>
            </a:br>
            <a:r>
              <a:rPr b="1" dirty="0" sz="2000" lang="en-US" err="1">
                <a:latin typeface="+mn-lt"/>
              </a:rPr>
              <a:t>Youmans</a:t>
            </a:r>
            <a:r>
              <a:rPr b="1" dirty="0" sz="2000" lang="en-US">
                <a:latin typeface="+mn-lt"/>
              </a:rPr>
              <a:t> Chap.61</a:t>
            </a:r>
            <a:endParaRPr b="1" dirty="0" sz="7200" lang="en-US">
              <a:latin typeface="Algerian" pitchFamily="82"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7" name=""/>
        <p:cNvGrpSpPr/>
        <p:nvPr/>
      </p:nvGrpSpPr>
      <p:grpSpPr>
        <a:xfrm>
          <a:off x="0" y="0"/>
          <a:ext cx="0" cy="0"/>
          <a:chOff x="0" y="0"/>
          <a:chExt cx="0" cy="0"/>
        </a:xfrm>
      </p:grpSpPr>
      <p:sp>
        <p:nvSpPr>
          <p:cNvPr id="1048596" name="Content Placeholder 2"/>
          <p:cNvSpPr>
            <a:spLocks noGrp="1"/>
          </p:cNvSpPr>
          <p:nvPr>
            <p:ph idx="1"/>
          </p:nvPr>
        </p:nvSpPr>
        <p:spPr>
          <a:xfrm>
            <a:off x="80818" y="86590"/>
            <a:ext cx="8982364" cy="6679045"/>
          </a:xfrm>
        </p:spPr>
        <p:txBody>
          <a:bodyPr>
            <a:normAutofit/>
          </a:bodyPr>
          <a:p>
            <a:pPr>
              <a:buFont typeface="Wingdings" pitchFamily="2" charset="2"/>
              <a:buChar char="q"/>
            </a:pPr>
            <a:r>
              <a:rPr b="1" dirty="0" sz="2400" lang="en-US" u="sng">
                <a:solidFill>
                  <a:srgbClr val="C00000"/>
                </a:solidFill>
              </a:rPr>
              <a:t>Investigations</a:t>
            </a:r>
          </a:p>
          <a:p>
            <a:pPr>
              <a:buFont typeface="Wingdings" pitchFamily="2" charset="2"/>
              <a:buChar char="v"/>
            </a:pPr>
            <a:r>
              <a:rPr b="1" dirty="0" sz="2000" lang="en-US" u="sng">
                <a:solidFill>
                  <a:srgbClr val="C00000"/>
                </a:solidFill>
                <a:cs typeface="Aldhabi" pitchFamily="2" charset="-78"/>
              </a:rPr>
              <a:t>Initial Investigations</a:t>
            </a:r>
          </a:p>
          <a:p>
            <a:pPr indent="-457200" marL="457200">
              <a:buFont typeface="+mj-lt"/>
              <a:buAutoNum type="arabicPeriod"/>
            </a:pPr>
            <a:r>
              <a:rPr b="1" dirty="0" sz="2000" lang="en-US">
                <a:solidFill>
                  <a:srgbClr val="0070C0"/>
                </a:solidFill>
              </a:rPr>
              <a:t>Serum  electrolyte, calcium,  and  magnesium  measurements;  toxicology  screen</a:t>
            </a:r>
            <a:r>
              <a:rPr dirty="0" sz="2000" lang="en-US"/>
              <a:t>, to  identify  acute  provoking  factors.</a:t>
            </a:r>
          </a:p>
          <a:p>
            <a:pPr indent="-457200" marL="457200">
              <a:buFont typeface="+mj-lt"/>
              <a:buAutoNum type="arabicPeriod"/>
            </a:pPr>
            <a:r>
              <a:rPr b="1" dirty="0" sz="2000" lang="en-US">
                <a:solidFill>
                  <a:srgbClr val="0070C0"/>
                </a:solidFill>
              </a:rPr>
              <a:t>Serum  prolactin levels</a:t>
            </a:r>
            <a:r>
              <a:rPr dirty="0" sz="2000" lang="en-US"/>
              <a:t> within 20  to  30  minutes at  least  twice  a  baseline  level  after  a  seizure particularly  </a:t>
            </a:r>
            <a:r>
              <a:rPr b="1" dirty="0" sz="2000" lang="en-US" u="sng"/>
              <a:t>generalized  tonic-clonic  seizures</a:t>
            </a:r>
            <a:r>
              <a:rPr dirty="0" sz="2000" lang="en-US"/>
              <a:t>,  and  do  not rise  after  PNES.</a:t>
            </a:r>
          </a:p>
          <a:p>
            <a:pPr indent="0" lvl="1" marL="457200">
              <a:buNone/>
            </a:pPr>
            <a:r>
              <a:rPr dirty="0" sz="2000" lang="en-US">
                <a:solidFill>
                  <a:srgbClr val="C00000"/>
                </a:solidFill>
              </a:rPr>
              <a:t>Can  increase  after  syncope,  and  so an  elevated  prolactin  level  would  not  be  helpful  in  distinguishing seizures  from  syncope.</a:t>
            </a:r>
          </a:p>
          <a:p>
            <a:pPr indent="-457200" marL="457200">
              <a:buFont typeface="+mj-lt"/>
              <a:buAutoNum type="arabicPeriod"/>
            </a:pPr>
            <a:r>
              <a:rPr b="1" dirty="0" sz="2000" lang="en-US">
                <a:solidFill>
                  <a:srgbClr val="0070C0"/>
                </a:solidFill>
              </a:rPr>
              <a:t>Anion-gap  metabolic  acidosis</a:t>
            </a:r>
            <a:r>
              <a:rPr dirty="0" sz="2000" lang="en-US"/>
              <a:t>  (almost  always  seen  right  after  a  convulsive  seizure  and  resolving  rapidly).</a:t>
            </a:r>
          </a:p>
          <a:p>
            <a:pPr indent="-457200" marL="457200">
              <a:buFont typeface="+mj-lt"/>
              <a:buAutoNum type="arabicPeriod"/>
            </a:pPr>
            <a:r>
              <a:rPr b="1" dirty="0" sz="2000" lang="en-US">
                <a:solidFill>
                  <a:srgbClr val="0070C0"/>
                </a:solidFill>
              </a:rPr>
              <a:t>Elevated  white  blood  cell  count</a:t>
            </a:r>
            <a:r>
              <a:rPr dirty="0" sz="2000" lang="en-US"/>
              <a:t>  (</a:t>
            </a:r>
            <a:r>
              <a:rPr dirty="0" sz="2000" lang="en-US" err="1"/>
              <a:t>demargination</a:t>
            </a:r>
            <a:r>
              <a:rPr dirty="0" sz="2000" lang="en-US"/>
              <a:t>). </a:t>
            </a:r>
          </a:p>
          <a:p>
            <a:pPr indent="-457200" marL="457200">
              <a:buFont typeface="+mj-lt"/>
              <a:buAutoNum type="arabicPeriod"/>
            </a:pPr>
            <a:r>
              <a:rPr b="1" dirty="0" sz="2000" lang="en-US">
                <a:solidFill>
                  <a:srgbClr val="0070C0"/>
                </a:solidFill>
              </a:rPr>
              <a:t>Elevated  creatine  kinase  (CK)  level</a:t>
            </a:r>
            <a:r>
              <a:rPr dirty="0" sz="2000" lang="en-US"/>
              <a:t>  (most  helpful  &gt;24  hours  after the  event).</a:t>
            </a:r>
          </a:p>
          <a:p>
            <a:pPr indent="-457200" marL="457200">
              <a:buFont typeface="+mj-lt"/>
              <a:buAutoNum type="arabicPeriod"/>
            </a:pPr>
            <a:r>
              <a:rPr b="1" dirty="0" sz="2000" lang="en-US">
                <a:solidFill>
                  <a:srgbClr val="0070C0"/>
                </a:solidFill>
              </a:rPr>
              <a:t>Elevated   ammonia  level</a:t>
            </a:r>
            <a:r>
              <a:rPr dirty="0" sz="2000" lang="en-US"/>
              <a:t>,  and  increased  amount  of neuron-specific  </a:t>
            </a:r>
            <a:r>
              <a:rPr dirty="0" sz="2000" lang="en-US" err="1"/>
              <a:t>enolase</a:t>
            </a:r>
            <a:r>
              <a:rPr dirty="0" sz="2000" lang="en-US"/>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8" name=""/>
        <p:cNvGrpSpPr/>
        <p:nvPr/>
      </p:nvGrpSpPr>
      <p:grpSpPr>
        <a:xfrm>
          <a:off x="0" y="0"/>
          <a:ext cx="0" cy="0"/>
          <a:chOff x="0" y="0"/>
          <a:chExt cx="0" cy="0"/>
        </a:xfrm>
      </p:grpSpPr>
      <p:sp>
        <p:nvSpPr>
          <p:cNvPr id="1048597" name="Content Placeholder 2"/>
          <p:cNvSpPr>
            <a:spLocks noGrp="1"/>
          </p:cNvSpPr>
          <p:nvPr>
            <p:ph idx="1"/>
          </p:nvPr>
        </p:nvSpPr>
        <p:spPr>
          <a:xfrm>
            <a:off x="86591" y="91637"/>
            <a:ext cx="8970818" cy="6662454"/>
          </a:xfrm>
        </p:spPr>
        <p:txBody>
          <a:bodyPr>
            <a:noAutofit/>
          </a:bodyPr>
          <a:p>
            <a:pPr>
              <a:buFont typeface="Wingdings" pitchFamily="2" charset="2"/>
              <a:buChar char="v"/>
            </a:pPr>
            <a:r>
              <a:rPr b="1" dirty="0" sz="2000" lang="en-US" u="sng">
                <a:solidFill>
                  <a:srgbClr val="C00000"/>
                </a:solidFill>
                <a:cs typeface="Aldhabi" pitchFamily="2" charset="-78"/>
              </a:rPr>
              <a:t>Electroencephalography (EEG)</a:t>
            </a:r>
          </a:p>
          <a:p>
            <a:pPr>
              <a:buFont typeface="Wingdings" pitchFamily="2" charset="2"/>
              <a:buChar char="v"/>
            </a:pPr>
            <a:r>
              <a:rPr dirty="0" sz="2000" lang="en-US"/>
              <a:t>EEG is  of  particular  use  in  the  evaluation  of  patients  with  seizures for  three  main  reasons:</a:t>
            </a:r>
          </a:p>
          <a:p>
            <a:pPr indent="-457200" lvl="1" marL="914400">
              <a:buFont typeface="+mj-lt"/>
              <a:buAutoNum type="arabicPeriod"/>
            </a:pPr>
            <a:r>
              <a:rPr dirty="0" sz="2000" lang="en-US"/>
              <a:t>Providing  additional  evidence  that  the spell  was  epileptic,  if  </a:t>
            </a:r>
            <a:r>
              <a:rPr dirty="0" sz="2000" lang="en-US" err="1"/>
              <a:t>epileptiform</a:t>
            </a:r>
            <a:r>
              <a:rPr dirty="0" sz="2000" lang="en-US"/>
              <a:t>  discharges  are  present  on  EEG.</a:t>
            </a:r>
          </a:p>
          <a:p>
            <a:pPr indent="-457200" lvl="1" marL="914400">
              <a:buFont typeface="+mj-lt"/>
              <a:buAutoNum type="arabicPeriod"/>
            </a:pPr>
            <a:r>
              <a:rPr dirty="0" sz="2000" lang="en-US"/>
              <a:t>Providing  additional  information  about  epilepsy  subtype (focal  or  generalized).</a:t>
            </a:r>
          </a:p>
          <a:p>
            <a:pPr indent="-457200" lvl="1" marL="914400">
              <a:buFont typeface="+mj-lt"/>
              <a:buAutoNum type="arabicPeriod"/>
            </a:pPr>
            <a:r>
              <a:rPr dirty="0" sz="2000" lang="en-US"/>
              <a:t>Determining  the  likelihood  of  recurrent  events  after  a  first seizure.</a:t>
            </a:r>
          </a:p>
          <a:p>
            <a:r>
              <a:rPr dirty="0" sz="2000" lang="en-US"/>
              <a:t>A  normal  EEG  does  not  rule  out  the  diagnosis  of  epilepsy  or seizures occur in 10%.</a:t>
            </a:r>
          </a:p>
          <a:p>
            <a:r>
              <a:rPr dirty="0" sz="2000" lang="en-US" u="sng">
                <a:solidFill>
                  <a:srgbClr val="002060"/>
                </a:solidFill>
              </a:rPr>
              <a:t>Focal lesion  can  generate  discharges  that  appear  generalized  on  scalp EEG,  a  phenomenon  known  as  </a:t>
            </a:r>
            <a:r>
              <a:rPr b="1" dirty="0" sz="2000" lang="en-US" u="sng">
                <a:solidFill>
                  <a:srgbClr val="002060"/>
                </a:solidFill>
              </a:rPr>
              <a:t>secondary  bilateral  synchrony</a:t>
            </a:r>
            <a:r>
              <a:rPr dirty="0" sz="2000" lang="en-US" u="sng">
                <a:solidFill>
                  <a:srgbClr val="002060"/>
                </a:solidFill>
              </a:rPr>
              <a:t>  and most  common  with  frontal  lobe  foci.</a:t>
            </a:r>
          </a:p>
          <a:p>
            <a:pPr>
              <a:buFont typeface="Wingdings" pitchFamily="2" charset="2"/>
              <a:buChar char="Ø"/>
            </a:pPr>
            <a:r>
              <a:rPr b="1" dirty="0" sz="2000" lang="en-US">
                <a:solidFill>
                  <a:srgbClr val="7030A0"/>
                </a:solidFill>
              </a:rPr>
              <a:t>Video-EEG monitoring</a:t>
            </a:r>
            <a:r>
              <a:rPr dirty="0" sz="2000" lang="en-US"/>
              <a:t> is the “</a:t>
            </a:r>
            <a:r>
              <a:rPr b="1" dirty="0" sz="2000" lang="en-US">
                <a:solidFill>
                  <a:srgbClr val="0070C0"/>
                </a:solidFill>
              </a:rPr>
              <a:t>gold standard</a:t>
            </a:r>
            <a:r>
              <a:rPr dirty="0" sz="2000" lang="en-US"/>
              <a:t>” in the diagnosis of seizures and </a:t>
            </a:r>
            <a:r>
              <a:rPr dirty="0" sz="2000" lang="en-US" err="1"/>
              <a:t>nonepileptic</a:t>
            </a:r>
            <a:r>
              <a:rPr dirty="0" sz="2000" lang="en-US"/>
              <a:t> spells.</a:t>
            </a:r>
          </a:p>
          <a:p>
            <a:pPr>
              <a:buFont typeface="Wingdings" pitchFamily="2" charset="2"/>
              <a:buChar char="v"/>
            </a:pPr>
            <a:r>
              <a:rPr b="1" dirty="0" sz="2000" lang="en-US" err="1" u="sng">
                <a:solidFill>
                  <a:srgbClr val="C00000"/>
                </a:solidFill>
                <a:cs typeface="Aldhabi" pitchFamily="2" charset="-78"/>
              </a:rPr>
              <a:t>Neuroimaging</a:t>
            </a:r>
            <a:endParaRPr b="1" dirty="0" sz="2000" lang="en-US" u="sng">
              <a:solidFill>
                <a:srgbClr val="C00000"/>
              </a:solidFill>
              <a:cs typeface="Aldhabi" pitchFamily="2" charset="-78"/>
            </a:endParaRPr>
          </a:p>
          <a:p>
            <a:r>
              <a:rPr dirty="0" sz="2000" lang="en-US"/>
              <a:t>Either CT or  MRI  should  be  considered in  all who  present  with first  seizure.</a:t>
            </a:r>
          </a:p>
          <a:p>
            <a:r>
              <a:rPr dirty="0" sz="2000" lang="en-US"/>
              <a:t>CT  may  be  appropriate  in  the  emergency  setting,  in  which  MRI  is  not  easily available,  and  the  purpose  is  to  identify  an  acute  provoking  factor, such  as  hemorrhage  or  acute  infarction.</a:t>
            </a:r>
          </a:p>
          <a:p>
            <a:endParaRPr dirty="0" sz="2000"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69" name=""/>
        <p:cNvGrpSpPr/>
        <p:nvPr/>
      </p:nvGrpSpPr>
      <p:grpSpPr>
        <a:xfrm>
          <a:off x="0" y="0"/>
          <a:ext cx="0" cy="0"/>
          <a:chOff x="0" y="0"/>
          <a:chExt cx="0" cy="0"/>
        </a:xfrm>
      </p:grpSpPr>
      <p:sp>
        <p:nvSpPr>
          <p:cNvPr id="1048598" name="Title 1"/>
          <p:cNvSpPr>
            <a:spLocks noGrp="1"/>
          </p:cNvSpPr>
          <p:nvPr>
            <p:ph type="title"/>
          </p:nvPr>
        </p:nvSpPr>
        <p:spPr/>
        <p:txBody>
          <a:bodyPr/>
          <a:p>
            <a:endParaRPr lang="en-US"/>
          </a:p>
        </p:txBody>
      </p:sp>
      <p:pic>
        <p:nvPicPr>
          <p:cNvPr id="2097161"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0" name=""/>
        <p:cNvGrpSpPr/>
        <p:nvPr/>
      </p:nvGrpSpPr>
      <p:grpSpPr>
        <a:xfrm>
          <a:off x="0" y="0"/>
          <a:ext cx="0" cy="0"/>
          <a:chOff x="0" y="0"/>
          <a:chExt cx="0" cy="0"/>
        </a:xfrm>
      </p:grpSpPr>
      <p:sp>
        <p:nvSpPr>
          <p:cNvPr id="1048599" name="Title 1"/>
          <p:cNvSpPr>
            <a:spLocks noGrp="1"/>
          </p:cNvSpPr>
          <p:nvPr>
            <p:ph type="title"/>
          </p:nvPr>
        </p:nvSpPr>
        <p:spPr>
          <a:xfrm>
            <a:off x="1981808" y="161431"/>
            <a:ext cx="5180384" cy="2309296"/>
          </a:xfrm>
        </p:spPr>
        <p:txBody>
          <a:bodyPr>
            <a:noAutofit/>
          </a:bodyPr>
          <a:p>
            <a:pPr algn="ctr"/>
            <a:r>
              <a:rPr dirty="0" sz="4800" lang="en-US">
                <a:solidFill>
                  <a:srgbClr val="002060"/>
                </a:solidFill>
                <a:latin typeface="Algerian" pitchFamily="82" charset="77"/>
              </a:rPr>
              <a:t>Management of Epilepsy</a:t>
            </a:r>
            <a:br>
              <a:rPr dirty="0" sz="4800" lang="en-US">
                <a:solidFill>
                  <a:srgbClr val="002060"/>
                </a:solidFill>
                <a:latin typeface="Algerian" pitchFamily="82" charset="77"/>
              </a:rPr>
            </a:br>
            <a:r>
              <a:rPr dirty="0" sz="4800" lang="en-US">
                <a:solidFill>
                  <a:srgbClr val="002060"/>
                </a:solidFill>
                <a:latin typeface="Algerian" pitchFamily="82" charset="77"/>
              </a:rPr>
              <a:t>62 </a:t>
            </a:r>
          </a:p>
        </p:txBody>
      </p:sp>
      <p:sp>
        <p:nvSpPr>
          <p:cNvPr id="1048600" name="Content Placeholder 2"/>
          <p:cNvSpPr>
            <a:spLocks noGrp="1"/>
          </p:cNvSpPr>
          <p:nvPr>
            <p:ph idx="1"/>
          </p:nvPr>
        </p:nvSpPr>
        <p:spPr>
          <a:xfrm>
            <a:off x="166832" y="3008312"/>
            <a:ext cx="8977168" cy="841376"/>
          </a:xfrm>
        </p:spPr>
        <p:txBody>
          <a:bodyPr>
            <a:normAutofit/>
          </a:bodyPr>
          <a:p>
            <a:r>
              <a:rPr dirty="0" sz="2000" lang="en-US"/>
              <a:t>Phenytoin, phenobarbital, and  carbamazepine  </a:t>
            </a:r>
            <a:r>
              <a:rPr b="1" dirty="0" sz="2000" lang="en-US">
                <a:solidFill>
                  <a:srgbClr val="002060"/>
                </a:solidFill>
              </a:rPr>
              <a:t>enzyme  inducers.</a:t>
            </a:r>
          </a:p>
          <a:p>
            <a:r>
              <a:rPr dirty="0" sz="2000" lang="en-US" err="1"/>
              <a:t>Valproic</a:t>
            </a:r>
            <a:r>
              <a:rPr dirty="0" sz="2000" lang="en-US"/>
              <a:t>  acid </a:t>
            </a:r>
            <a:r>
              <a:rPr b="1" dirty="0" sz="2000" lang="en-US">
                <a:solidFill>
                  <a:srgbClr val="002060"/>
                </a:solidFill>
              </a:rPr>
              <a:t>enzyme inhibitors.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1" name=""/>
        <p:cNvGrpSpPr/>
        <p:nvPr/>
      </p:nvGrpSpPr>
      <p:grpSpPr>
        <a:xfrm>
          <a:off x="0" y="0"/>
          <a:ext cx="0" cy="0"/>
          <a:chOff x="0" y="0"/>
          <a:chExt cx="0" cy="0"/>
        </a:xfrm>
      </p:grpSpPr>
      <p:sp>
        <p:nvSpPr>
          <p:cNvPr id="1048601" name="Content Placeholder 2"/>
          <p:cNvSpPr>
            <a:spLocks noGrp="1"/>
          </p:cNvSpPr>
          <p:nvPr>
            <p:ph idx="1"/>
          </p:nvPr>
        </p:nvSpPr>
        <p:spPr>
          <a:xfrm>
            <a:off x="86014" y="82260"/>
            <a:ext cx="8965622" cy="6683375"/>
          </a:xfrm>
        </p:spPr>
        <p:txBody>
          <a:bodyPr>
            <a:normAutofit fontScale="95000" lnSpcReduction="20000"/>
          </a:bodyPr>
          <a:p>
            <a:pPr>
              <a:buFont typeface="Wingdings" pitchFamily="2" charset="2"/>
              <a:buChar char="q"/>
            </a:pPr>
            <a:r>
              <a:rPr b="1" dirty="0" sz="2400" lang="en-US" err="1" u="sng">
                <a:solidFill>
                  <a:srgbClr val="C00000"/>
                </a:solidFill>
              </a:rPr>
              <a:t>Antiepileptic</a:t>
            </a:r>
            <a:r>
              <a:rPr b="1" dirty="0" sz="2400" lang="en-US" u="sng">
                <a:solidFill>
                  <a:srgbClr val="C00000"/>
                </a:solidFill>
              </a:rPr>
              <a:t>  Drugs </a:t>
            </a:r>
          </a:p>
          <a:p>
            <a:pPr>
              <a:buFont typeface="Wingdings" pitchFamily="2" charset="2"/>
              <a:buChar char="v"/>
            </a:pPr>
            <a:r>
              <a:rPr b="1" dirty="0" sz="2000" lang="en-US" u="sng">
                <a:solidFill>
                  <a:srgbClr val="002060"/>
                </a:solidFill>
              </a:rPr>
              <a:t>Phenytoin</a:t>
            </a:r>
          </a:p>
          <a:p>
            <a:pPr>
              <a:buFont typeface="Wingdings" pitchFamily="2" charset="2"/>
              <a:buChar char="Ø"/>
            </a:pPr>
            <a:r>
              <a:rPr b="1" dirty="0" sz="2000" lang="en-US">
                <a:solidFill>
                  <a:srgbClr val="0070C0"/>
                </a:solidFill>
              </a:rPr>
              <a:t>Uses</a:t>
            </a:r>
            <a:r>
              <a:rPr dirty="0" sz="2000" lang="en-US">
                <a:solidFill>
                  <a:srgbClr val="002060"/>
                </a:solidFill>
              </a:rPr>
              <a:t> </a:t>
            </a:r>
          </a:p>
          <a:p>
            <a:pPr lvl="1"/>
            <a:r>
              <a:rPr dirty="0" sz="2000" lang="en-US"/>
              <a:t>Partial seizure </a:t>
            </a:r>
          </a:p>
          <a:p>
            <a:pPr lvl="1"/>
            <a:r>
              <a:rPr dirty="0" sz="2000" lang="en-US"/>
              <a:t>Generalized convulsion</a:t>
            </a:r>
          </a:p>
          <a:p>
            <a:pPr lvl="1"/>
            <a:r>
              <a:rPr dirty="0" sz="2000" lang="en-US"/>
              <a:t>Neonatal seizure </a:t>
            </a:r>
          </a:p>
          <a:p>
            <a:pPr lvl="1"/>
            <a:r>
              <a:rPr b="0" dirty="0" sz="2000" lang="en-US"/>
              <a:t>Status </a:t>
            </a:r>
            <a:r>
              <a:rPr b="0" dirty="0" sz="2000" lang="en-US" err="1"/>
              <a:t>epilepticus</a:t>
            </a:r>
            <a:endParaRPr b="0" dirty="0" sz="2000" lang="en-US"/>
          </a:p>
          <a:p>
            <a:pPr lvl="1"/>
            <a:endParaRPr b="0" dirty="0" sz="2000" lang="en-US"/>
          </a:p>
          <a:p>
            <a:pPr>
              <a:buFont typeface="Wingdings" pitchFamily="2" charset="2"/>
              <a:buChar char="Ø"/>
            </a:pPr>
            <a:r>
              <a:rPr b="1" dirty="0" sz="2000" lang="en-US">
                <a:solidFill>
                  <a:srgbClr val="0070C0"/>
                </a:solidFill>
              </a:rPr>
              <a:t>Typical  side  effects </a:t>
            </a:r>
          </a:p>
          <a:p>
            <a:pPr>
              <a:buFont typeface="Wingdings" pitchFamily="2" charset="2"/>
              <a:buChar char="ü"/>
            </a:pPr>
            <a:r>
              <a:rPr b="1" dirty="0" sz="2000" lang="en-US"/>
              <a:t>With  high  serum  concentrations</a:t>
            </a:r>
            <a:r>
              <a:rPr dirty="0" sz="2000" lang="en-US"/>
              <a:t>,  include  nystagmus,  ataxia,  diplopia,  drowsiness,  and  hepatotoxicity. </a:t>
            </a:r>
          </a:p>
          <a:p>
            <a:pPr>
              <a:buFont typeface="Wingdings" pitchFamily="2" charset="2"/>
              <a:buChar char="ü"/>
            </a:pPr>
            <a:r>
              <a:rPr b="1" dirty="0" sz="2000" lang="en-US"/>
              <a:t>With  chronic  use</a:t>
            </a:r>
            <a:r>
              <a:rPr dirty="0" sz="2000" lang="en-US"/>
              <a:t>  include  gingival  hyperplasia, hirsutism,  peripheral  neuropathy,  and  bone  demineralization. </a:t>
            </a:r>
          </a:p>
          <a:p>
            <a:pPr>
              <a:buFont typeface="Wingdings" pitchFamily="2" charset="2"/>
              <a:buChar char="v"/>
            </a:pPr>
            <a:r>
              <a:rPr dirty="0" sz="2000" lang="en-US"/>
              <a:t>Intravenous  infusion  has  been  associated  with  bradycardia  and  hypotension,  as  well as  local  skin  necrosis,  known  as  </a:t>
            </a:r>
            <a:r>
              <a:rPr b="1" dirty="0" sz="2000" lang="en-US">
                <a:solidFill>
                  <a:srgbClr val="7030A0"/>
                </a:solidFill>
              </a:rPr>
              <a:t>purple  glove  syndrome</a:t>
            </a:r>
            <a:r>
              <a:rPr dirty="0" sz="2000" lang="en-US"/>
              <a:t>.</a:t>
            </a:r>
          </a:p>
          <a:p>
            <a:pPr>
              <a:buFont typeface="Wingdings" pitchFamily="2" charset="2"/>
              <a:buChar char="v"/>
            </a:pPr>
            <a:r>
              <a:rPr dirty="0" sz="2000" lang="en-US"/>
              <a:t>Can  be  avoided  through  the  use  of  </a:t>
            </a:r>
            <a:r>
              <a:rPr b="1" dirty="0" sz="2000" lang="en-US" err="1"/>
              <a:t>fosphenytoin</a:t>
            </a:r>
            <a:r>
              <a:rPr b="1" dirty="0" sz="2000" lang="en-US"/>
              <a:t>.</a:t>
            </a:r>
            <a:endParaRPr dirty="0" sz="2000" lang="en-US"/>
          </a:p>
          <a:p>
            <a:pPr>
              <a:buFont typeface="Wingdings" pitchFamily="2" charset="2"/>
              <a:buChar char="v"/>
            </a:pPr>
            <a:endParaRPr dirty="0" sz="2000" lang="en-US"/>
          </a:p>
          <a:p>
            <a:pPr>
              <a:buFont typeface="Wingdings" pitchFamily="2" charset="2"/>
              <a:buChar char="Ø"/>
            </a:pPr>
            <a:r>
              <a:rPr b="1" dirty="0" sz="2000" lang="en-US">
                <a:solidFill>
                  <a:srgbClr val="0070C0"/>
                </a:solidFill>
              </a:rPr>
              <a:t>Dose:</a:t>
            </a:r>
            <a:r>
              <a:rPr dirty="0" sz="2000" lang="en-US"/>
              <a:t> loading 15mg/kg   Maintenance: 5 mg/kg/day.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2" name=""/>
        <p:cNvGrpSpPr/>
        <p:nvPr/>
      </p:nvGrpSpPr>
      <p:grpSpPr>
        <a:xfrm>
          <a:off x="0" y="0"/>
          <a:ext cx="0" cy="0"/>
          <a:chOff x="0" y="0"/>
          <a:chExt cx="0" cy="0"/>
        </a:xfrm>
      </p:grpSpPr>
      <p:sp>
        <p:nvSpPr>
          <p:cNvPr id="1048602" name="Content Placeholder 2"/>
          <p:cNvSpPr>
            <a:spLocks noGrp="1"/>
          </p:cNvSpPr>
          <p:nvPr>
            <p:ph idx="1"/>
          </p:nvPr>
        </p:nvSpPr>
        <p:spPr>
          <a:xfrm>
            <a:off x="86012" y="82262"/>
            <a:ext cx="8977169" cy="6694920"/>
          </a:xfrm>
        </p:spPr>
        <p:txBody>
          <a:bodyPr>
            <a:normAutofit/>
          </a:bodyPr>
          <a:p>
            <a:pPr>
              <a:buFont typeface="Wingdings" pitchFamily="2" charset="2"/>
              <a:buChar char="v"/>
            </a:pPr>
            <a:r>
              <a:rPr b="1" dirty="0" sz="2000" lang="en-US" u="sng">
                <a:solidFill>
                  <a:srgbClr val="002060"/>
                </a:solidFill>
              </a:rPr>
              <a:t>Carbamazepine and </a:t>
            </a:r>
            <a:r>
              <a:rPr b="1" dirty="0" sz="2000" lang="en-US" err="1" u="sng">
                <a:solidFill>
                  <a:srgbClr val="002060"/>
                </a:solidFill>
              </a:rPr>
              <a:t>Oxcarbazepine</a:t>
            </a:r>
            <a:endParaRPr b="1" dirty="0" sz="2000" lang="en-US" u="sng">
              <a:solidFill>
                <a:srgbClr val="002060"/>
              </a:solidFill>
            </a:endParaRPr>
          </a:p>
          <a:p>
            <a:pPr>
              <a:buFont typeface="Wingdings" pitchFamily="2" charset="2"/>
              <a:buChar char="Ø"/>
            </a:pPr>
            <a:r>
              <a:rPr b="1" dirty="0" sz="2000" lang="en-US">
                <a:solidFill>
                  <a:srgbClr val="0070C0"/>
                </a:solidFill>
              </a:rPr>
              <a:t>Uses</a:t>
            </a:r>
          </a:p>
          <a:p>
            <a:pPr lvl="1"/>
            <a:r>
              <a:rPr dirty="0" sz="2000" lang="en-US"/>
              <a:t>Focal  onset  seizures.</a:t>
            </a:r>
          </a:p>
          <a:p>
            <a:pPr lvl="1"/>
            <a:r>
              <a:rPr dirty="0" sz="2000" lang="en-US"/>
              <a:t>Both  partial  and  secondarily  generalized.</a:t>
            </a:r>
          </a:p>
          <a:p>
            <a:pPr lvl="1"/>
            <a:endParaRPr dirty="0" sz="2000" lang="en-US"/>
          </a:p>
          <a:p>
            <a:pPr>
              <a:buFont typeface="Wingdings" pitchFamily="2" charset="2"/>
              <a:buChar char="Ø"/>
            </a:pPr>
            <a:r>
              <a:rPr b="1" dirty="0" sz="2000" lang="en-US">
                <a:solidFill>
                  <a:srgbClr val="0070C0"/>
                </a:solidFill>
              </a:rPr>
              <a:t>Side effect</a:t>
            </a:r>
          </a:p>
          <a:p>
            <a:r>
              <a:rPr dirty="0" sz="2000" lang="en-US"/>
              <a:t>nausea, dizziness, drowsiness, diplopia, weight gain, rash, and </a:t>
            </a:r>
            <a:r>
              <a:rPr dirty="0" sz="2000" lang="en-US" err="1"/>
              <a:t>hyponatremia</a:t>
            </a:r>
            <a:r>
              <a:rPr dirty="0" sz="2000" lang="en-US"/>
              <a:t>. </a:t>
            </a:r>
          </a:p>
          <a:p>
            <a:r>
              <a:rPr dirty="0" sz="2000" lang="en-US"/>
              <a:t>Stevens-Johnson syndrome and toxic epidermal </a:t>
            </a:r>
            <a:r>
              <a:rPr dirty="0" sz="2000" lang="en-US" err="1"/>
              <a:t>necrolysis</a:t>
            </a:r>
            <a:r>
              <a:rPr dirty="0" sz="2000" lang="en-US"/>
              <a:t>. </a:t>
            </a:r>
          </a:p>
          <a:p>
            <a:r>
              <a:rPr dirty="0" sz="2000" lang="en-US"/>
              <a:t>Transient leucopenia may also be seen in the first few month.</a:t>
            </a:r>
          </a:p>
          <a:p>
            <a:endParaRPr dirty="0" sz="2000" lang="en-US"/>
          </a:p>
          <a:p>
            <a:pPr>
              <a:buFont typeface="Wingdings" pitchFamily="2" charset="2"/>
              <a:buChar char="§"/>
            </a:pPr>
            <a:r>
              <a:rPr b="1" dirty="0" sz="2000" lang="en-US" err="1"/>
              <a:t>Hyponatremia</a:t>
            </a:r>
            <a:r>
              <a:rPr dirty="0" sz="2000" lang="en-US"/>
              <a:t>  is  more  common  with  </a:t>
            </a:r>
            <a:r>
              <a:rPr dirty="0" sz="2000" lang="en-US" err="1"/>
              <a:t>oxcarbazepine</a:t>
            </a:r>
            <a:r>
              <a:rPr dirty="0" sz="2000" lang="en-US"/>
              <a:t>  than  carbamazepine.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3" name=""/>
        <p:cNvGrpSpPr/>
        <p:nvPr/>
      </p:nvGrpSpPr>
      <p:grpSpPr>
        <a:xfrm>
          <a:off x="0" y="0"/>
          <a:ext cx="0" cy="0"/>
          <a:chOff x="0" y="0"/>
          <a:chExt cx="0" cy="0"/>
        </a:xfrm>
      </p:grpSpPr>
      <p:sp>
        <p:nvSpPr>
          <p:cNvPr id="1048603" name="Content Placeholder 2"/>
          <p:cNvSpPr>
            <a:spLocks noGrp="1"/>
          </p:cNvSpPr>
          <p:nvPr>
            <p:ph idx="1"/>
          </p:nvPr>
        </p:nvSpPr>
        <p:spPr>
          <a:xfrm>
            <a:off x="86012" y="82260"/>
            <a:ext cx="8977169" cy="6683375"/>
          </a:xfrm>
        </p:spPr>
        <p:txBody>
          <a:bodyPr>
            <a:normAutofit/>
          </a:bodyPr>
          <a:p>
            <a:pPr>
              <a:buFont typeface="Wingdings" pitchFamily="2" charset="2"/>
              <a:buChar char="v"/>
            </a:pPr>
            <a:r>
              <a:rPr b="1" dirty="0" sz="2000" lang="en-US" err="1" u="sng">
                <a:solidFill>
                  <a:srgbClr val="002060"/>
                </a:solidFill>
              </a:rPr>
              <a:t>Valproic</a:t>
            </a:r>
            <a:r>
              <a:rPr b="1" dirty="0" sz="2000" lang="en-US" u="sng">
                <a:solidFill>
                  <a:srgbClr val="002060"/>
                </a:solidFill>
              </a:rPr>
              <a:t> Acid</a:t>
            </a:r>
          </a:p>
          <a:p>
            <a:pPr>
              <a:buFont typeface="Wingdings" pitchFamily="2" charset="2"/>
              <a:buChar char="Ø"/>
            </a:pPr>
            <a:r>
              <a:rPr b="1" dirty="0" sz="2000" lang="en-US">
                <a:solidFill>
                  <a:srgbClr val="0070C0"/>
                </a:solidFill>
              </a:rPr>
              <a:t>Uses</a:t>
            </a:r>
            <a:r>
              <a:rPr b="1" dirty="0" sz="2000" lang="en-US">
                <a:solidFill>
                  <a:srgbClr val="002060"/>
                </a:solidFill>
              </a:rPr>
              <a:t> </a:t>
            </a:r>
          </a:p>
          <a:p>
            <a:pPr lvl="1"/>
            <a:r>
              <a:rPr dirty="0" sz="2000" lang="en-US"/>
              <a:t>First-line  agent  for  primary  generalized  epilepsy. </a:t>
            </a:r>
          </a:p>
          <a:p>
            <a:pPr lvl="1"/>
            <a:r>
              <a:rPr dirty="0" sz="2000" lang="en-US"/>
              <a:t>Generalized  seizure  types,  including absence,  myoclonic,  and  tonic-clonic  seizures.</a:t>
            </a:r>
          </a:p>
          <a:p>
            <a:pPr lvl="1"/>
            <a:r>
              <a:rPr dirty="0" sz="2000" lang="en-US"/>
              <a:t>Partial  seizures,  seizures  associated  with  </a:t>
            </a:r>
            <a:r>
              <a:rPr dirty="0" sz="2000" lang="en-US" err="1"/>
              <a:t>Lennox-Gastaut</a:t>
            </a:r>
            <a:r>
              <a:rPr dirty="0" sz="2000" lang="en-US"/>
              <a:t>  syndrome,  infantile  spasms,  neonatal  seizures,  and  febrile seizures.</a:t>
            </a:r>
          </a:p>
          <a:p>
            <a:endParaRPr dirty="0" sz="2000" lang="en-US"/>
          </a:p>
          <a:p>
            <a:pPr>
              <a:buFont typeface="Wingdings" pitchFamily="2" charset="2"/>
              <a:buChar char="Ø"/>
            </a:pPr>
            <a:r>
              <a:rPr b="1" dirty="0" sz="2000" lang="en-US">
                <a:solidFill>
                  <a:srgbClr val="0070C0"/>
                </a:solidFill>
              </a:rPr>
              <a:t>Side effect</a:t>
            </a:r>
          </a:p>
          <a:p>
            <a:pPr lvl="1"/>
            <a:r>
              <a:rPr dirty="0" sz="2000" lang="en-US"/>
              <a:t>Transient  hair  loss, weight gain.</a:t>
            </a:r>
          </a:p>
          <a:p>
            <a:pPr lvl="1"/>
            <a:r>
              <a:rPr dirty="0" sz="2000" lang="en-US"/>
              <a:t>Acute  mental  status.</a:t>
            </a:r>
          </a:p>
          <a:p>
            <a:pPr lvl="1"/>
            <a:r>
              <a:rPr dirty="0" sz="2000" lang="en-US"/>
              <a:t>Thrombocytopenia  which  may  cause  excessive  bleeding.</a:t>
            </a:r>
          </a:p>
          <a:p>
            <a:pPr lvl="1"/>
            <a:r>
              <a:rPr dirty="0" sz="2000" lang="en-US"/>
              <a:t>Increased  risk  of  neural  tube  defects.</a:t>
            </a:r>
          </a:p>
          <a:p>
            <a:pPr lvl="1"/>
            <a:endParaRPr dirty="0" sz="2000" lang="en-US"/>
          </a:p>
          <a:p>
            <a:pPr>
              <a:buFont typeface="Wingdings" pitchFamily="2" charset="2"/>
              <a:buChar char="§"/>
            </a:pPr>
            <a:r>
              <a:rPr dirty="0" sz="2000" lang="en-US"/>
              <a:t>The  initial  target dose  of  </a:t>
            </a:r>
            <a:r>
              <a:rPr dirty="0" sz="2000" lang="en-US" err="1"/>
              <a:t>valproic</a:t>
            </a:r>
            <a:r>
              <a:rPr dirty="0" sz="2000" lang="en-US"/>
              <a:t>  acid  is  15  mg/kg/day.</a:t>
            </a:r>
          </a:p>
          <a:p>
            <a:pPr>
              <a:buFont typeface="Wingdings" pitchFamily="2" charset="2"/>
              <a:buChar char="§"/>
            </a:pPr>
            <a:r>
              <a:rPr b="1" dirty="0" sz="2000" lang="en-US" err="1">
                <a:solidFill>
                  <a:srgbClr val="C00000"/>
                </a:solidFill>
              </a:rPr>
              <a:t>L-carnitine</a:t>
            </a:r>
            <a:r>
              <a:rPr dirty="0" sz="2000" lang="en-US"/>
              <a:t>  supplementation  has  been  beneficial  in  acute  </a:t>
            </a:r>
            <a:r>
              <a:rPr dirty="0" sz="2000" lang="en-US" err="1"/>
              <a:t>valproic</a:t>
            </a:r>
            <a:r>
              <a:rPr dirty="0" sz="2000" lang="en-US"/>
              <a:t>  acid  overdoses.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sp>
        <p:nvSpPr>
          <p:cNvPr id="1048604" name="Content Placeholder 2"/>
          <p:cNvSpPr>
            <a:spLocks noGrp="1"/>
          </p:cNvSpPr>
          <p:nvPr>
            <p:ph type="title"/>
          </p:nvPr>
        </p:nvSpPr>
        <p:spPr>
          <a:xfrm>
            <a:off x="0" y="857250"/>
            <a:ext cx="7943850" cy="742950"/>
          </a:xfrm>
          <a:prstGeom prst="rect"/>
        </p:spPr>
        <p:txBody>
          <a:bodyPr bIns="34290" lIns="68580" rIns="68580" rtlCol="0" tIns="34290" vert="horz">
            <a:normAutofit fontScale="90000"/>
          </a:bodyPr>
          <a:lst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b="1" dirty="0" lang="en-US" u="sng">
                <a:solidFill>
                  <a:schemeClr val="accent4">
                    <a:lumMod val="60000"/>
                    <a:lumOff val="40000"/>
                  </a:schemeClr>
                </a:solidFill>
                <a:latin typeface="Abadi" panose="020F0502020204030204" pitchFamily="34" charset="0"/>
                <a:cs typeface="Aldhabi" pitchFamily="2" charset="-78"/>
              </a:rPr>
              <a:t>Medical management (</a:t>
            </a:r>
            <a:r>
              <a:rPr b="1" dirty="0" lang="en-US" err="1" u="sng">
                <a:solidFill>
                  <a:schemeClr val="accent4">
                    <a:lumMod val="60000"/>
                    <a:lumOff val="40000"/>
                  </a:schemeClr>
                </a:solidFill>
                <a:latin typeface="Abadi" panose="020F0502020204030204" pitchFamily="34" charset="0"/>
                <a:cs typeface="Aldhabi" pitchFamily="2" charset="-78"/>
              </a:rPr>
              <a:t>ANTIEPILEPTIC</a:t>
            </a:r>
            <a:r>
              <a:rPr b="1" dirty="0" lang="en-US" u="sng">
                <a:solidFill>
                  <a:schemeClr val="accent4">
                    <a:lumMod val="60000"/>
                    <a:lumOff val="40000"/>
                  </a:schemeClr>
                </a:solidFill>
                <a:latin typeface="Abadi" panose="020F0502020204030204" pitchFamily="34" charset="0"/>
                <a:cs typeface="Aldhabi" pitchFamily="2" charset="-78"/>
              </a:rPr>
              <a:t>  DRUGS)</a:t>
            </a:r>
          </a:p>
          <a:p>
            <a:endParaRPr b="1" dirty="0" lang="en-US" u="sng">
              <a:solidFill>
                <a:schemeClr val="accent4">
                  <a:lumMod val="60000"/>
                  <a:lumOff val="40000"/>
                </a:schemeClr>
              </a:solidFill>
              <a:latin typeface="Abadi" panose="020F0502020204030204" pitchFamily="34" charset="0"/>
              <a:cs typeface="Aldhabi" pitchFamily="2" charset="-78"/>
            </a:endParaRPr>
          </a:p>
        </p:txBody>
      </p:sp>
      <p:graphicFrame>
        <p:nvGraphicFramePr>
          <p:cNvPr id="4194304" name="Content Placeholder 4"/>
          <p:cNvGraphicFramePr>
            <a:graphicFrameLocks noGrp="1"/>
          </p:cNvGraphicFramePr>
          <p:nvPr>
            <p:ph idx="1"/>
          </p:nvPr>
        </p:nvGraphicFramePr>
        <p:xfrm>
          <a:off x="2" y="0"/>
          <a:ext cx="9143998" cy="6858000"/>
        </p:xfrm>
        <a:graphic>
          <a:graphicData uri="http://schemas.openxmlformats.org/drawingml/2006/table">
            <a:tbl>
              <a:tblPr firstRow="1" lastRow="1" bandRow="1">
                <a:tableStyleId>{93296810-A885-4BE3-A3E7-6D5BEEA58F35}</a:tableStyleId>
              </a:tblPr>
              <a:tblGrid>
                <a:gridCol w="1167065"/>
                <a:gridCol w="1532776"/>
                <a:gridCol w="573948"/>
                <a:gridCol w="2165847"/>
                <a:gridCol w="3704362"/>
              </a:tblGrid>
              <a:tr h="744604">
                <a:tc>
                  <a:txBody>
                    <a:bodyPr/>
                    <a:p>
                      <a:r>
                        <a:rPr b="1" dirty="0" sz="2200" i="0" lang="en-US" u="none">
                          <a:latin typeface="+mn-lt"/>
                        </a:rPr>
                        <a:t>Drug</a:t>
                      </a:r>
                    </a:p>
                  </a:txBody>
                  <a:tcPr marL="68580" marR="68580" marT="34290" marB="34290"/>
                </a:tc>
                <a:tc>
                  <a:txBody>
                    <a:bodyPr/>
                    <a:p>
                      <a:r>
                        <a:rPr dirty="0" sz="2200" i="0" lang="en-US" u="none">
                          <a:latin typeface="+mn-lt"/>
                        </a:rPr>
                        <a:t>Oral Dose</a:t>
                      </a:r>
                    </a:p>
                  </a:txBody>
                  <a:tcPr marL="68580" marR="68580" marT="34290" marB="34290"/>
                </a:tc>
                <a:tc>
                  <a:txBody>
                    <a:bodyPr/>
                    <a:p>
                      <a:r>
                        <a:rPr dirty="0" sz="1700" i="0" lang="en-US" u="none">
                          <a:latin typeface="+mn-lt"/>
                        </a:rPr>
                        <a:t>IV dose</a:t>
                      </a:r>
                    </a:p>
                  </a:txBody>
                  <a:tcPr marL="68580" marR="68580" marT="34290" marB="34290"/>
                </a:tc>
                <a:tc>
                  <a:txBody>
                    <a:bodyPr/>
                    <a:p>
                      <a:r>
                        <a:rPr dirty="0" sz="2200" i="0" lang="en-US" u="none">
                          <a:latin typeface="+mn-lt"/>
                        </a:rPr>
                        <a:t>Uses</a:t>
                      </a:r>
                    </a:p>
                  </a:txBody>
                  <a:tcPr marL="68580" marR="68580" marT="34290" marB="34290"/>
                </a:tc>
                <a:tc>
                  <a:txBody>
                    <a:bodyPr/>
                    <a:p>
                      <a:r>
                        <a:rPr dirty="0" sz="2200" i="0" lang="en-US" u="none">
                          <a:latin typeface="+mn-lt"/>
                        </a:rPr>
                        <a:t>Side effect</a:t>
                      </a:r>
                    </a:p>
                  </a:txBody>
                  <a:tcPr marL="68580" marR="68580" marT="34290" marB="34290"/>
                </a:tc>
              </a:tr>
              <a:tr h="959382">
                <a:tc>
                  <a:txBody>
                    <a:bodyPr/>
                    <a:p>
                      <a:r>
                        <a:rPr b="1" dirty="0" sz="1200" i="0" lang="en-US" u="none">
                          <a:latin typeface="+mn-lt"/>
                        </a:rPr>
                        <a:t>Phenytoin</a:t>
                      </a:r>
                    </a:p>
                    <a:p>
                      <a:r>
                        <a:rPr b="1" dirty="0" sz="1200" i="0" lang="en-US" u="none">
                          <a:latin typeface="+mn-lt"/>
                        </a:rPr>
                        <a:t>(</a:t>
                      </a:r>
                      <a:r>
                        <a:rPr b="1" dirty="0" sz="1200" i="0" lang="en-US" err="1" u="none">
                          <a:latin typeface="+mn-lt"/>
                        </a:rPr>
                        <a:t>Epanotin</a:t>
                      </a:r>
                      <a:r>
                        <a:rPr b="1" dirty="0" sz="1200" i="0" lang="en-US" u="none">
                          <a:latin typeface="+mn-lt"/>
                        </a:rPr>
                        <a:t>)</a:t>
                      </a:r>
                      <a:r>
                        <a:rPr dirty="0" sz="1200" i="0" lang="en-US" u="none">
                          <a:latin typeface="+mn-lt"/>
                        </a:rPr>
                        <a:t> </a:t>
                      </a:r>
                    </a:p>
                  </a:txBody>
                  <a:tcPr marL="68580" marR="68580" marT="34290" marB="34290"/>
                </a:tc>
                <a:tc>
                  <a:txBody>
                    <a:bodyPr/>
                    <a:p>
                      <a:r>
                        <a:rPr b="1" dirty="0" sz="1200" i="0" lang="en-US" u="none">
                          <a:latin typeface="+mn-lt"/>
                        </a:rPr>
                        <a:t>5 - 6 mg./</a:t>
                      </a:r>
                    </a:p>
                    <a:p>
                      <a:r>
                        <a:rPr b="1" dirty="0" sz="1200" i="0" lang="en-US" u="none">
                          <a:latin typeface="+mn-lt"/>
                        </a:rPr>
                        <a:t>day</a:t>
                      </a:r>
                    </a:p>
                  </a:txBody>
                  <a:tcPr marL="68580" marR="68580" marT="34290" marB="34290"/>
                </a:tc>
                <a:tc>
                  <a:txBody>
                    <a:bodyPr/>
                    <a:p>
                      <a:r>
                        <a:rPr b="1" dirty="0" sz="1200" i="0" lang="en-US" u="none">
                          <a:latin typeface="+mn-lt"/>
                        </a:rPr>
                        <a:t>1 mg./kg/</a:t>
                      </a:r>
                    </a:p>
                    <a:p>
                      <a:r>
                        <a:rPr b="1" dirty="0" sz="1200" i="0" lang="en-US" u="none">
                          <a:latin typeface="+mn-lt"/>
                        </a:rPr>
                        <a:t>min.</a:t>
                      </a:r>
                    </a:p>
                  </a:txBody>
                  <a:tcPr marL="68580" marR="68580" marT="34290" marB="34290"/>
                </a:tc>
                <a:tc>
                  <a:txBody>
                    <a:bodyPr/>
                    <a:p>
                      <a:r>
                        <a:rPr b="1" dirty="0" sz="1200" i="0" lang="en-US" u="none">
                          <a:latin typeface="+mn-lt"/>
                        </a:rPr>
                        <a:t>Partial seizure </a:t>
                      </a:r>
                    </a:p>
                    <a:p>
                      <a:r>
                        <a:rPr b="1" dirty="0" sz="1200" i="0" lang="en-US" u="none">
                          <a:latin typeface="+mn-lt"/>
                        </a:rPr>
                        <a:t>generalized </a:t>
                      </a:r>
                      <a:r>
                        <a:rPr b="1" dirty="0" sz="1200" i="0" lang="en-US" err="1" u="none">
                          <a:latin typeface="+mn-lt"/>
                        </a:rPr>
                        <a:t>convulsion,neon-atal</a:t>
                      </a:r>
                      <a:r>
                        <a:rPr b="1" dirty="0" sz="1200" i="0" lang="en-US" u="none">
                          <a:latin typeface="+mn-lt"/>
                        </a:rPr>
                        <a:t> convulsion</a:t>
                      </a:r>
                    </a:p>
                  </a:txBody>
                  <a:tcPr marL="68580" marR="68580" marT="34290" marB="34290"/>
                </a:tc>
                <a:tc>
                  <a:txBody>
                    <a:bodyPr/>
                    <a:p>
                      <a:r>
                        <a:rPr b="1" dirty="0" sz="1200" i="0" lang="en-US" err="1" u="none">
                          <a:latin typeface="+mn-lt"/>
                        </a:rPr>
                        <a:t>Bradyarythmia</a:t>
                      </a:r>
                      <a:r>
                        <a:rPr b="1" dirty="0" sz="1200" i="0" lang="en-US" u="none">
                          <a:latin typeface="+mn-lt"/>
                        </a:rPr>
                        <a:t>, hypotension, skin necrosis ,nystagmus , ataxia, bone density decrease due to </a:t>
                      </a:r>
                      <a:r>
                        <a:rPr b="1" dirty="0" sz="1200" i="0" lang="en-US" err="1" u="none">
                          <a:latin typeface="+mn-lt"/>
                        </a:rPr>
                        <a:t>vit</a:t>
                      </a:r>
                      <a:r>
                        <a:rPr b="1" dirty="0" sz="1200" i="0" lang="en-US" u="none">
                          <a:latin typeface="+mn-lt"/>
                        </a:rPr>
                        <a:t>. D deficiency </a:t>
                      </a:r>
                    </a:p>
                  </a:txBody>
                  <a:tcPr marL="68580" marR="68580" marT="34290" marB="34290"/>
                </a:tc>
              </a:tr>
              <a:tr h="1093923">
                <a:tc>
                  <a:txBody>
                    <a:bodyPr/>
                    <a:p>
                      <a:r>
                        <a:rPr b="1" dirty="0" sz="1200" i="0" lang="en-US" u="none">
                          <a:latin typeface="+mn-lt"/>
                        </a:rPr>
                        <a:t>Carbamazepine </a:t>
                      </a:r>
                    </a:p>
                    <a:p>
                      <a:r>
                        <a:rPr b="1" dirty="0" sz="1200" i="0" lang="en-US" u="none">
                          <a:latin typeface="+mn-lt"/>
                        </a:rPr>
                        <a:t>(</a:t>
                      </a:r>
                      <a:r>
                        <a:rPr b="1" dirty="0" sz="1200" i="0" lang="en-US" err="1" u="none">
                          <a:latin typeface="+mn-lt"/>
                        </a:rPr>
                        <a:t>Tegretol</a:t>
                      </a:r>
                      <a:r>
                        <a:rPr b="1" dirty="0" sz="1200" i="0" lang="en-US" u="none">
                          <a:latin typeface="+mn-lt"/>
                        </a:rPr>
                        <a:t>)</a:t>
                      </a:r>
                    </a:p>
                  </a:txBody>
                  <a:tcPr marL="68580" marR="68580" marT="34290" marB="34290"/>
                </a:tc>
                <a:tc>
                  <a:txBody>
                    <a:bodyPr/>
                    <a:p>
                      <a:r>
                        <a:rPr b="1" dirty="0" sz="1200" i="0" lang="en-US" u="none">
                          <a:latin typeface="+mn-lt"/>
                        </a:rPr>
                        <a:t>10-30</a:t>
                      </a:r>
                    </a:p>
                    <a:p>
                      <a:r>
                        <a:rPr b="1" dirty="0" sz="1200" i="0" lang="en-US" u="none">
                          <a:latin typeface="+mn-lt"/>
                        </a:rPr>
                        <a:t>mg/kg/day</a:t>
                      </a:r>
                    </a:p>
                    <a:p>
                      <a:r>
                        <a:rPr b="1" dirty="0" sz="1200" i="0" lang="en-US" u="none">
                          <a:latin typeface="+mn-lt"/>
                        </a:rPr>
                        <a:t>100  to  200  mg/day to  a  target  dose  of  600  to  800  mg/ day</a:t>
                      </a:r>
                    </a:p>
                  </a:txBody>
                  <a:tcPr marL="68580" marR="68580" marT="34290" marB="34290"/>
                </a:tc>
                <a:tc>
                  <a:txBody>
                    <a:bodyPr/>
                    <a:p>
                      <a:r>
                        <a:rPr dirty="0" sz="1200" i="0" lang="en-US" u="none">
                          <a:latin typeface="+mn-lt"/>
                        </a:rPr>
                        <a:t>No</a:t>
                      </a:r>
                    </a:p>
                  </a:txBody>
                  <a:tcPr marL="68580" marR="68580" marT="34290" marB="34290"/>
                </a:tc>
                <a:tc>
                  <a:txBody>
                    <a:bodyPr/>
                    <a:p>
                      <a:r>
                        <a:rPr b="1" dirty="0" sz="1200" i="0" lang="en-US" u="none">
                          <a:latin typeface="+mn-lt"/>
                        </a:rPr>
                        <a:t>Focal  onset  seizures, both  partial  and  secondarily  generalized</a:t>
                      </a:r>
                    </a:p>
                  </a:txBody>
                  <a:tcPr marL="68580" marR="68580" marT="34290" marB="34290"/>
                </a:tc>
                <a:tc>
                  <a:txBody>
                    <a:bodyPr/>
                    <a:p>
                      <a:pPr algn="l" defTabSz="914400" eaLnBrk="1" fontAlgn="auto" hangingPunct="1" indent="0" latinLnBrk="0" lvl="0" marL="0" marR="0" rtl="0">
                        <a:lnSpc>
                          <a:spcPct val="100000"/>
                        </a:lnSpc>
                        <a:spcBef>
                          <a:spcPts val="0"/>
                        </a:spcBef>
                        <a:spcAft>
                          <a:spcPts val="0"/>
                        </a:spcAft>
                        <a:buClrTx/>
                        <a:buSzTx/>
                        <a:buFontTx/>
                        <a:buNone/>
                      </a:pPr>
                      <a:r>
                        <a:rPr b="1" dirty="0" sz="1200" i="0" lang="en-US" u="none">
                          <a:latin typeface="+mn-lt"/>
                        </a:rPr>
                        <a:t>CNS toxicity, hypo </a:t>
                      </a:r>
                      <a:r>
                        <a:rPr b="1" dirty="0" sz="1200" i="0" lang="en-US" err="1" u="none">
                          <a:latin typeface="+mn-lt"/>
                        </a:rPr>
                        <a:t>natremia</a:t>
                      </a:r>
                      <a:r>
                        <a:rPr b="1" dirty="0" sz="1200" i="0" lang="en-US" u="none">
                          <a:latin typeface="+mn-lt"/>
                        </a:rPr>
                        <a:t>, neutropenia ,hyper sensitivity , allergic rash , diplopia, weight gain</a:t>
                      </a:r>
                    </a:p>
                    <a:p>
                      <a:endParaRPr dirty="0" sz="1200" i="0" lang="en-US" u="none">
                        <a:latin typeface="+mn-lt"/>
                      </a:endParaRPr>
                    </a:p>
                  </a:txBody>
                  <a:tcPr marL="68580" marR="68580" marT="34290" marB="34290"/>
                </a:tc>
              </a:tr>
              <a:tr h="1642429">
                <a:tc>
                  <a:txBody>
                    <a:bodyPr/>
                    <a:p>
                      <a:r>
                        <a:rPr b="1" dirty="0" sz="1200" i="0" lang="en-US" err="1" u="none">
                          <a:latin typeface="+mn-lt"/>
                        </a:rPr>
                        <a:t>Valproic</a:t>
                      </a:r>
                      <a:r>
                        <a:rPr b="1" dirty="0" sz="1200" i="0" lang="en-US" u="none">
                          <a:latin typeface="+mn-lt"/>
                        </a:rPr>
                        <a:t> Acid</a:t>
                      </a:r>
                    </a:p>
                  </a:txBody>
                  <a:tcPr marL="68580" marR="68580" marT="34290" marB="34290"/>
                </a:tc>
                <a:tc>
                  <a:txBody>
                    <a:bodyPr/>
                    <a:p>
                      <a:r>
                        <a:rPr b="1" dirty="0" sz="1200" i="0" lang="en-US" u="none">
                          <a:latin typeface="+mn-lt"/>
                        </a:rPr>
                        <a:t>15  mg/kg/day  (500  to  1000  mg/day)</a:t>
                      </a:r>
                    </a:p>
                  </a:txBody>
                  <a:tcPr marL="68580" marR="68580" marT="34290" marB="34290"/>
                </a:tc>
                <a:tc>
                  <a:txBody>
                    <a:bodyPr/>
                    <a:p>
                      <a:endParaRPr dirty="0" sz="1200" i="0" lang="en-US" u="none">
                        <a:latin typeface="+mn-lt"/>
                      </a:endParaRPr>
                    </a:p>
                  </a:txBody>
                  <a:tcPr marL="68580" marR="68580" marT="34290" marB="34290"/>
                </a:tc>
                <a:tc>
                  <a:txBody>
                    <a:bodyPr/>
                    <a:p>
                      <a:r>
                        <a:rPr b="1" dirty="0" sz="1200" i="0" lang="en-US" u="none">
                          <a:latin typeface="+mn-lt"/>
                        </a:rPr>
                        <a:t>first-line  agent  for  primary  generalized  epilepsy. also  effective in  treating  partial  seizures,  seizures  associated  with  </a:t>
                      </a:r>
                      <a:r>
                        <a:rPr b="1" dirty="0" sz="1200" i="0" lang="en-US" err="1" u="none">
                          <a:latin typeface="+mn-lt"/>
                        </a:rPr>
                        <a:t>LennoxGastaut</a:t>
                      </a:r>
                      <a:r>
                        <a:rPr b="1" dirty="0" sz="1200" i="0" lang="en-US" u="none">
                          <a:latin typeface="+mn-lt"/>
                        </a:rPr>
                        <a:t>  syndrome,  and unclassified seizure.</a:t>
                      </a:r>
                    </a:p>
                  </a:txBody>
                  <a:tcPr marL="68580" marR="68580" marT="34290" marB="34290"/>
                </a:tc>
                <a:tc>
                  <a:txBody>
                    <a:bodyPr/>
                    <a:p>
                      <a:r>
                        <a:rPr b="1" dirty="0" sz="1200" i="0" lang="en-US" u="none">
                          <a:latin typeface="+mn-lt"/>
                        </a:rPr>
                        <a:t>Transient  hair  loss,  weight  gain,  and  dose-related  tremor, vomiting, GI  distress,  and  anorexia, altered  platelet  function  and  disturbances  of  hemostasis, increased  risk  of  neural  tube  defects</a:t>
                      </a:r>
                    </a:p>
                  </a:txBody>
                  <a:tcPr marL="68580" marR="68580" marT="34290" marB="34290"/>
                </a:tc>
              </a:tr>
              <a:tr h="891685">
                <a:tc>
                  <a:txBody>
                    <a:bodyPr/>
                    <a:p>
                      <a:pPr algn="l" defTabSz="914400" eaLnBrk="1" fontAlgn="auto" hangingPunct="1" indent="0" latinLnBrk="0" lvl="0" marL="0" marR="0" rtl="0">
                        <a:lnSpc>
                          <a:spcPct val="100000"/>
                        </a:lnSpc>
                        <a:spcBef>
                          <a:spcPts val="0"/>
                        </a:spcBef>
                        <a:spcAft>
                          <a:spcPts val="0"/>
                        </a:spcAft>
                        <a:buClrTx/>
                        <a:buSzTx/>
                        <a:buFontTx/>
                        <a:buNone/>
                      </a:pPr>
                      <a:r>
                        <a:rPr b="1" dirty="0" sz="1200" i="0" lang="en-US" u="none">
                          <a:latin typeface="+mn-lt"/>
                        </a:rPr>
                        <a:t>Phenobarbital (Luminal)</a:t>
                      </a:r>
                    </a:p>
                    <a:p>
                      <a:r>
                        <a:rPr b="1" dirty="0" sz="1200" i="0" lang="en-US" u="none">
                          <a:latin typeface="+mn-lt"/>
                        </a:rPr>
                        <a:t>And </a:t>
                      </a:r>
                    </a:p>
                    <a:p>
                      <a:r>
                        <a:rPr b="1" dirty="0" sz="1200" i="0" lang="en-US" err="1" u="none">
                          <a:latin typeface="+mn-lt"/>
                        </a:rPr>
                        <a:t>Primidone</a:t>
                      </a:r>
                      <a:endParaRPr b="1" dirty="0" sz="1200" i="0" lang="en-US" u="none">
                        <a:latin typeface="+mn-lt"/>
                      </a:endParaRPr>
                    </a:p>
                  </a:txBody>
                  <a:tcPr marL="68580" marR="68580" marT="34290" marB="34290"/>
                </a:tc>
                <a:tc>
                  <a:txBody>
                    <a:bodyPr/>
                    <a:p>
                      <a:r>
                        <a:rPr b="1" dirty="0" sz="1200" i="0" lang="en-US" u="none">
                          <a:latin typeface="+mn-lt"/>
                        </a:rPr>
                        <a:t>2  to  5  mg/kg/day  (60  to 180  mg/day)</a:t>
                      </a:r>
                    </a:p>
                    <a:p>
                      <a:endParaRPr b="1" dirty="0" sz="1200" i="0" lang="en-US" u="none">
                        <a:latin typeface="+mn-lt"/>
                      </a:endParaRPr>
                    </a:p>
                    <a:p>
                      <a:r>
                        <a:rPr b="1" dirty="0" sz="1200" i="0" lang="en-US" u="none">
                          <a:latin typeface="+mn-lt"/>
                        </a:rPr>
                        <a:t>500  to  1000  mg/day</a:t>
                      </a:r>
                    </a:p>
                  </a:txBody>
                  <a:tcPr marL="68580" marR="68580" marT="34290" marB="34290"/>
                </a:tc>
                <a:tc>
                  <a:txBody>
                    <a:bodyPr/>
                    <a:p>
                      <a:endParaRPr dirty="0" sz="1200" i="0" lang="en-US" u="none">
                        <a:latin typeface="+mn-lt"/>
                      </a:endParaRPr>
                    </a:p>
                  </a:txBody>
                  <a:tcPr marL="68580" marR="68580" marT="34290" marB="34290"/>
                </a:tc>
                <a:tc>
                  <a:txBody>
                    <a:bodyPr/>
                    <a:p>
                      <a:r>
                        <a:rPr b="1" dirty="0" sz="1200" i="0" lang="en-US" u="none">
                          <a:latin typeface="+mn-lt"/>
                        </a:rPr>
                        <a:t>Neonatal  seizures,  status </a:t>
                      </a:r>
                      <a:r>
                        <a:rPr b="1" dirty="0" sz="1200" i="0" lang="en-US" err="1" u="none">
                          <a:latin typeface="+mn-lt"/>
                        </a:rPr>
                        <a:t>epilepticus</a:t>
                      </a:r>
                      <a:r>
                        <a:rPr b="1" dirty="0" sz="1200" i="0" lang="en-US" u="none">
                          <a:latin typeface="+mn-lt"/>
                        </a:rPr>
                        <a:t>,  and  alcohol  withdrawal  seizures</a:t>
                      </a:r>
                    </a:p>
                  </a:txBody>
                  <a:tcPr marL="68580" marR="68580" marT="34290" marB="34290"/>
                </a:tc>
                <a:tc>
                  <a:txBody>
                    <a:bodyPr/>
                    <a:p>
                      <a:r>
                        <a:rPr b="1" dirty="0" sz="1200" i="0" lang="en-US" u="none">
                          <a:latin typeface="+mn-lt"/>
                        </a:rPr>
                        <a:t>dysarthria,  ataxia,  incoordination, and  nystagmus</a:t>
                      </a:r>
                    </a:p>
                  </a:txBody>
                  <a:tcPr marL="68580" marR="68580" marT="34290" marB="34290"/>
                </a:tc>
              </a:tr>
              <a:tr h="1525977">
                <a:tc>
                  <a:txBody>
                    <a:bodyPr/>
                    <a:p>
                      <a:r>
                        <a:rPr b="1" dirty="0" sz="1200" i="0" lang="en-US" u="none">
                          <a:solidFill>
                            <a:schemeClr val="tx1"/>
                          </a:solidFill>
                          <a:latin typeface="+mn-lt"/>
                        </a:rPr>
                        <a:t>Levetiracetam</a:t>
                      </a:r>
                    </a:p>
                    <a:p>
                      <a:r>
                        <a:rPr b="1" dirty="0" sz="1200" i="0" lang="en-US" u="none">
                          <a:solidFill>
                            <a:schemeClr val="tx1"/>
                          </a:solidFill>
                          <a:latin typeface="+mn-lt"/>
                        </a:rPr>
                        <a:t>(</a:t>
                      </a:r>
                      <a:r>
                        <a:rPr b="1" dirty="0" sz="1200" i="0" lang="en-US" err="1" u="none">
                          <a:solidFill>
                            <a:schemeClr val="tx1"/>
                          </a:solidFill>
                          <a:latin typeface="+mn-lt"/>
                        </a:rPr>
                        <a:t>Kepra</a:t>
                      </a:r>
                      <a:r>
                        <a:rPr b="1" dirty="0" sz="1200" i="0" lang="en-US" u="none">
                          <a:solidFill>
                            <a:schemeClr val="tx1"/>
                          </a:solidFill>
                          <a:latin typeface="+mn-lt"/>
                        </a:rPr>
                        <a:t>)</a:t>
                      </a:r>
                      <a:endParaRPr b="1" dirty="0" sz="1200" i="0" kern="1200" lang="en-US" u="none">
                        <a:solidFill>
                          <a:schemeClr val="tx1"/>
                        </a:solidFill>
                        <a:latin typeface="+mn-lt"/>
                        <a:ea typeface="+mn-ea"/>
                        <a:cs typeface="+mn-cs"/>
                      </a:endParaRPr>
                    </a:p>
                  </a:txBody>
                  <a:tcPr marL="45720" marR="45720" marT="22860" marB="22860" anchor="ctr">
                    <a:solidFill>
                      <a:schemeClr val="accent6">
                        <a:lumMod val="20000"/>
                        <a:lumOff val="80000"/>
                      </a:schemeClr>
                    </a:solidFill>
                  </a:tcPr>
                </a:tc>
                <a:tc>
                  <a:txBody>
                    <a:bodyPr/>
                    <a:p>
                      <a:pPr algn="l" defTabSz="914400" eaLnBrk="1" hangingPunct="1" latinLnBrk="0" marL="0" rtl="0"/>
                      <a:r>
                        <a:rPr b="1" dirty="0" sz="1200" i="0" lang="en-US" u="none">
                          <a:solidFill>
                            <a:schemeClr val="tx1"/>
                          </a:solidFill>
                          <a:latin typeface="+mn-lt"/>
                        </a:rPr>
                        <a:t>250  to  500  mg  twice  daily  in  adults  and 20  mg/kg/day  in  children.  </a:t>
                      </a:r>
                      <a:endParaRPr b="1" dirty="0" sz="1200" i="0" kern="1200" lang="en-US" u="none">
                        <a:solidFill>
                          <a:schemeClr val="tx1"/>
                        </a:solidFill>
                        <a:latin typeface="+mn-lt"/>
                        <a:ea typeface="+mn-ea"/>
                        <a:cs typeface="+mn-cs"/>
                      </a:endParaRPr>
                    </a:p>
                  </a:txBody>
                  <a:tcPr marL="45720" marR="45720" marT="22860" marB="22860" anchor="ctr">
                    <a:solidFill>
                      <a:schemeClr val="accent6">
                        <a:lumMod val="20000"/>
                        <a:lumOff val="80000"/>
                      </a:schemeClr>
                    </a:solidFill>
                  </a:tcPr>
                </a:tc>
                <a:tc>
                  <a:txBody>
                    <a:bodyPr/>
                    <a:p>
                      <a:pPr algn="l" defTabSz="914400" eaLnBrk="1" hangingPunct="1" latinLnBrk="0" marL="0" rtl="0"/>
                      <a:endParaRPr dirty="0" sz="1200" i="0" kern="1200" lang="en-US" u="none">
                        <a:solidFill>
                          <a:schemeClr val="tx1"/>
                        </a:solidFill>
                        <a:latin typeface="+mn-lt"/>
                        <a:ea typeface="+mn-ea"/>
                        <a:cs typeface="+mn-cs"/>
                      </a:endParaRPr>
                    </a:p>
                  </a:txBody>
                  <a:tcPr marL="45720" marR="45720" marT="22860" marB="22860" anchor="ctr">
                    <a:solidFill>
                      <a:schemeClr val="accent6">
                        <a:lumMod val="20000"/>
                        <a:lumOff val="80000"/>
                      </a:schemeClr>
                    </a:solidFill>
                  </a:tcPr>
                </a:tc>
                <a:tc>
                  <a:txBody>
                    <a:bodyPr/>
                    <a:p>
                      <a:pPr algn="l" defTabSz="914400" eaLnBrk="1" hangingPunct="1" latinLnBrk="0" marL="0" rtl="0"/>
                      <a:r>
                        <a:rPr b="1" dirty="0" sz="1200" i="0" lang="en-US" u="none">
                          <a:solidFill>
                            <a:schemeClr val="tx1"/>
                          </a:solidFill>
                          <a:latin typeface="+mn-lt"/>
                        </a:rPr>
                        <a:t>Partial  seizures, primary  generalized  tonic-clonic  seizures.</a:t>
                      </a:r>
                      <a:endParaRPr b="1" dirty="0" sz="1200" i="0" kern="1200" lang="en-US" u="none">
                        <a:solidFill>
                          <a:schemeClr val="tx1"/>
                        </a:solidFill>
                        <a:latin typeface="+mn-lt"/>
                        <a:ea typeface="+mn-ea"/>
                        <a:cs typeface="+mn-cs"/>
                      </a:endParaRPr>
                    </a:p>
                  </a:txBody>
                  <a:tcPr marL="45720" marR="45720" marT="22860" marB="22860" anchor="ctr">
                    <a:solidFill>
                      <a:schemeClr val="accent6">
                        <a:lumMod val="20000"/>
                        <a:lumOff val="80000"/>
                      </a:schemeClr>
                    </a:solidFill>
                  </a:tcPr>
                </a:tc>
                <a:tc>
                  <a:txBody>
                    <a:bodyPr/>
                    <a:p>
                      <a:pPr algn="l" defTabSz="914400" eaLnBrk="1" hangingPunct="1" latinLnBrk="0" marL="0" rtl="0"/>
                      <a:r>
                        <a:rPr b="1" dirty="0" sz="1200" i="0" lang="en-US" u="none">
                          <a:solidFill>
                            <a:schemeClr val="tx1"/>
                          </a:solidFill>
                          <a:latin typeface="+mn-lt"/>
                        </a:rPr>
                        <a:t>somnolence, dizziness,  and  behavioral  problems,  including  emotional  lability, depression,  agitation,  hostility,  anxiety,  and  aggression</a:t>
                      </a:r>
                      <a:endParaRPr b="1" dirty="0" sz="1200" i="0" kern="1200" lang="en-US" u="none">
                        <a:solidFill>
                          <a:schemeClr val="tx1"/>
                        </a:solidFill>
                        <a:latin typeface="+mn-lt"/>
                        <a:ea typeface="+mn-ea"/>
                        <a:cs typeface="+mn-cs"/>
                      </a:endParaRPr>
                    </a:p>
                  </a:txBody>
                  <a:tcPr marL="45720" marR="45720" marT="22860" marB="22860" anchor="ctr">
                    <a:solidFill>
                      <a:schemeClr val="accent6">
                        <a:lumMod val="20000"/>
                        <a:lumOff val="80000"/>
                      </a:schemeClr>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5" name=""/>
        <p:cNvGrpSpPr/>
        <p:nvPr/>
      </p:nvGrpSpPr>
      <p:grpSpPr>
        <a:xfrm>
          <a:off x="0" y="0"/>
          <a:ext cx="0" cy="0"/>
          <a:chOff x="0" y="0"/>
          <a:chExt cx="0" cy="0"/>
        </a:xfrm>
      </p:grpSpPr>
      <p:sp>
        <p:nvSpPr>
          <p:cNvPr id="1048605" name="Content Placeholder 2"/>
          <p:cNvSpPr>
            <a:spLocks noGrp="1"/>
          </p:cNvSpPr>
          <p:nvPr>
            <p:ph idx="1"/>
          </p:nvPr>
        </p:nvSpPr>
        <p:spPr>
          <a:xfrm>
            <a:off x="92362" y="90920"/>
            <a:ext cx="8970820" cy="6686262"/>
          </a:xfrm>
        </p:spPr>
        <p:txBody>
          <a:bodyPr>
            <a:normAutofit/>
          </a:bodyPr>
          <a:p>
            <a:pPr>
              <a:buFont typeface="Wingdings" pitchFamily="2" charset="2"/>
              <a:buChar char="q"/>
            </a:pPr>
            <a:r>
              <a:rPr b="1" dirty="0" sz="2400" lang="en-US" u="sng">
                <a:solidFill>
                  <a:srgbClr val="C00000"/>
                </a:solidFill>
              </a:rPr>
              <a:t>Use  of  Anesthetics </a:t>
            </a:r>
            <a:endParaRPr b="1" dirty="0" sz="2000" lang="en-US" u="sng">
              <a:solidFill>
                <a:srgbClr val="FF0000"/>
              </a:solidFill>
            </a:endParaRPr>
          </a:p>
          <a:p>
            <a:pPr>
              <a:buFont typeface="Wingdings" pitchFamily="2" charset="2"/>
              <a:buChar char="v"/>
            </a:pPr>
            <a:r>
              <a:rPr b="1" dirty="0" sz="2000" lang="en-US" err="1">
                <a:solidFill>
                  <a:srgbClr val="002060"/>
                </a:solidFill>
              </a:rPr>
              <a:t>Midazolam</a:t>
            </a:r>
            <a:r>
              <a:rPr b="1" dirty="0" sz="2000" lang="en-US">
                <a:solidFill>
                  <a:srgbClr val="002060"/>
                </a:solidFill>
              </a:rPr>
              <a:t> and Propofol</a:t>
            </a:r>
          </a:p>
          <a:p>
            <a:pPr>
              <a:buFont typeface="Wingdings" pitchFamily="2" charset="2"/>
              <a:buChar char="Ø"/>
            </a:pPr>
            <a:r>
              <a:rPr b="1" dirty="0" sz="2000" lang="en-US"/>
              <a:t>Indication</a:t>
            </a:r>
          </a:p>
          <a:p>
            <a:pPr lvl="1">
              <a:buFont typeface="Wingdings" pitchFamily="2" charset="2"/>
              <a:buChar char="ü"/>
            </a:pPr>
            <a:r>
              <a:rPr dirty="0" sz="2000" lang="en-US"/>
              <a:t>If  status  </a:t>
            </a:r>
            <a:r>
              <a:rPr dirty="0" sz="2000" lang="en-US" err="1"/>
              <a:t>epilepticus</a:t>
            </a:r>
            <a:r>
              <a:rPr dirty="0" sz="2000" lang="en-US"/>
              <a:t>  persists  longer than  1  hour  despite  the  use  of  conventional  AEDs.</a:t>
            </a:r>
          </a:p>
          <a:p>
            <a:pPr lvl="1">
              <a:buFont typeface="Wingdings" pitchFamily="2" charset="2"/>
              <a:buChar char="ü"/>
            </a:pPr>
            <a:r>
              <a:rPr dirty="0" sz="2000" lang="en-US"/>
              <a:t>First-line  agents  in patients  with  either  refractory  generalized  convulsive  or  focal status  </a:t>
            </a:r>
            <a:r>
              <a:rPr dirty="0" sz="2000" lang="en-US" err="1"/>
              <a:t>epilepticus</a:t>
            </a:r>
            <a:r>
              <a:rPr dirty="0" sz="2000" lang="en-US"/>
              <a:t>.</a:t>
            </a:r>
          </a:p>
          <a:p>
            <a:endParaRPr dirty="0" sz="2000"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6" name=""/>
        <p:cNvGrpSpPr/>
        <p:nvPr/>
      </p:nvGrpSpPr>
      <p:grpSpPr>
        <a:xfrm>
          <a:off x="0" y="0"/>
          <a:ext cx="0" cy="0"/>
          <a:chOff x="0" y="0"/>
          <a:chExt cx="0" cy="0"/>
        </a:xfrm>
      </p:grpSpPr>
      <p:sp>
        <p:nvSpPr>
          <p:cNvPr id="1048606" name="Content Placeholder 2"/>
          <p:cNvSpPr>
            <a:spLocks noGrp="1"/>
          </p:cNvSpPr>
          <p:nvPr>
            <p:ph idx="1"/>
          </p:nvPr>
        </p:nvSpPr>
        <p:spPr>
          <a:xfrm>
            <a:off x="80818" y="92156"/>
            <a:ext cx="8982364" cy="6673480"/>
          </a:xfrm>
        </p:spPr>
        <p:txBody>
          <a:bodyPr>
            <a:noAutofit/>
          </a:bodyPr>
          <a:p>
            <a:pPr>
              <a:buFont typeface="Wingdings" pitchFamily="2" charset="2"/>
              <a:buChar char="q"/>
            </a:pPr>
            <a:r>
              <a:rPr b="1" dirty="0" sz="2400" lang="en-US" u="sng">
                <a:solidFill>
                  <a:srgbClr val="C00000"/>
                </a:solidFill>
              </a:rPr>
              <a:t>Special  Neurosurgical  Considerations</a:t>
            </a:r>
          </a:p>
          <a:p>
            <a:pPr>
              <a:buFont typeface="Wingdings" pitchFamily="2" charset="2"/>
              <a:buChar char="v"/>
            </a:pPr>
            <a:r>
              <a:rPr b="1" dirty="0" sz="2000" lang="en-US" u="sng">
                <a:solidFill>
                  <a:srgbClr val="002060"/>
                </a:solidFill>
              </a:rPr>
              <a:t>Craniotomy and </a:t>
            </a:r>
            <a:r>
              <a:rPr b="1" dirty="0" sz="2000" lang="en-US" err="1" u="sng">
                <a:solidFill>
                  <a:srgbClr val="002060"/>
                </a:solidFill>
              </a:rPr>
              <a:t>Perioperative</a:t>
            </a:r>
            <a:r>
              <a:rPr b="1" dirty="0" sz="2000" lang="en-US" u="sng">
                <a:solidFill>
                  <a:srgbClr val="002060"/>
                </a:solidFill>
              </a:rPr>
              <a:t> </a:t>
            </a:r>
            <a:r>
              <a:rPr b="1" dirty="0" sz="2000" lang="en-US" err="1" u="sng">
                <a:solidFill>
                  <a:srgbClr val="002060"/>
                </a:solidFill>
              </a:rPr>
              <a:t>Antiepileptic</a:t>
            </a:r>
            <a:r>
              <a:rPr b="1" dirty="0" sz="2000" lang="en-US" u="sng">
                <a:solidFill>
                  <a:srgbClr val="002060"/>
                </a:solidFill>
              </a:rPr>
              <a:t> Drugs</a:t>
            </a:r>
          </a:p>
          <a:p>
            <a:r>
              <a:rPr dirty="0" sz="2000" lang="en-US"/>
              <a:t>20%  and  50%  of  all  patients  who  undergo  neurosurgery  have  a  seizure  in  the  first  week  after  surgery.</a:t>
            </a:r>
          </a:p>
          <a:p>
            <a:r>
              <a:rPr dirty="0" sz="2000" lang="en-US"/>
              <a:t>Phenytoin  reduce  the  risk  of  seizures  in  the first  postoperative  week  by  44%. But  can  cause  hematologic  suppression  and  increase  plasma clearance,  as  well  as  </a:t>
            </a:r>
            <a:r>
              <a:rPr dirty="0" sz="2000" lang="en-US" u="sng">
                <a:solidFill>
                  <a:srgbClr val="0070C0"/>
                </a:solidFill>
              </a:rPr>
              <a:t>decrease  bioavailability  of  dexamethasone.</a:t>
            </a:r>
          </a:p>
          <a:p>
            <a:r>
              <a:rPr b="1" dirty="0" sz="2000" lang="en-US">
                <a:solidFill>
                  <a:srgbClr val="C00000"/>
                </a:solidFill>
              </a:rPr>
              <a:t>Levetiracetam  has  replaced  phenytoin postoperatively</a:t>
            </a:r>
            <a:r>
              <a:rPr dirty="0" sz="2000" lang="en-US"/>
              <a:t> in  many  neurological ICUs.</a:t>
            </a:r>
          </a:p>
          <a:p>
            <a:endParaRPr dirty="0" sz="2000" lang="en-US"/>
          </a:p>
          <a:p>
            <a:pPr>
              <a:buFont typeface="Wingdings" pitchFamily="2" charset="2"/>
              <a:buChar char="v"/>
            </a:pPr>
            <a:r>
              <a:rPr b="1" dirty="0" sz="2000" lang="en-US" u="sng">
                <a:solidFill>
                  <a:srgbClr val="002060"/>
                </a:solidFill>
              </a:rPr>
              <a:t>Trauma and </a:t>
            </a:r>
            <a:r>
              <a:rPr b="1" dirty="0" sz="2000" lang="en-US" err="1" u="sng">
                <a:solidFill>
                  <a:srgbClr val="002060"/>
                </a:solidFill>
              </a:rPr>
              <a:t>Antiepileptic</a:t>
            </a:r>
            <a:r>
              <a:rPr b="1" dirty="0" sz="2000" lang="en-US" u="sng">
                <a:solidFill>
                  <a:srgbClr val="002060"/>
                </a:solidFill>
              </a:rPr>
              <a:t> Drugs</a:t>
            </a:r>
          </a:p>
          <a:p>
            <a:r>
              <a:rPr dirty="0" sz="2000" lang="en-US"/>
              <a:t>Because  of  the high  incidence  of  </a:t>
            </a:r>
            <a:r>
              <a:rPr b="1" dirty="0" sz="2000" lang="en-US">
                <a:solidFill>
                  <a:srgbClr val="0070C0"/>
                </a:solidFill>
              </a:rPr>
              <a:t>early  </a:t>
            </a:r>
            <a:r>
              <a:rPr b="1" dirty="0" sz="2000" lang="en-US" err="1">
                <a:solidFill>
                  <a:srgbClr val="0070C0"/>
                </a:solidFill>
              </a:rPr>
              <a:t>posttraumatic</a:t>
            </a:r>
            <a:r>
              <a:rPr b="1" dirty="0" sz="2000" lang="en-US">
                <a:solidFill>
                  <a:srgbClr val="0070C0"/>
                </a:solidFill>
              </a:rPr>
              <a:t>  seizures</a:t>
            </a:r>
            <a:r>
              <a:rPr dirty="0" sz="2000" lang="en-US"/>
              <a:t>  with  severe  traumatic  brain  injury,  affected  patients  should  receive  prophylactic AEDs  in  the  first  week  after  injury.</a:t>
            </a:r>
          </a:p>
          <a:p>
            <a:r>
              <a:rPr b="1" dirty="0" sz="2000" lang="en-US">
                <a:solidFill>
                  <a:srgbClr val="C00000"/>
                </a:solidFill>
              </a:rPr>
              <a:t>Levetiracetam  may  be preferable</a:t>
            </a:r>
            <a:r>
              <a:rPr dirty="0" sz="2000" lang="en-US"/>
              <a:t>  because  of  its  better  side  effect  profile  and  better adverse  event  profile.</a:t>
            </a:r>
          </a:p>
          <a:p>
            <a:endParaRPr dirty="0" sz="2000" lang="en-US"/>
          </a:p>
          <a:p>
            <a:pPr indent="0" marL="34290">
              <a:buNone/>
            </a:pPr>
            <a:endParaRPr dirty="0" sz="2000"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9" name=""/>
        <p:cNvGrpSpPr/>
        <p:nvPr/>
      </p:nvGrpSpPr>
      <p:grpSpPr>
        <a:xfrm>
          <a:off x="0" y="0"/>
          <a:ext cx="0" cy="0"/>
          <a:chOff x="0" y="0"/>
          <a:chExt cx="0" cy="0"/>
        </a:xfrm>
      </p:grpSpPr>
      <p:pic>
        <p:nvPicPr>
          <p:cNvPr id="2097152" name="Picture 2"/>
          <p:cNvPicPr>
            <a:picLocks noChangeAspect="1"/>
          </p:cNvPicPr>
          <p:nvPr/>
        </p:nvPicPr>
        <p:blipFill>
          <a:blip xmlns:r="http://schemas.openxmlformats.org/officeDocument/2006/relationships" r:embed="rId1"/>
          <a:stretch>
            <a:fillRect/>
          </a:stretch>
        </p:blipFill>
        <p:spPr>
          <a:xfrm>
            <a:off x="1945409" y="0"/>
            <a:ext cx="5253182" cy="6858000"/>
          </a:xfrm>
          <a:prstGeom prst="rect"/>
        </p:spPr>
      </p:pic>
      <mc:AlternateContent xmlns:mc="http://schemas.openxmlformats.org/markup-compatibility/2006">
        <mc:Choice xmlns:p14="http://schemas.microsoft.com/office/powerpoint/2010/main" Requires="p14">
          <p:contentPart p14:bwMode="auto" r:id="rId2">
            <p14:nvContentPartPr>
              <p14:cNvPr id="2097153" name="Ink 2"/>
              <p14:cNvContentPartPr/>
              <p14:nvPr/>
            </p14:nvContentPartPr>
            <p14:xfrm>
              <a:off x="2100942" y="1984967"/>
              <a:ext cx="1639800" cy="360"/>
            </p14:xfrm>
          </p:contentPart>
        </mc:Choice>
        <mc:Fallback>
          <p:pic>
            <p:nvPicPr>
              <p:cNvPr id="2097153" name="Ink 2"/>
              <p:cNvPicPr>
                <a:picLocks/>
              </p:cNvPicPr>
              <p:nvPr/>
            </p:nvPicPr>
            <p:blipFill>
              <a:blip xmlns:r="http://schemas.openxmlformats.org/officeDocument/2006/relationships" r:embed="rId3"/>
              <a:stretch>
                <a:fillRect/>
              </a:stretch>
            </p:blipFill>
            <p:spPr>
              <a:xfrm>
                <a:off x="2100942" y="1984967"/>
                <a:ext cx="1639800" cy="360"/>
              </a:xfrm>
              <a:prstGeom prst="rect"/>
            </p:spPr>
          </p:pic>
        </mc:Fallback>
      </mc:AlternateContent>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7" name=""/>
        <p:cNvGrpSpPr/>
        <p:nvPr/>
      </p:nvGrpSpPr>
      <p:grpSpPr>
        <a:xfrm>
          <a:off x="0" y="0"/>
          <a:ext cx="0" cy="0"/>
          <a:chOff x="0" y="0"/>
          <a:chExt cx="0" cy="0"/>
        </a:xfrm>
      </p:grpSpPr>
      <p:sp>
        <p:nvSpPr>
          <p:cNvPr id="1048607" name="Content Placeholder 2"/>
          <p:cNvSpPr>
            <a:spLocks noGrp="1"/>
          </p:cNvSpPr>
          <p:nvPr>
            <p:ph idx="1"/>
          </p:nvPr>
        </p:nvSpPr>
        <p:spPr>
          <a:xfrm>
            <a:off x="97558" y="82260"/>
            <a:ext cx="8965623" cy="6694921"/>
          </a:xfrm>
        </p:spPr>
        <p:txBody>
          <a:bodyPr>
            <a:normAutofit/>
          </a:bodyPr>
          <a:p>
            <a:pPr indent="-342900" marL="377190">
              <a:buFont typeface="Wingdings" pitchFamily="2" charset="2"/>
              <a:buChar char="q"/>
            </a:pPr>
            <a:r>
              <a:rPr b="1" dirty="0" sz="2000" lang="en-US" u="sng">
                <a:solidFill>
                  <a:srgbClr val="002060"/>
                </a:solidFill>
              </a:rPr>
              <a:t>Brain Tumors and </a:t>
            </a:r>
            <a:r>
              <a:rPr b="1" dirty="0" sz="2000" lang="en-US" err="1" u="sng">
                <a:solidFill>
                  <a:srgbClr val="002060"/>
                </a:solidFill>
              </a:rPr>
              <a:t>Antiepileptic</a:t>
            </a:r>
            <a:r>
              <a:rPr b="1" dirty="0" sz="2000" lang="en-US" u="sng">
                <a:solidFill>
                  <a:srgbClr val="002060"/>
                </a:solidFill>
              </a:rPr>
              <a:t> Drugs</a:t>
            </a:r>
          </a:p>
          <a:p>
            <a:pPr indent="-342900" marL="377190"/>
            <a:r>
              <a:rPr dirty="0" sz="2000" lang="en-US"/>
              <a:t>Patients  with  brain  tumors  who  present  with  seizures  should begin  AED  therapy  immediately.</a:t>
            </a:r>
          </a:p>
          <a:p>
            <a:pPr indent="-342900" marL="377190"/>
            <a:r>
              <a:rPr dirty="0" sz="2000" lang="en-US"/>
              <a:t>The  decision  to  initiate AEDs  for  </a:t>
            </a:r>
            <a:r>
              <a:rPr dirty="0" sz="2000" lang="en-US" err="1"/>
              <a:t>perioperative</a:t>
            </a:r>
            <a:r>
              <a:rPr dirty="0" sz="2000" lang="en-US"/>
              <a:t>  prophylaxis  should  be  influenced  by tumor  size  and  location.  </a:t>
            </a:r>
          </a:p>
          <a:p>
            <a:pPr indent="-342900" marL="377190"/>
            <a:r>
              <a:rPr dirty="0" sz="2000" lang="en-US"/>
              <a:t>Seizures  occur  more  frequently  when tumors  are  located  in  the  </a:t>
            </a:r>
            <a:r>
              <a:rPr dirty="0" sz="2000" lang="en-US" err="1"/>
              <a:t>frontoparietal</a:t>
            </a:r>
            <a:r>
              <a:rPr dirty="0" sz="2000" lang="en-US"/>
              <a:t>,  </a:t>
            </a:r>
            <a:r>
              <a:rPr dirty="0" sz="2000" lang="en-US" err="1"/>
              <a:t>frontotemporal</a:t>
            </a:r>
            <a:r>
              <a:rPr dirty="0" sz="2000" lang="en-US"/>
              <a:t>,  parasagittal,  and  temporal  regions.</a:t>
            </a:r>
          </a:p>
          <a:p>
            <a:pPr indent="-342900" marL="377190"/>
            <a:r>
              <a:rPr b="1" dirty="0" sz="2000" lang="en-US">
                <a:solidFill>
                  <a:srgbClr val="0070C0"/>
                </a:solidFill>
              </a:rPr>
              <a:t>In  patients  who  may  require  chemotherapy,  a  non–CYP  enzyme–inducing  AED (</a:t>
            </a:r>
            <a:r>
              <a:rPr b="1" dirty="0" sz="2000" lang="en-US" err="1">
                <a:solidFill>
                  <a:srgbClr val="C00000"/>
                </a:solidFill>
              </a:rPr>
              <a:t>Depakin</a:t>
            </a:r>
            <a:r>
              <a:rPr b="1" dirty="0" sz="2000" lang="en-US">
                <a:solidFill>
                  <a:srgbClr val="0070C0"/>
                </a:solidFill>
              </a:rPr>
              <a:t>),  which  will  not diminish  serum  chemotherapy  agent  levels,  is  preferred.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8" name=""/>
        <p:cNvGrpSpPr/>
        <p:nvPr/>
      </p:nvGrpSpPr>
      <p:grpSpPr>
        <a:xfrm>
          <a:off x="0" y="0"/>
          <a:ext cx="0" cy="0"/>
          <a:chOff x="0" y="0"/>
          <a:chExt cx="0" cy="0"/>
        </a:xfrm>
      </p:grpSpPr>
      <p:sp>
        <p:nvSpPr>
          <p:cNvPr id="1048608" name="Content Placeholder 2"/>
          <p:cNvSpPr>
            <a:spLocks noGrp="1"/>
          </p:cNvSpPr>
          <p:nvPr>
            <p:ph idx="1"/>
          </p:nvPr>
        </p:nvSpPr>
        <p:spPr>
          <a:xfrm>
            <a:off x="86014" y="82262"/>
            <a:ext cx="8977168" cy="6683374"/>
          </a:xfrm>
        </p:spPr>
        <p:txBody>
          <a:bodyPr>
            <a:normAutofit/>
          </a:bodyPr>
          <a:p>
            <a:pPr>
              <a:buFont typeface="Wingdings" pitchFamily="2" charset="2"/>
              <a:buChar char="q"/>
            </a:pPr>
            <a:r>
              <a:rPr b="1" dirty="0" sz="2400" lang="en-US" u="sng">
                <a:solidFill>
                  <a:srgbClr val="C00000"/>
                </a:solidFill>
              </a:rPr>
              <a:t>Decision  to  Discontinue  Drug  Treatment</a:t>
            </a:r>
          </a:p>
          <a:p>
            <a:pPr>
              <a:buFont typeface="Wingdings" pitchFamily="2" charset="2"/>
              <a:buChar char="Ø"/>
            </a:pPr>
            <a:r>
              <a:rPr b="1" dirty="0" sz="2000" lang="en-US"/>
              <a:t>Seizures  are  more  likely  to  recur  after  cessation  of  treatment  if  the patient  have :</a:t>
            </a:r>
          </a:p>
          <a:p>
            <a:pPr indent="-342900" lvl="1" marL="800100">
              <a:buFont typeface="+mj-lt"/>
              <a:buAutoNum type="arabicParenR"/>
            </a:pPr>
            <a:r>
              <a:rPr dirty="0" sz="2000" lang="en-US"/>
              <a:t>history  of  known  remote  symptomatic  epilepsy associated with  a  prior neurological insult.</a:t>
            </a:r>
          </a:p>
          <a:p>
            <a:pPr indent="-342900" lvl="1" marL="800100">
              <a:buFont typeface="+mj-lt"/>
              <a:buAutoNum type="arabicParenR"/>
            </a:pPr>
            <a:r>
              <a:rPr dirty="0" sz="2000" lang="en-US"/>
              <a:t>seizure onset after the age  of  12  years.</a:t>
            </a:r>
          </a:p>
          <a:p>
            <a:pPr indent="-342900" lvl="1" marL="800100">
              <a:buFont typeface="+mj-lt"/>
              <a:buAutoNum type="arabicParenR"/>
            </a:pPr>
            <a:r>
              <a:rPr dirty="0" sz="2000" lang="en-US"/>
              <a:t>family  history  of  epilepsy.</a:t>
            </a:r>
          </a:p>
          <a:p>
            <a:pPr indent="-342900" lvl="1" marL="800100">
              <a:buFont typeface="+mj-lt"/>
              <a:buAutoNum type="arabicParenR"/>
            </a:pPr>
            <a:r>
              <a:rPr dirty="0" sz="2000" lang="en-US"/>
              <a:t>focal  or  generalized slowing  on  EEG.</a:t>
            </a:r>
          </a:p>
          <a:p>
            <a:pPr indent="-342900" lvl="1" marL="800100">
              <a:buFont typeface="+mj-lt"/>
              <a:buAutoNum type="arabicParenR"/>
            </a:pPr>
            <a:r>
              <a:rPr dirty="0" sz="2000" lang="en-US"/>
              <a:t>history  of  complex  febrile  seizures.</a:t>
            </a:r>
          </a:p>
          <a:p>
            <a:pPr indent="-342900" lvl="1" marL="800100">
              <a:buFont typeface="+mj-lt"/>
              <a:buAutoNum type="arabicParenR"/>
            </a:pPr>
            <a:endParaRPr dirty="0" sz="2000" lang="en-US"/>
          </a:p>
          <a:p>
            <a:pPr>
              <a:buFont typeface="Wingdings" pitchFamily="2" charset="2"/>
              <a:buChar char="Ø"/>
            </a:pPr>
            <a:r>
              <a:rPr dirty="0" sz="2000" lang="en-US"/>
              <a:t>The  rate  of  drug  tapering  does  not alter  the  seizure  recurrence  risk  at  2 yrs.</a:t>
            </a:r>
          </a:p>
          <a:p>
            <a:pPr>
              <a:buFont typeface="Wingdings" pitchFamily="2" charset="2"/>
              <a:buChar char="Ø"/>
            </a:pPr>
            <a:r>
              <a:rPr dirty="0" sz="2000" lang="en-US"/>
              <a:t>In  patients  who  have  achieved  seizure  freedom  after  epilepsy surgery,  the  decision  to  alter  medication  regimens  is  not  usually considered  until  1  year  after  surgery,  unless  the  medications produce  intolerable  side  effects.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9" name=""/>
        <p:cNvGrpSpPr/>
        <p:nvPr/>
      </p:nvGrpSpPr>
      <p:grpSpPr>
        <a:xfrm>
          <a:off x="0" y="0"/>
          <a:ext cx="0" cy="0"/>
          <a:chOff x="0" y="0"/>
          <a:chExt cx="0" cy="0"/>
        </a:xfrm>
      </p:grpSpPr>
      <p:sp>
        <p:nvSpPr>
          <p:cNvPr id="1048609" name="Title 1"/>
          <p:cNvSpPr>
            <a:spLocks noGrp="1"/>
          </p:cNvSpPr>
          <p:nvPr>
            <p:ph type="title"/>
          </p:nvPr>
        </p:nvSpPr>
        <p:spPr>
          <a:xfrm>
            <a:off x="1295688" y="923017"/>
            <a:ext cx="6552623" cy="2505983"/>
          </a:xfrm>
        </p:spPr>
        <p:txBody>
          <a:bodyPr>
            <a:normAutofit fontScale="90000"/>
          </a:bodyPr>
          <a:p>
            <a:pPr algn="ctr"/>
            <a:r>
              <a:rPr dirty="0" sz="5400" lang="en-US">
                <a:solidFill>
                  <a:srgbClr val="002060"/>
                </a:solidFill>
                <a:latin typeface="Algerian" pitchFamily="82" charset="77"/>
              </a:rPr>
              <a:t>Evaluation of Patients for Epilepsy Surgery</a:t>
            </a:r>
            <a:br>
              <a:rPr dirty="0" sz="5400" lang="en-US">
                <a:solidFill>
                  <a:srgbClr val="002060"/>
                </a:solidFill>
                <a:latin typeface="Algerian" pitchFamily="82" charset="77"/>
              </a:rPr>
            </a:br>
            <a:r>
              <a:rPr dirty="0" sz="5400" lang="en-US">
                <a:solidFill>
                  <a:srgbClr val="002060"/>
                </a:solidFill>
                <a:latin typeface="Algerian" pitchFamily="82" charset="77"/>
              </a:rPr>
              <a:t>64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0" name=""/>
        <p:cNvGrpSpPr/>
        <p:nvPr/>
      </p:nvGrpSpPr>
      <p:grpSpPr>
        <a:xfrm>
          <a:off x="0" y="0"/>
          <a:ext cx="0" cy="0"/>
          <a:chOff x="0" y="0"/>
          <a:chExt cx="0" cy="0"/>
        </a:xfrm>
      </p:grpSpPr>
      <p:sp>
        <p:nvSpPr>
          <p:cNvPr id="1048610" name="Content Placeholder 2"/>
          <p:cNvSpPr>
            <a:spLocks noGrp="1"/>
          </p:cNvSpPr>
          <p:nvPr>
            <p:ph idx="1"/>
          </p:nvPr>
        </p:nvSpPr>
        <p:spPr>
          <a:xfrm>
            <a:off x="80819" y="88324"/>
            <a:ext cx="8982363" cy="6596494"/>
          </a:xfrm>
        </p:spPr>
        <p:txBody>
          <a:bodyPr>
            <a:noAutofit/>
          </a:bodyPr>
          <a:p>
            <a:pPr>
              <a:buFont typeface="Wingdings" pitchFamily="2" charset="2"/>
              <a:buChar char="v"/>
            </a:pPr>
            <a:r>
              <a:rPr b="1" dirty="0" sz="2000" lang="en-US" u="sng">
                <a:solidFill>
                  <a:srgbClr val="002060"/>
                </a:solidFill>
              </a:rPr>
              <a:t>Preoperative Evaluation for Epilepsy</a:t>
            </a:r>
          </a:p>
          <a:p>
            <a:r>
              <a:rPr dirty="0" sz="2000" lang="en-US"/>
              <a:t>The  main  aim is  </a:t>
            </a:r>
            <a:r>
              <a:rPr b="1" dirty="0" sz="2000" lang="en-US">
                <a:solidFill>
                  <a:srgbClr val="0070C0"/>
                </a:solidFill>
              </a:rPr>
              <a:t>complete  resection  (or  disconnection)</a:t>
            </a:r>
            <a:r>
              <a:rPr dirty="0" sz="2000" lang="en-US"/>
              <a:t>  of  the  cortical  areas  or  networks  responsible  for  the generation  of  seizures  (epileptogenic  zone  [EZ]),  leading  to  complete  seizure  control  in  patients  in  whom  multiple  </a:t>
            </a:r>
            <a:r>
              <a:rPr dirty="0" sz="2000" lang="en-US" err="1"/>
              <a:t>antiepileptic</a:t>
            </a:r>
            <a:r>
              <a:rPr dirty="0" sz="2000" lang="en-US"/>
              <a:t> medications  have  failed.</a:t>
            </a:r>
          </a:p>
          <a:p>
            <a:r>
              <a:rPr dirty="0" sz="2000" lang="en-US"/>
              <a:t>Epilepsy  surgery  evaluation  should  be  considered  after  the  diagnosis  of  </a:t>
            </a:r>
            <a:r>
              <a:rPr dirty="0" sz="2000" lang="en-US" err="1"/>
              <a:t>pharmacoresistant</a:t>
            </a:r>
            <a:r>
              <a:rPr dirty="0" sz="2000" lang="en-US"/>
              <a:t>  epilepsy  (recently  defined  as  a  failure to  respond  to  two  or  more  adequately  chosen  and  used  </a:t>
            </a:r>
            <a:r>
              <a:rPr dirty="0" sz="2000" lang="en-US" err="1"/>
              <a:t>antiepileptic</a:t>
            </a:r>
            <a:r>
              <a:rPr dirty="0" sz="2000" lang="en-US"/>
              <a:t>  medications) &gt;2 yrs.</a:t>
            </a:r>
          </a:p>
          <a:p>
            <a:pPr>
              <a:buFont typeface="Wingdings" pitchFamily="2" charset="2"/>
              <a:buChar char="v"/>
            </a:pPr>
            <a:endParaRPr b="1" dirty="0" sz="2000" lang="en-US" u="sng">
              <a:solidFill>
                <a:schemeClr val="accent5">
                  <a:lumMod val="75000"/>
                </a:schemeClr>
              </a:solidFill>
            </a:endParaRPr>
          </a:p>
          <a:p>
            <a:pPr>
              <a:buFont typeface="Wingdings" pitchFamily="2" charset="2"/>
              <a:buChar char="v"/>
            </a:pPr>
            <a:r>
              <a:rPr b="1" dirty="0" sz="2000" lang="en-US" u="sng">
                <a:solidFill>
                  <a:schemeClr val="accent5">
                    <a:lumMod val="75000"/>
                  </a:schemeClr>
                </a:solidFill>
              </a:rPr>
              <a:t>CLINICAL  APPROACH  AND  TECHNIQUES  USED  IN THE  PRESURGICAL  EVALUATION</a:t>
            </a:r>
          </a:p>
          <a:p>
            <a:r>
              <a:rPr dirty="0" sz="2000" lang="en-US"/>
              <a:t>A  detailed  history  taken  from  the  patient  first  (in  particular the  details  of  the  aura,  if  present)  is  the  most  important  (and  most cost-effective)  part  in  the  process  of  epilepsy  surgery  evaluation</a:t>
            </a:r>
          </a:p>
          <a:p>
            <a:r>
              <a:rPr dirty="0" sz="2000" lang="en-US"/>
              <a:t>Questions  regarding  birth  history,  febrile  convulsions,  head injuries,  central  nervous  system  (CNS)  infections,  and  other  possible  causes  of  seizures  should  be  asked.  Medication  trials,  doses used,  and  their  side  effects  should  be  reviewed</a:t>
            </a:r>
          </a:p>
          <a:p>
            <a:r>
              <a:rPr dirty="0" sz="2000" lang="en-US"/>
              <a:t>A  neurological  examination  should  uncover  focal  neurological abnormalities  (which  may  constitute  the  </a:t>
            </a:r>
            <a:r>
              <a:rPr dirty="0" sz="2000" lang="en-US" err="1"/>
              <a:t>anatomopathologic</a:t>
            </a:r>
            <a:r>
              <a:rPr dirty="0" sz="2000" lang="en-US"/>
              <a:t>  substrate  of  the  epilepsy).</a:t>
            </a:r>
          </a:p>
          <a:p>
            <a:endParaRPr b="1" dirty="0" sz="2000" lang="en-US"/>
          </a:p>
          <a:p>
            <a:endParaRPr b="1" dirty="0" sz="2000"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1" name=""/>
        <p:cNvGrpSpPr/>
        <p:nvPr/>
      </p:nvGrpSpPr>
      <p:grpSpPr>
        <a:xfrm>
          <a:off x="0" y="0"/>
          <a:ext cx="0" cy="0"/>
          <a:chOff x="0" y="0"/>
          <a:chExt cx="0" cy="0"/>
        </a:xfrm>
      </p:grpSpPr>
      <p:sp>
        <p:nvSpPr>
          <p:cNvPr id="1048611" name="Content Placeholder 2"/>
          <p:cNvSpPr>
            <a:spLocks noGrp="1"/>
          </p:cNvSpPr>
          <p:nvPr>
            <p:ph idx="1"/>
          </p:nvPr>
        </p:nvSpPr>
        <p:spPr>
          <a:xfrm>
            <a:off x="86014" y="80818"/>
            <a:ext cx="8965622" cy="6777182"/>
          </a:xfrm>
        </p:spPr>
        <p:txBody>
          <a:bodyPr>
            <a:normAutofit/>
          </a:bodyPr>
          <a:p>
            <a:pPr>
              <a:buFont typeface="Wingdings" pitchFamily="2" charset="2"/>
              <a:buChar char="v"/>
            </a:pPr>
            <a:r>
              <a:rPr b="1" dirty="0" sz="2400" lang="en-US" u="sng">
                <a:solidFill>
                  <a:srgbClr val="002060"/>
                </a:solidFill>
              </a:rPr>
              <a:t>Techniques  for  the  Localization  of  the Epileptogenic  Zone</a:t>
            </a:r>
          </a:p>
          <a:p>
            <a:r>
              <a:rPr dirty="0" sz="2000" lang="en-US"/>
              <a:t>Two  most  important  and  necessary studies  to  be  performed  in  all  patients  considered  for  epilepsy surgery  are  </a:t>
            </a:r>
          </a:p>
          <a:p>
            <a:pPr indent="-342900" lvl="1" marL="800100">
              <a:buFont typeface="+mj-lt"/>
              <a:buAutoNum type="arabicParenR"/>
            </a:pPr>
            <a:r>
              <a:rPr b="1" dirty="0" sz="2000" lang="en-US">
                <a:solidFill>
                  <a:srgbClr val="7030A0"/>
                </a:solidFill>
              </a:rPr>
              <a:t>High-resolution  MRI.</a:t>
            </a:r>
          </a:p>
          <a:p>
            <a:pPr indent="-342900" lvl="1" marL="800100">
              <a:buFont typeface="+mj-lt"/>
              <a:buAutoNum type="arabicParenR"/>
            </a:pPr>
            <a:r>
              <a:rPr b="1" dirty="0" sz="2000" lang="en-US">
                <a:solidFill>
                  <a:srgbClr val="7030A0"/>
                </a:solidFill>
              </a:rPr>
              <a:t>Scalp-video  electroencephalographic  monitoring.</a:t>
            </a:r>
          </a:p>
          <a:p>
            <a:pPr indent="-342900" lvl="1" marL="800100">
              <a:buFont typeface="+mj-lt"/>
              <a:buAutoNum type="arabicParenR"/>
            </a:pPr>
            <a:endParaRPr dirty="0" sz="2000" lang="en-US"/>
          </a:p>
          <a:p>
            <a:r>
              <a:rPr dirty="0" sz="2000" lang="en-US"/>
              <a:t>High-resolution MRI  scan to document  the  presence  of  </a:t>
            </a:r>
          </a:p>
          <a:p>
            <a:pPr lvl="1">
              <a:buFont typeface="Wingdings" pitchFamily="2" charset="2"/>
              <a:buChar char="ü"/>
            </a:pPr>
            <a:r>
              <a:rPr dirty="0" sz="2000" lang="en-US" err="1"/>
              <a:t>hippocampal</a:t>
            </a:r>
            <a:r>
              <a:rPr dirty="0" sz="2000" lang="en-US"/>
              <a:t>  sclerosis</a:t>
            </a:r>
          </a:p>
          <a:p>
            <a:pPr lvl="1">
              <a:buFont typeface="Wingdings" pitchFamily="2" charset="2"/>
              <a:buChar char="ü"/>
            </a:pPr>
            <a:r>
              <a:rPr dirty="0" sz="2000" lang="en-US"/>
              <a:t>cortical  dysplasia</a:t>
            </a:r>
          </a:p>
          <a:p>
            <a:pPr lvl="1">
              <a:buFont typeface="Wingdings" pitchFamily="2" charset="2"/>
              <a:buChar char="ü"/>
            </a:pPr>
            <a:r>
              <a:rPr dirty="0" sz="2000" lang="en-US"/>
              <a:t>other  potentially  epileptogenic  brain  lesions.</a:t>
            </a:r>
          </a:p>
          <a:p>
            <a:r>
              <a:rPr dirty="0" sz="2000" lang="en-US"/>
              <a:t>Gadolinium  is  not  necessary  unless  a  tumor  or  mass lesion  is  found.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2" name=""/>
        <p:cNvGrpSpPr/>
        <p:nvPr/>
      </p:nvGrpSpPr>
      <p:grpSpPr>
        <a:xfrm>
          <a:off x="0" y="0"/>
          <a:ext cx="0" cy="0"/>
          <a:chOff x="0" y="0"/>
          <a:chExt cx="0" cy="0"/>
        </a:xfrm>
      </p:grpSpPr>
      <p:sp>
        <p:nvSpPr>
          <p:cNvPr id="1048612" name="Content Placeholder 2"/>
          <p:cNvSpPr>
            <a:spLocks noGrp="1"/>
          </p:cNvSpPr>
          <p:nvPr>
            <p:ph idx="1"/>
          </p:nvPr>
        </p:nvSpPr>
        <p:spPr>
          <a:xfrm>
            <a:off x="80818" y="86934"/>
            <a:ext cx="8982364" cy="6690248"/>
          </a:xfrm>
        </p:spPr>
        <p:txBody>
          <a:bodyPr>
            <a:noAutofit/>
          </a:bodyPr>
          <a:p>
            <a:pPr>
              <a:buFont typeface="Wingdings" pitchFamily="2" charset="2"/>
              <a:buChar char="q"/>
            </a:pPr>
            <a:r>
              <a:rPr b="1" dirty="0" sz="2000" lang="en-US">
                <a:solidFill>
                  <a:srgbClr val="002060"/>
                </a:solidFill>
              </a:rPr>
              <a:t>Two  extra operative  invasive  methods  have  been  used  to  accomplish  these  goals:  </a:t>
            </a:r>
          </a:p>
          <a:p>
            <a:pPr lvl="1">
              <a:buFont typeface="Wingdings" pitchFamily="2" charset="2"/>
              <a:buChar char="ü"/>
            </a:pPr>
            <a:r>
              <a:rPr dirty="0" sz="2000" lang="en-US"/>
              <a:t>SDG (subdural grid)  electrodes.</a:t>
            </a:r>
          </a:p>
          <a:p>
            <a:pPr lvl="1">
              <a:buFont typeface="Wingdings" pitchFamily="2" charset="2"/>
              <a:buChar char="ü"/>
            </a:pPr>
            <a:r>
              <a:rPr dirty="0" sz="2000" lang="en-US"/>
              <a:t>Stereotactically  placed EEG  depth  electrodes  (SEEG). </a:t>
            </a:r>
          </a:p>
          <a:p>
            <a:pPr lvl="1">
              <a:buFont typeface="Wingdings" pitchFamily="2" charset="2"/>
              <a:buChar char="ü"/>
            </a:pPr>
            <a:endParaRPr b="1" dirty="0" sz="2400" lang="en-US" u="sng">
              <a:solidFill>
                <a:srgbClr val="C00000"/>
              </a:solidFill>
            </a:endParaRPr>
          </a:p>
          <a:p>
            <a:pPr>
              <a:buFont typeface="Wingdings" pitchFamily="2" charset="2"/>
              <a:buChar char="q"/>
            </a:pPr>
            <a:r>
              <a:rPr b="1" dirty="0" sz="2000" lang="en-US" u="sng">
                <a:solidFill>
                  <a:srgbClr val="C00000"/>
                </a:solidFill>
              </a:rPr>
              <a:t>Indications for Invasive Evaluation</a:t>
            </a:r>
          </a:p>
          <a:p>
            <a:pPr indent="-457200" marL="457200">
              <a:buFont typeface="+mj-lt"/>
              <a:buAutoNum type="arabicParenR"/>
            </a:pPr>
            <a:r>
              <a:rPr b="1" dirty="0" sz="2000" lang="en-US">
                <a:solidFill>
                  <a:srgbClr val="0070C0"/>
                </a:solidFill>
              </a:rPr>
              <a:t>MRI negative  cases.</a:t>
            </a:r>
            <a:endParaRPr dirty="0" sz="2000" lang="en-US"/>
          </a:p>
          <a:p>
            <a:pPr indent="-457200" marL="457200">
              <a:buFont typeface="+mj-lt"/>
              <a:buAutoNum type="arabicParenR"/>
            </a:pPr>
            <a:r>
              <a:rPr b="1" dirty="0" sz="2000" lang="en-US">
                <a:solidFill>
                  <a:srgbClr val="0070C0"/>
                </a:solidFill>
              </a:rPr>
              <a:t>Deep seated lesions.</a:t>
            </a:r>
            <a:endParaRPr dirty="0" sz="2000" lang="en-US"/>
          </a:p>
          <a:p>
            <a:pPr indent="-457200" marL="457200">
              <a:buFont typeface="+mj-lt"/>
              <a:buAutoNum type="arabicParenR"/>
            </a:pPr>
            <a:r>
              <a:rPr b="1" dirty="0" sz="2000" lang="en-US">
                <a:solidFill>
                  <a:srgbClr val="0070C0"/>
                </a:solidFill>
              </a:rPr>
              <a:t>Multiple  anatomic  lesions</a:t>
            </a:r>
            <a:r>
              <a:rPr dirty="0" sz="2000" lang="en-US"/>
              <a:t>  with  the  location  of at  least  one  of  them  being  discordant  with  the  </a:t>
            </a:r>
            <a:r>
              <a:rPr dirty="0" sz="2000" lang="en-US" err="1"/>
              <a:t>electroclinical</a:t>
            </a:r>
            <a:r>
              <a:rPr dirty="0" sz="2000" lang="en-US"/>
              <a:t> hypothesis,  or  both  lesions  are  located  within  the  same  functional  network  and  it  is  unclear  if  one  or  both  of  them  are epileptic.</a:t>
            </a:r>
          </a:p>
          <a:p>
            <a:pPr indent="-457200" marL="457200">
              <a:buFont typeface="+mj-lt"/>
              <a:buAutoNum type="arabicParenR"/>
            </a:pPr>
            <a:r>
              <a:rPr b="1" dirty="0" sz="2000" lang="en-US">
                <a:solidFill>
                  <a:srgbClr val="0070C0"/>
                </a:solidFill>
              </a:rPr>
              <a:t>Lesion involves  potentially  eloquent  cortex </a:t>
            </a:r>
            <a:r>
              <a:rPr dirty="0" sz="2000" lang="en-US"/>
              <a:t>to determine the  relationship of epileptic zone with  potentially  eloquent cortex.</a:t>
            </a:r>
          </a:p>
          <a:p>
            <a:pPr>
              <a:buFont typeface="Wingdings" pitchFamily="2" charset="2"/>
              <a:buChar char="Ø"/>
            </a:pPr>
            <a:endParaRPr dirty="0" sz="2000" lang="en-US"/>
          </a:p>
          <a:p>
            <a:pPr>
              <a:buFont typeface="Wingdings" pitchFamily="2" charset="2"/>
              <a:buChar char="Ø"/>
            </a:pPr>
            <a:endParaRPr b="1" dirty="0" sz="2000"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3" name=""/>
        <p:cNvGrpSpPr/>
        <p:nvPr/>
      </p:nvGrpSpPr>
      <p:grpSpPr>
        <a:xfrm>
          <a:off x="0" y="0"/>
          <a:ext cx="0" cy="0"/>
          <a:chOff x="0" y="0"/>
          <a:chExt cx="0" cy="0"/>
        </a:xfrm>
      </p:grpSpPr>
      <p:sp>
        <p:nvSpPr>
          <p:cNvPr id="1048613" name="Content Placeholder 5"/>
          <p:cNvSpPr>
            <a:spLocks noGrp="1"/>
          </p:cNvSpPr>
          <p:nvPr>
            <p:ph idx="1"/>
          </p:nvPr>
        </p:nvSpPr>
        <p:spPr>
          <a:xfrm>
            <a:off x="40409" y="40409"/>
            <a:ext cx="9063182" cy="6777182"/>
          </a:xfrm>
        </p:spPr>
        <p:txBody>
          <a:bodyPr>
            <a:normAutofit/>
          </a:bodyPr>
          <a:p>
            <a:pPr>
              <a:buFont typeface="Wingdings" pitchFamily="2" charset="2"/>
              <a:buChar char="q"/>
            </a:pPr>
            <a:r>
              <a:rPr b="1" dirty="0" sz="2000" lang="en-US" u="sng">
                <a:solidFill>
                  <a:srgbClr val="C00000"/>
                </a:solidFill>
              </a:rPr>
              <a:t>Special Indications for SEEG:</a:t>
            </a:r>
          </a:p>
          <a:p>
            <a:pPr indent="-457200" marL="457200">
              <a:buFont typeface="+mj-lt"/>
              <a:buAutoNum type="arabicParenR"/>
            </a:pPr>
            <a:r>
              <a:rPr b="1" dirty="0" sz="2000" lang="en-US">
                <a:solidFill>
                  <a:srgbClr val="0070C0"/>
                </a:solidFill>
              </a:rPr>
              <a:t>Deep-seated or difficult to cover location of the EZ</a:t>
            </a:r>
            <a:r>
              <a:rPr dirty="0" sz="2000" lang="en-US"/>
              <a:t> in areas such as the </a:t>
            </a:r>
            <a:r>
              <a:rPr dirty="0" sz="2000" lang="en-US" err="1"/>
              <a:t>mesial</a:t>
            </a:r>
            <a:r>
              <a:rPr dirty="0" sz="2000" lang="en-US"/>
              <a:t> structures of the temporal lobe, </a:t>
            </a:r>
            <a:r>
              <a:rPr dirty="0" sz="2000" lang="en-US" err="1"/>
              <a:t>perisylvian</a:t>
            </a:r>
            <a:r>
              <a:rPr dirty="0" sz="2000" lang="en-US"/>
              <a:t> areas, cingulate gyrus and </a:t>
            </a:r>
            <a:r>
              <a:rPr dirty="0" sz="2000" lang="en-US" err="1"/>
              <a:t>mesial</a:t>
            </a:r>
            <a:r>
              <a:rPr dirty="0" sz="2000" lang="en-US"/>
              <a:t> </a:t>
            </a:r>
            <a:r>
              <a:rPr dirty="0" sz="2000" lang="en-US" err="1"/>
              <a:t>interhemispheric</a:t>
            </a:r>
            <a:r>
              <a:rPr dirty="0" sz="2000" lang="en-US"/>
              <a:t> regions, ventromedial prefrontal areas, </a:t>
            </a:r>
            <a:r>
              <a:rPr dirty="0" sz="2000" lang="en-US" err="1"/>
              <a:t>insula</a:t>
            </a:r>
            <a:r>
              <a:rPr dirty="0" sz="2000" lang="en-US"/>
              <a:t>, and depths of </a:t>
            </a:r>
            <a:r>
              <a:rPr dirty="0" sz="2000" lang="en-US" err="1"/>
              <a:t>sulci</a:t>
            </a:r>
            <a:r>
              <a:rPr dirty="0" sz="2000" lang="en-US"/>
              <a:t>.</a:t>
            </a:r>
          </a:p>
          <a:p>
            <a:pPr indent="-457200" marL="457200">
              <a:buFont typeface="+mj-lt"/>
              <a:buAutoNum type="arabicParenR"/>
            </a:pPr>
            <a:r>
              <a:rPr b="1" dirty="0" sz="2000" lang="en-US">
                <a:solidFill>
                  <a:srgbClr val="0070C0"/>
                </a:solidFill>
              </a:rPr>
              <a:t>The failure of a previous subdural invasive procedure.</a:t>
            </a:r>
            <a:endParaRPr dirty="0" sz="2000" lang="en-US"/>
          </a:p>
          <a:p>
            <a:pPr indent="-457200" marL="457200">
              <a:buFont typeface="+mj-lt"/>
              <a:buAutoNum type="arabicParenR"/>
            </a:pPr>
            <a:r>
              <a:rPr b="1" dirty="0" sz="2000" lang="en-US">
                <a:solidFill>
                  <a:srgbClr val="0070C0"/>
                </a:solidFill>
              </a:rPr>
              <a:t>The need for extensive </a:t>
            </a:r>
            <a:r>
              <a:rPr b="1" dirty="0" sz="2000" lang="en-US" err="1">
                <a:solidFill>
                  <a:srgbClr val="0070C0"/>
                </a:solidFill>
              </a:rPr>
              <a:t>bihemispheric</a:t>
            </a:r>
            <a:r>
              <a:rPr b="1" dirty="0" sz="2000" lang="en-US">
                <a:solidFill>
                  <a:srgbClr val="0070C0"/>
                </a:solidFill>
              </a:rPr>
              <a:t> explorations</a:t>
            </a:r>
            <a:r>
              <a:rPr dirty="0" sz="2000" lang="en-US"/>
              <a:t> (in particular in focal epilepsies arising from the </a:t>
            </a:r>
            <a:r>
              <a:rPr dirty="0" sz="2000" lang="en-US" err="1"/>
              <a:t>interhemispheric</a:t>
            </a:r>
            <a:r>
              <a:rPr dirty="0" sz="2000" lang="en-US"/>
              <a:t> or deep insular regions, or </a:t>
            </a:r>
            <a:r>
              <a:rPr dirty="0" sz="2000" lang="en-US" err="1"/>
              <a:t>temporoparietooccipital</a:t>
            </a:r>
            <a:r>
              <a:rPr dirty="0" sz="2000" lang="en-US"/>
              <a:t> junction)</a:t>
            </a:r>
          </a:p>
          <a:p>
            <a:pPr indent="-457200" marL="457200">
              <a:buFont typeface="+mj-lt"/>
              <a:buAutoNum type="arabicParenR"/>
            </a:pPr>
            <a:r>
              <a:rPr b="1" dirty="0" sz="2000" lang="en-US" err="1">
                <a:solidFill>
                  <a:srgbClr val="0070C0"/>
                </a:solidFill>
              </a:rPr>
              <a:t>Presurgical</a:t>
            </a:r>
            <a:r>
              <a:rPr b="1" dirty="0" sz="2000" lang="en-US">
                <a:solidFill>
                  <a:srgbClr val="0070C0"/>
                </a:solidFill>
              </a:rPr>
              <a:t> evaluation</a:t>
            </a:r>
            <a:r>
              <a:rPr dirty="0" sz="2000" lang="en-US"/>
              <a:t> suggestive of an extended network involvement (e.g., </a:t>
            </a:r>
            <a:r>
              <a:rPr dirty="0" sz="2000" lang="en-US" err="1"/>
              <a:t>temporofrontal</a:t>
            </a:r>
            <a:r>
              <a:rPr dirty="0" sz="2000" lang="en-US"/>
              <a:t> or </a:t>
            </a:r>
            <a:r>
              <a:rPr dirty="0" sz="2000" lang="en-US" err="1"/>
              <a:t>frontoparietal</a:t>
            </a:r>
            <a:r>
              <a:rPr dirty="0" sz="2000" lang="en-US"/>
              <a:t>) in the setting of normal MRI</a:t>
            </a:r>
            <a:endParaRPr dirty="0" sz="2000" lang="en-IQ"/>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4" name=""/>
        <p:cNvGrpSpPr/>
        <p:nvPr/>
      </p:nvGrpSpPr>
      <p:grpSpPr>
        <a:xfrm>
          <a:off x="0" y="0"/>
          <a:ext cx="0" cy="0"/>
          <a:chOff x="0" y="0"/>
          <a:chExt cx="0" cy="0"/>
        </a:xfrm>
      </p:grpSpPr>
      <p:sp>
        <p:nvSpPr>
          <p:cNvPr id="1048614" name="Title 1"/>
          <p:cNvSpPr>
            <a:spLocks noGrp="1"/>
          </p:cNvSpPr>
          <p:nvPr>
            <p:ph type="title"/>
          </p:nvPr>
        </p:nvSpPr>
        <p:spPr/>
        <p:txBody>
          <a:bodyPr/>
          <a:p>
            <a:endParaRPr lang="en-US"/>
          </a:p>
        </p:txBody>
      </p:sp>
      <p:pic>
        <p:nvPicPr>
          <p:cNvPr id="2097162" name="Picture 4"/>
          <p:cNvPicPr>
            <a:picLocks noChangeAspect="1" noGrp="1"/>
          </p:cNvPicPr>
          <p:nvPr>
            <p:ph idx="1"/>
          </p:nvPr>
        </p:nvPicPr>
        <p:blipFill>
          <a:blip xmlns:r="http://schemas.openxmlformats.org/officeDocument/2006/relationships" r:embed="rId1"/>
          <a:stretch>
            <a:fillRect/>
          </a:stretch>
        </p:blipFill>
        <p:spPr>
          <a:xfrm>
            <a:off x="0" y="1"/>
            <a:ext cx="9144000" cy="3429000"/>
          </a:xfrm>
          <a:prstGeom prst="rect"/>
          <a:ln>
            <a:noFill/>
          </a:ln>
          <a:effectLst>
            <a:softEdge rad="112500"/>
          </a:effectLst>
        </p:spPr>
      </p:pic>
      <p:pic>
        <p:nvPicPr>
          <p:cNvPr id="2097163" name="Picture 6"/>
          <p:cNvPicPr>
            <a:picLocks noChangeAspect="1"/>
          </p:cNvPicPr>
          <p:nvPr/>
        </p:nvPicPr>
        <p:blipFill>
          <a:blip xmlns:r="http://schemas.openxmlformats.org/officeDocument/2006/relationships" r:embed="rId2"/>
          <a:stretch>
            <a:fillRect/>
          </a:stretch>
        </p:blipFill>
        <p:spPr>
          <a:xfrm>
            <a:off x="0" y="3429000"/>
            <a:ext cx="4572000" cy="3429000"/>
          </a:xfrm>
          <a:prstGeom prst="rect"/>
          <a:ln>
            <a:noFill/>
          </a:ln>
          <a:effectLst>
            <a:softEdge rad="112500"/>
          </a:effectLst>
        </p:spPr>
      </p:pic>
      <p:pic>
        <p:nvPicPr>
          <p:cNvPr id="2097164" name="Picture 8"/>
          <p:cNvPicPr>
            <a:picLocks noChangeAspect="1"/>
          </p:cNvPicPr>
          <p:nvPr/>
        </p:nvPicPr>
        <p:blipFill>
          <a:blip xmlns:r="http://schemas.openxmlformats.org/officeDocument/2006/relationships" r:embed="rId3"/>
          <a:stretch>
            <a:fillRect/>
          </a:stretch>
        </p:blipFill>
        <p:spPr>
          <a:xfrm>
            <a:off x="4572000" y="3429000"/>
            <a:ext cx="4572000" cy="3428999"/>
          </a:xfrm>
          <a:prstGeom prst="rect"/>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5" name=""/>
        <p:cNvGrpSpPr/>
        <p:nvPr/>
      </p:nvGrpSpPr>
      <p:grpSpPr>
        <a:xfrm>
          <a:off x="0" y="0"/>
          <a:ext cx="0" cy="0"/>
          <a:chOff x="0" y="0"/>
          <a:chExt cx="0" cy="0"/>
        </a:xfrm>
      </p:grpSpPr>
      <p:pic>
        <p:nvPicPr>
          <p:cNvPr id="2097165" name="Picture 4"/>
          <p:cNvPicPr>
            <a:picLocks noChangeAspect="1" noGrp="1"/>
          </p:cNvPicPr>
          <p:nvPr>
            <p:ph idx="1"/>
          </p:nvPr>
        </p:nvPicPr>
        <p:blipFill>
          <a:blip xmlns:r="http://schemas.openxmlformats.org/officeDocument/2006/relationships" r:embed="rId1"/>
          <a:stretch>
            <a:fillRect/>
          </a:stretch>
        </p:blipFill>
        <p:spPr>
          <a:xfrm>
            <a:off x="473363" y="0"/>
            <a:ext cx="8197273" cy="6858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6" name=""/>
        <p:cNvGrpSpPr/>
        <p:nvPr/>
      </p:nvGrpSpPr>
      <p:grpSpPr>
        <a:xfrm>
          <a:off x="0" y="0"/>
          <a:ext cx="0" cy="0"/>
          <a:chOff x="0" y="0"/>
          <a:chExt cx="0" cy="0"/>
        </a:xfrm>
      </p:grpSpPr>
      <p:pic>
        <p:nvPicPr>
          <p:cNvPr id="2097166" name="Picture 4"/>
          <p:cNvPicPr>
            <a:picLocks noChangeAspect="1" noGrp="1"/>
          </p:cNvPicPr>
          <p:nvPr>
            <p:ph idx="1"/>
          </p:nvPr>
        </p:nvPicPr>
        <p:blipFill>
          <a:blip xmlns:r="http://schemas.openxmlformats.org/officeDocument/2006/relationships" r:embed="rId1"/>
          <a:stretch>
            <a:fillRect/>
          </a:stretch>
        </p:blipFill>
        <p:spPr>
          <a:xfrm>
            <a:off x="1587500" y="0"/>
            <a:ext cx="5969000" cy="6858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0" name=""/>
        <p:cNvGrpSpPr/>
        <p:nvPr/>
      </p:nvGrpSpPr>
      <p:grpSpPr>
        <a:xfrm>
          <a:off x="0" y="0"/>
          <a:ext cx="0" cy="0"/>
          <a:chOff x="0" y="0"/>
          <a:chExt cx="0" cy="0"/>
        </a:xfrm>
      </p:grpSpPr>
      <p:sp>
        <p:nvSpPr>
          <p:cNvPr id="1048591" name="Content Placeholder 2"/>
          <p:cNvSpPr>
            <a:spLocks noGrp="1"/>
          </p:cNvSpPr>
          <p:nvPr>
            <p:ph idx="1"/>
          </p:nvPr>
        </p:nvSpPr>
        <p:spPr>
          <a:xfrm>
            <a:off x="86014" y="82262"/>
            <a:ext cx="8965622" cy="6683374"/>
          </a:xfrm>
        </p:spPr>
        <p:txBody>
          <a:bodyPr>
            <a:normAutofit/>
          </a:bodyPr>
          <a:p>
            <a:pPr>
              <a:buFont typeface="Wingdings" pitchFamily="2" charset="2"/>
              <a:buChar char="q"/>
            </a:pPr>
            <a:r>
              <a:rPr b="1" dirty="0" sz="2400" lang="en-US" u="sng">
                <a:solidFill>
                  <a:srgbClr val="C00000"/>
                </a:solidFill>
              </a:rPr>
              <a:t>Classification  of  Seizures</a:t>
            </a:r>
          </a:p>
          <a:p>
            <a:r>
              <a:rPr dirty="0" sz="2000" lang="en-US"/>
              <a:t>Three  main types  of  seizures:  </a:t>
            </a:r>
            <a:r>
              <a:rPr dirty="0" sz="2000" lang="en-US" u="sng">
                <a:solidFill>
                  <a:schemeClr val="accent1"/>
                </a:solidFill>
              </a:rPr>
              <a:t>partial  (focal)  seizures</a:t>
            </a:r>
            <a:r>
              <a:rPr dirty="0" sz="2000" lang="en-US"/>
              <a:t>,  </a:t>
            </a:r>
            <a:r>
              <a:rPr dirty="0" sz="2000" lang="en-US" u="sng">
                <a:solidFill>
                  <a:schemeClr val="accent1"/>
                </a:solidFill>
              </a:rPr>
              <a:t>generalized  seizures</a:t>
            </a:r>
            <a:r>
              <a:rPr dirty="0" sz="2000" lang="en-US"/>
              <a:t>,  and </a:t>
            </a:r>
            <a:r>
              <a:rPr dirty="0" sz="2000" lang="en-US" u="sng">
                <a:solidFill>
                  <a:schemeClr val="accent1"/>
                </a:solidFill>
              </a:rPr>
              <a:t>unclassified  epileptic  seizures.</a:t>
            </a:r>
          </a:p>
          <a:p>
            <a:r>
              <a:rPr dirty="0" sz="2000" lang="en-US"/>
              <a:t>Focal  seizures  can  be  divided  into  </a:t>
            </a:r>
          </a:p>
          <a:p>
            <a:pPr lvl="1">
              <a:buFont typeface="Wingdings" pitchFamily="2" charset="2"/>
              <a:buChar char="ü"/>
            </a:pPr>
            <a:r>
              <a:rPr dirty="0" sz="2000" lang="en-US"/>
              <a:t>Seizures  without  impairment of  awareness  (simple  partial  seizures).</a:t>
            </a:r>
          </a:p>
          <a:p>
            <a:pPr lvl="1">
              <a:buFont typeface="Wingdings" pitchFamily="2" charset="2"/>
              <a:buChar char="ü"/>
            </a:pPr>
            <a:r>
              <a:rPr dirty="0" sz="2000" lang="en-US"/>
              <a:t>Those  with  impairment  of  awareness  (complex  partial  seizures). </a:t>
            </a:r>
          </a:p>
          <a:p>
            <a:pPr lvl="1">
              <a:buFont typeface="Wingdings" pitchFamily="2" charset="2"/>
              <a:buChar char="ü"/>
            </a:pPr>
            <a:endParaRPr dirty="0" sz="2000" lang="en-US"/>
          </a:p>
          <a:p>
            <a:pPr>
              <a:buFont typeface="Wingdings" pitchFamily="2" charset="2"/>
              <a:buChar char="v"/>
            </a:pPr>
            <a:r>
              <a:rPr b="1" dirty="0" sz="2000" lang="en-US" u="sng"/>
              <a:t>Seizure  disorders  were  described  as  symptomatic,  cryptogenic,  or  idiopathic.</a:t>
            </a:r>
          </a:p>
          <a:p>
            <a:pPr indent="-457200" marL="457200">
              <a:buFont typeface="+mj-lt"/>
              <a:buAutoNum type="arabicParenR"/>
            </a:pPr>
            <a:r>
              <a:rPr b="1" dirty="0" sz="2000" lang="en-US">
                <a:solidFill>
                  <a:srgbClr val="C00000"/>
                </a:solidFill>
              </a:rPr>
              <a:t>Symptomatic</a:t>
            </a:r>
            <a:r>
              <a:rPr dirty="0" sz="2000" lang="en-US"/>
              <a:t>  is used  to  describe  an  epilepsy  syndrome  with a  known  underlying  disorder  of  the  central  nervous  system  (CNS).</a:t>
            </a:r>
          </a:p>
          <a:p>
            <a:pPr indent="-457200" marL="457200">
              <a:buFont typeface="+mj-lt"/>
              <a:buAutoNum type="arabicParenR"/>
            </a:pPr>
            <a:r>
              <a:rPr b="1" dirty="0" sz="2000" lang="en-US">
                <a:solidFill>
                  <a:srgbClr val="C00000"/>
                </a:solidFill>
              </a:rPr>
              <a:t>Cryptogenic</a:t>
            </a:r>
            <a:r>
              <a:rPr dirty="0" sz="2000" lang="en-US"/>
              <a:t>  is  used  when  a  presumed  underlying  symptomatic  cause  has  not  yet  been  identified.  </a:t>
            </a:r>
          </a:p>
          <a:p>
            <a:pPr indent="-457200" marL="457200">
              <a:buFont typeface="+mj-lt"/>
              <a:buAutoNum type="arabicParenR"/>
            </a:pPr>
            <a:r>
              <a:rPr b="1" dirty="0" sz="2000" lang="en-US">
                <a:solidFill>
                  <a:srgbClr val="C00000"/>
                </a:solidFill>
              </a:rPr>
              <a:t>Idiopathic</a:t>
            </a:r>
            <a:r>
              <a:rPr dirty="0" sz="2000" lang="en-US"/>
              <a:t>  was used  to  identify  syndromes  in  which  there  was  no  underlying cause  with  the  exception  of  a  possible  genetic  predisposition.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7" name=""/>
        <p:cNvGrpSpPr/>
        <p:nvPr/>
      </p:nvGrpSpPr>
      <p:grpSpPr>
        <a:xfrm>
          <a:off x="0" y="0"/>
          <a:ext cx="0" cy="0"/>
          <a:chOff x="0" y="0"/>
          <a:chExt cx="0" cy="0"/>
        </a:xfrm>
      </p:grpSpPr>
      <p:sp>
        <p:nvSpPr>
          <p:cNvPr id="1048615" name="Title 1"/>
          <p:cNvSpPr>
            <a:spLocks noGrp="1"/>
          </p:cNvSpPr>
          <p:nvPr>
            <p:ph type="title"/>
          </p:nvPr>
        </p:nvSpPr>
        <p:spPr>
          <a:xfrm>
            <a:off x="628650" y="1332934"/>
            <a:ext cx="7886700" cy="1287884"/>
          </a:xfrm>
        </p:spPr>
        <p:txBody>
          <a:bodyPr>
            <a:normAutofit fontScale="90000"/>
          </a:bodyPr>
          <a:p>
            <a:pPr algn="ctr"/>
            <a:r>
              <a:rPr b="1" dirty="0" lang="en-US" err="1" u="sng">
                <a:solidFill>
                  <a:srgbClr val="002060"/>
                </a:solidFill>
                <a:latin typeface="+mn-lt"/>
              </a:rPr>
              <a:t>Neuroradiologic</a:t>
            </a:r>
            <a:r>
              <a:rPr b="1" dirty="0" lang="en-US" u="sng">
                <a:solidFill>
                  <a:srgbClr val="002060"/>
                </a:solidFill>
                <a:latin typeface="+mn-lt"/>
              </a:rPr>
              <a:t> Evaluation for Epilepsy Surgery:</a:t>
            </a:r>
            <a:br>
              <a:rPr b="1" dirty="0" lang="en-US" u="sng">
                <a:solidFill>
                  <a:srgbClr val="002060"/>
                </a:solidFill>
                <a:latin typeface="+mn-lt"/>
              </a:rPr>
            </a:br>
            <a:r>
              <a:rPr b="1" dirty="0" lang="en-US" u="sng">
                <a:solidFill>
                  <a:srgbClr val="002060"/>
                </a:solidFill>
                <a:latin typeface="+mn-lt"/>
              </a:rPr>
              <a:t>65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8" name=""/>
        <p:cNvGrpSpPr/>
        <p:nvPr/>
      </p:nvGrpSpPr>
      <p:grpSpPr>
        <a:xfrm>
          <a:off x="0" y="0"/>
          <a:ext cx="0" cy="0"/>
          <a:chOff x="0" y="0"/>
          <a:chExt cx="0" cy="0"/>
        </a:xfrm>
      </p:grpSpPr>
      <p:sp>
        <p:nvSpPr>
          <p:cNvPr id="1048616" name="Content Placeholder 2"/>
          <p:cNvSpPr>
            <a:spLocks noGrp="1"/>
          </p:cNvSpPr>
          <p:nvPr>
            <p:ph idx="1"/>
          </p:nvPr>
        </p:nvSpPr>
        <p:spPr>
          <a:xfrm>
            <a:off x="80818" y="92364"/>
            <a:ext cx="8982364" cy="6684818"/>
          </a:xfrm>
        </p:spPr>
        <p:txBody>
          <a:bodyPr>
            <a:normAutofit/>
          </a:bodyPr>
          <a:p>
            <a:pPr>
              <a:buFont typeface="Wingdings" pitchFamily="2" charset="2"/>
              <a:buChar char="q"/>
            </a:pPr>
            <a:r>
              <a:rPr b="1" dirty="0" sz="2000" lang="en-US" u="sng">
                <a:solidFill>
                  <a:srgbClr val="C00000"/>
                </a:solidFill>
              </a:rPr>
              <a:t>Magnetic Resonance Imaging</a:t>
            </a:r>
            <a:endParaRPr b="1" dirty="0" sz="2000" lang="en-US"/>
          </a:p>
          <a:p>
            <a:pPr>
              <a:buFont typeface="Wingdings" pitchFamily="2" charset="2"/>
              <a:buChar char="v"/>
            </a:pPr>
            <a:r>
              <a:rPr b="1" dirty="0" sz="2000" lang="en-US">
                <a:solidFill>
                  <a:srgbClr val="002060"/>
                </a:solidFill>
              </a:rPr>
              <a:t>STRUCTURAL  CEREBRAL  ABNORMALITIES IDENTIFIED  WITH  MAGNETIC  RESONANCE  IMAGING</a:t>
            </a:r>
          </a:p>
          <a:p>
            <a:pPr indent="-457200" marL="457200">
              <a:buFont typeface="+mj-lt"/>
              <a:buAutoNum type="arabicPeriod"/>
            </a:pPr>
            <a:r>
              <a:rPr dirty="0" sz="2000" lang="en-US" err="1"/>
              <a:t>Hippocampal</a:t>
            </a:r>
            <a:r>
              <a:rPr dirty="0" sz="2000" lang="en-US"/>
              <a:t>  Sclerosis</a:t>
            </a:r>
          </a:p>
          <a:p>
            <a:pPr indent="-457200" marL="457200">
              <a:buFont typeface="+mj-lt"/>
              <a:buAutoNum type="arabicPeriod"/>
            </a:pPr>
            <a:r>
              <a:rPr dirty="0" sz="2000" lang="en-US"/>
              <a:t>Malformations  of  Cortical  Development</a:t>
            </a:r>
          </a:p>
          <a:p>
            <a:pPr indent="-457200" marL="457200">
              <a:buFont typeface="+mj-lt"/>
              <a:buAutoNum type="arabicPeriod"/>
            </a:pPr>
            <a:r>
              <a:rPr dirty="0" sz="2000" lang="en-US"/>
              <a:t>Focal  Cortical  Dysplasia</a:t>
            </a:r>
          </a:p>
          <a:p>
            <a:pPr indent="-457200" marL="457200">
              <a:buFont typeface="+mj-lt"/>
              <a:buAutoNum type="arabicPeriod"/>
            </a:pPr>
            <a:r>
              <a:rPr dirty="0" sz="2000" lang="en-US"/>
              <a:t>Tumors</a:t>
            </a:r>
          </a:p>
          <a:p>
            <a:pPr indent="-457200" marL="457200">
              <a:buFont typeface="+mj-lt"/>
              <a:buAutoNum type="arabicPeriod"/>
            </a:pPr>
            <a:r>
              <a:rPr dirty="0" sz="2000" lang="en-US"/>
              <a:t>Vascular  Malformations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9" name=""/>
        <p:cNvGrpSpPr/>
        <p:nvPr/>
      </p:nvGrpSpPr>
      <p:grpSpPr>
        <a:xfrm>
          <a:off x="0" y="0"/>
          <a:ext cx="0" cy="0"/>
          <a:chOff x="0" y="0"/>
          <a:chExt cx="0" cy="0"/>
        </a:xfrm>
      </p:grpSpPr>
      <p:sp>
        <p:nvSpPr>
          <p:cNvPr id="1048617" name="Content Placeholder 2"/>
          <p:cNvSpPr>
            <a:spLocks noGrp="1"/>
          </p:cNvSpPr>
          <p:nvPr>
            <p:ph idx="1"/>
          </p:nvPr>
        </p:nvSpPr>
        <p:spPr>
          <a:xfrm>
            <a:off x="86014" y="93806"/>
            <a:ext cx="8977168" cy="6671830"/>
          </a:xfrm>
        </p:spPr>
        <p:txBody>
          <a:bodyPr>
            <a:normAutofit/>
          </a:bodyPr>
          <a:p>
            <a:pPr>
              <a:buFont typeface="Wingdings" pitchFamily="2" charset="2"/>
              <a:buChar char="Ø"/>
            </a:pPr>
            <a:r>
              <a:rPr b="1" dirty="0" sz="2000" lang="en-US" err="1">
                <a:solidFill>
                  <a:srgbClr val="002060"/>
                </a:solidFill>
              </a:rPr>
              <a:t>Hippocampal</a:t>
            </a:r>
            <a:r>
              <a:rPr b="1" dirty="0" sz="2000" lang="en-US">
                <a:solidFill>
                  <a:srgbClr val="002060"/>
                </a:solidFill>
              </a:rPr>
              <a:t>  Sclerosis </a:t>
            </a:r>
          </a:p>
          <a:p>
            <a:r>
              <a:rPr b="1" dirty="0" sz="2000" lang="en-US" err="1">
                <a:solidFill>
                  <a:srgbClr val="C00000"/>
                </a:solidFill>
              </a:rPr>
              <a:t>Mesial</a:t>
            </a:r>
            <a:r>
              <a:rPr b="1" dirty="0" sz="2000" lang="en-US">
                <a:solidFill>
                  <a:srgbClr val="C00000"/>
                </a:solidFill>
              </a:rPr>
              <a:t>  temporal  lobe  epilepsy</a:t>
            </a:r>
            <a:r>
              <a:rPr dirty="0" sz="2000" lang="en-US"/>
              <a:t>  is  the  </a:t>
            </a:r>
            <a:r>
              <a:rPr dirty="0" sz="2000" lang="en-US" u="sng">
                <a:solidFill>
                  <a:srgbClr val="0070C0"/>
                </a:solidFill>
              </a:rPr>
              <a:t>most  common  form  of  epilepsy  in  adults</a:t>
            </a:r>
            <a:r>
              <a:rPr dirty="0" sz="2000" lang="en-US"/>
              <a:t>, and  </a:t>
            </a:r>
            <a:r>
              <a:rPr dirty="0" sz="2000" lang="en-US" err="1"/>
              <a:t>hippocampal</a:t>
            </a:r>
            <a:r>
              <a:rPr dirty="0" sz="2000" lang="en-US"/>
              <a:t>  sclerosis  or  </a:t>
            </a:r>
            <a:r>
              <a:rPr dirty="0" sz="2000" lang="en-US" err="1"/>
              <a:t>mesial</a:t>
            </a:r>
            <a:r>
              <a:rPr dirty="0" sz="2000" lang="en-US"/>
              <a:t>  temporal sclerosis  is  the  main  pathologic  process  associated  with  it.  </a:t>
            </a:r>
          </a:p>
          <a:p>
            <a:r>
              <a:rPr dirty="0" sz="2000" lang="en-US" err="1"/>
              <a:t>Hippocampal</a:t>
            </a:r>
            <a:r>
              <a:rPr dirty="0" sz="2000" lang="en-US"/>
              <a:t>  sclerosis  is  demonstrated  as  </a:t>
            </a:r>
            <a:r>
              <a:rPr dirty="0" sz="2000" lang="en-US" err="1"/>
              <a:t>hippocampal</a:t>
            </a:r>
            <a:r>
              <a:rPr dirty="0" sz="2000" lang="en-US"/>
              <a:t> atrophy  on  coronal  T1 and  as  increased  signal intensity  on  T2.</a:t>
            </a:r>
          </a:p>
          <a:p>
            <a:endParaRPr dirty="0" sz="2000" lang="en-US"/>
          </a:p>
          <a:p>
            <a:pPr>
              <a:buFont typeface="Wingdings" pitchFamily="2" charset="2"/>
              <a:buChar char="q"/>
            </a:pPr>
            <a:r>
              <a:rPr b="1" dirty="0" sz="2000" lang="en-US" u="sng"/>
              <a:t>Features  associated  with  </a:t>
            </a:r>
            <a:r>
              <a:rPr b="1" dirty="0" sz="2000" lang="en-US" err="1" u="sng"/>
              <a:t>hippocampal</a:t>
            </a:r>
            <a:r>
              <a:rPr b="1" dirty="0" sz="2000" lang="en-US" u="sng"/>
              <a:t>  sclerosis  are  as  follows: </a:t>
            </a:r>
          </a:p>
          <a:p>
            <a:pPr indent="-457200" lvl="1" marL="914400">
              <a:buFont typeface="+mj-lt"/>
              <a:buAutoNum type="arabicPeriod"/>
            </a:pPr>
            <a:r>
              <a:rPr b="1" dirty="0" sz="2000" lang="en-US">
                <a:solidFill>
                  <a:srgbClr val="002060"/>
                </a:solidFill>
              </a:rPr>
              <a:t>Temporal  horn  dilatation</a:t>
            </a:r>
            <a:r>
              <a:rPr dirty="0" sz="2000" lang="en-US"/>
              <a:t>,  caused  by  volume  loss  of  the hippocampus </a:t>
            </a:r>
          </a:p>
          <a:p>
            <a:pPr indent="-457200" lvl="1" marL="914400">
              <a:buFont typeface="+mj-lt"/>
              <a:buAutoNum type="arabicPeriod"/>
            </a:pPr>
            <a:r>
              <a:rPr b="1" dirty="0" sz="2000" lang="en-US">
                <a:solidFill>
                  <a:srgbClr val="002060"/>
                </a:solidFill>
              </a:rPr>
              <a:t>Atrophy  of  the  structures  that  form  the  outflow  tracts  from the  hippocampus</a:t>
            </a:r>
            <a:r>
              <a:rPr dirty="0" sz="2000" lang="en-US"/>
              <a:t>  (inferiorly,  the  </a:t>
            </a:r>
            <a:r>
              <a:rPr dirty="0" sz="2000" lang="en-US" err="1"/>
              <a:t>parahippocampal</a:t>
            </a:r>
            <a:r>
              <a:rPr dirty="0" sz="2000" lang="en-US"/>
              <a:t>  gyrus;  posteriorly,  the  ipsilateral  fornix  connected  to  the  ipsilateral mammillary  body) </a:t>
            </a:r>
          </a:p>
          <a:p>
            <a:pPr indent="-457200" lvl="1" marL="914400">
              <a:buFont typeface="+mj-lt"/>
              <a:buAutoNum type="arabicPeriod"/>
            </a:pPr>
            <a:r>
              <a:rPr b="1" dirty="0" sz="2000" lang="en-US">
                <a:solidFill>
                  <a:srgbClr val="002060"/>
                </a:solidFill>
              </a:rPr>
              <a:t>Atrophy  of  the  structures  indirectly  connected  with  the  hippocampus</a:t>
            </a:r>
            <a:r>
              <a:rPr dirty="0" sz="2000" lang="en-US"/>
              <a:t>  (the  remainder  of  the  temporal  lobe,  the  thalamus, and  the  caudate  nucleus).</a:t>
            </a:r>
          </a:p>
          <a:p>
            <a:pPr indent="-457200" lvl="1" marL="914400">
              <a:buFont typeface="+mj-lt"/>
              <a:buAutoNum type="arabicPeriod"/>
            </a:pPr>
            <a:endParaRPr dirty="0" sz="2000" lang="en-US"/>
          </a:p>
          <a:p>
            <a:pPr indent="-457200" lvl="1" marL="914400">
              <a:buFont typeface="+mj-lt"/>
              <a:buAutoNum type="arabicPeriod"/>
            </a:pPr>
            <a:endParaRPr dirty="0" sz="2000" lang="en-US"/>
          </a:p>
          <a:p>
            <a:pPr>
              <a:buFont typeface="Wingdings" pitchFamily="2" charset="2"/>
              <a:buChar char="§"/>
            </a:pPr>
            <a:r>
              <a:rPr dirty="0" sz="2000" lang="en-US"/>
              <a:t>The limitation with sole visual inspection is that </a:t>
            </a:r>
            <a:r>
              <a:rPr dirty="0" sz="2000" lang="en-US" err="1"/>
              <a:t>hippocampal</a:t>
            </a:r>
            <a:r>
              <a:rPr dirty="0" sz="2000" lang="en-US"/>
              <a:t> sclerosis  can  be  missed  if  it  is  </a:t>
            </a:r>
            <a:r>
              <a:rPr b="1" dirty="0" sz="2000" lang="en-US">
                <a:solidFill>
                  <a:srgbClr val="7030A0"/>
                </a:solidFill>
              </a:rPr>
              <a:t>mild  or  bilateral</a:t>
            </a:r>
            <a:r>
              <a:rPr dirty="0" sz="2000" lang="en-US"/>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0" name=""/>
        <p:cNvGrpSpPr/>
        <p:nvPr/>
      </p:nvGrpSpPr>
      <p:grpSpPr>
        <a:xfrm>
          <a:off x="0" y="0"/>
          <a:ext cx="0" cy="0"/>
          <a:chOff x="0" y="0"/>
          <a:chExt cx="0" cy="0"/>
        </a:xfrm>
      </p:grpSpPr>
      <p:sp>
        <p:nvSpPr>
          <p:cNvPr id="1048618" name="Content Placeholder 2"/>
          <p:cNvSpPr>
            <a:spLocks noGrp="1"/>
          </p:cNvSpPr>
          <p:nvPr>
            <p:ph idx="1"/>
          </p:nvPr>
        </p:nvSpPr>
        <p:spPr>
          <a:xfrm>
            <a:off x="97560" y="93806"/>
            <a:ext cx="8965622" cy="6683375"/>
          </a:xfrm>
        </p:spPr>
        <p:txBody>
          <a:bodyPr>
            <a:normAutofit/>
          </a:bodyPr>
          <a:p>
            <a:pPr>
              <a:buFont typeface="Wingdings" pitchFamily="2" charset="2"/>
              <a:buChar char="q"/>
            </a:pPr>
            <a:r>
              <a:rPr b="1" dirty="0" sz="2000" lang="en-US" u="sng">
                <a:solidFill>
                  <a:srgbClr val="C00000"/>
                </a:solidFill>
              </a:rPr>
              <a:t>Structural  Magnetic  Resonance  Imaging   and  Cognition  in  Epilepsy </a:t>
            </a:r>
          </a:p>
          <a:p>
            <a:r>
              <a:rPr dirty="0" sz="2000" lang="en-US"/>
              <a:t>Patients  with  temporal  lobe  epilepsy exhibit  global reduction  in  the  volume of  white  matter  tissue  in  frontal,  temporal,  and  parietal  lobe  regions,  </a:t>
            </a:r>
            <a:r>
              <a:rPr b="1" dirty="0" sz="2000" lang="en-US" u="sng">
                <a:solidFill>
                  <a:srgbClr val="0070C0"/>
                </a:solidFill>
              </a:rPr>
              <a:t>but  not  occipital  lobe  regions</a:t>
            </a:r>
            <a:r>
              <a:rPr dirty="0" sz="2000" lang="en-US"/>
              <a:t>.  </a:t>
            </a:r>
          </a:p>
          <a:p>
            <a:r>
              <a:rPr dirty="0" sz="2000" lang="en-US"/>
              <a:t>This reduction  in  volume  of  white  matter  is  strongly  associated  with cognitive  impairment.</a:t>
            </a:r>
          </a:p>
          <a:p>
            <a:endParaRPr dirty="0" sz="2000" lang="en-US"/>
          </a:p>
          <a:p>
            <a:pPr>
              <a:buFont typeface="Wingdings" pitchFamily="2" charset="2"/>
              <a:buChar char="Ø"/>
            </a:pPr>
            <a:r>
              <a:rPr b="1" dirty="0" sz="2000" lang="en-US">
                <a:solidFill>
                  <a:srgbClr val="7030A0"/>
                </a:solidFill>
              </a:rPr>
              <a:t>In temporal  lobe  epilepsy</a:t>
            </a:r>
            <a:r>
              <a:rPr dirty="0" sz="2000" lang="en-US"/>
              <a:t>, there  appears to  be  a  relationship  between  </a:t>
            </a:r>
            <a:r>
              <a:rPr dirty="0" sz="2000" lang="en-US" err="1"/>
              <a:t>hippocampal</a:t>
            </a:r>
            <a:r>
              <a:rPr dirty="0" sz="2000" lang="en-US"/>
              <a:t>  volume  and  memory dysfunction:  </a:t>
            </a:r>
          </a:p>
          <a:p>
            <a:pPr indent="-457200" lvl="1" marL="914400">
              <a:buFont typeface="+mj-lt"/>
              <a:buAutoNum type="arabicPeriod"/>
            </a:pPr>
            <a:r>
              <a:rPr b="1" dirty="0" sz="2000" lang="en-US"/>
              <a:t>Reduced  left-sided  volumes</a:t>
            </a:r>
            <a:r>
              <a:rPr dirty="0" sz="2000" lang="en-US"/>
              <a:t>  </a:t>
            </a:r>
            <a:r>
              <a:rPr b="1" dirty="0" sz="2000" lang="en-US">
                <a:solidFill>
                  <a:srgbClr val="C00000"/>
                </a:solidFill>
                <a:sym typeface="Wingdings" pitchFamily="2" charset="2"/>
              </a:rPr>
              <a:t> </a:t>
            </a:r>
            <a:r>
              <a:rPr dirty="0" sz="2000" lang="en-US"/>
              <a:t> </a:t>
            </a:r>
            <a:r>
              <a:rPr dirty="0" sz="2000" lang="en-US" u="sng">
                <a:solidFill>
                  <a:srgbClr val="002060"/>
                </a:solidFill>
              </a:rPr>
              <a:t>impairments  in  verbal  learning  and  memory</a:t>
            </a:r>
            <a:r>
              <a:rPr dirty="0" sz="2000" lang="en-US"/>
              <a:t>.</a:t>
            </a:r>
          </a:p>
          <a:p>
            <a:pPr indent="-457200" lvl="1" marL="914400">
              <a:buFont typeface="+mj-lt"/>
              <a:buAutoNum type="arabicPeriod"/>
            </a:pPr>
            <a:r>
              <a:rPr b="1" dirty="0" sz="2000" lang="en-US"/>
              <a:t>Normal  left sided  volumes</a:t>
            </a:r>
            <a:r>
              <a:rPr dirty="0" sz="2000" lang="en-US"/>
              <a:t>  </a:t>
            </a:r>
            <a:r>
              <a:rPr b="1" dirty="0" sz="2000" lang="en-US">
                <a:solidFill>
                  <a:srgbClr val="C00000"/>
                </a:solidFill>
                <a:sym typeface="Wingdings" pitchFamily="2" charset="2"/>
              </a:rPr>
              <a:t></a:t>
            </a:r>
            <a:r>
              <a:rPr dirty="0" sz="2000" lang="en-US"/>
              <a:t>  </a:t>
            </a:r>
            <a:r>
              <a:rPr dirty="0" sz="2000" lang="en-US" u="sng">
                <a:solidFill>
                  <a:srgbClr val="002060"/>
                </a:solidFill>
              </a:rPr>
              <a:t>greatest  postoperative  memory decline</a:t>
            </a:r>
            <a:r>
              <a:rPr dirty="0" sz="2000" lang="en-US"/>
              <a:t>. </a:t>
            </a:r>
          </a:p>
          <a:p>
            <a:pPr indent="-457200" lvl="1" marL="914400">
              <a:buFont typeface="+mj-lt"/>
              <a:buAutoNum type="arabicPeriod"/>
            </a:pPr>
            <a:r>
              <a:rPr b="1" dirty="0" sz="2000" lang="en-US"/>
              <a:t>Reduced right  side in amygdala  volumes</a:t>
            </a:r>
            <a:r>
              <a:rPr dirty="0" sz="2000" lang="en-US"/>
              <a:t>  </a:t>
            </a:r>
            <a:r>
              <a:rPr b="1" dirty="0" sz="2000" lang="en-US">
                <a:solidFill>
                  <a:srgbClr val="C00000"/>
                </a:solidFill>
                <a:sym typeface="Wingdings" pitchFamily="2" charset="2"/>
              </a:rPr>
              <a:t></a:t>
            </a:r>
            <a:r>
              <a:rPr dirty="0" sz="2000" lang="en-US"/>
              <a:t>  </a:t>
            </a:r>
            <a:r>
              <a:rPr dirty="0" sz="2000" lang="en-US" u="sng">
                <a:solidFill>
                  <a:srgbClr val="002060"/>
                </a:solidFill>
              </a:rPr>
              <a:t>visual  memory  loss and </a:t>
            </a:r>
            <a:r>
              <a:rPr dirty="0" sz="2000" lang="en-US" err="1" u="sng">
                <a:solidFill>
                  <a:srgbClr val="002060"/>
                </a:solidFill>
              </a:rPr>
              <a:t>interictal</a:t>
            </a:r>
            <a:r>
              <a:rPr dirty="0" sz="2000" lang="en-US" u="sng">
                <a:solidFill>
                  <a:srgbClr val="002060"/>
                </a:solidFill>
              </a:rPr>
              <a:t>  aggression</a:t>
            </a:r>
            <a:r>
              <a:rPr dirty="0" sz="2000" lang="en-US"/>
              <a:t>.</a:t>
            </a:r>
          </a:p>
          <a:p>
            <a:pPr indent="-457200" lvl="1" marL="914400">
              <a:buFont typeface="+mj-lt"/>
              <a:buAutoNum type="arabicPeriod"/>
            </a:pPr>
            <a:r>
              <a:rPr b="1" dirty="0" sz="2000" lang="en-US"/>
              <a:t>Increased  amygdala volume</a:t>
            </a:r>
            <a:r>
              <a:rPr dirty="0" sz="2000" lang="en-US"/>
              <a:t>  </a:t>
            </a:r>
            <a:r>
              <a:rPr b="1" dirty="0" sz="2000" lang="en-US">
                <a:solidFill>
                  <a:srgbClr val="C00000"/>
                </a:solidFill>
                <a:sym typeface="Wingdings" pitchFamily="2" charset="2"/>
              </a:rPr>
              <a:t></a:t>
            </a:r>
            <a:r>
              <a:rPr dirty="0" sz="2000" lang="en-US"/>
              <a:t>  </a:t>
            </a:r>
            <a:r>
              <a:rPr dirty="0" sz="2000" lang="en-US" u="sng">
                <a:solidFill>
                  <a:srgbClr val="002060"/>
                </a:solidFill>
              </a:rPr>
              <a:t>depression,  dysthymia,  and psychosis</a:t>
            </a:r>
            <a:r>
              <a:rPr dirty="0" sz="2000" lang="en-US"/>
              <a:t>.</a:t>
            </a:r>
          </a:p>
          <a:p>
            <a:pPr lvl="1">
              <a:buFont typeface="Wingdings" pitchFamily="2" charset="2"/>
              <a:buChar char="ü"/>
            </a:pPr>
            <a:endParaRPr dirty="0" sz="2000" lang="en-US"/>
          </a:p>
          <a:p>
            <a:endParaRPr dirty="0" sz="2000"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1" name=""/>
        <p:cNvGrpSpPr/>
        <p:nvPr/>
      </p:nvGrpSpPr>
      <p:grpSpPr>
        <a:xfrm>
          <a:off x="0" y="0"/>
          <a:ext cx="0" cy="0"/>
          <a:chOff x="0" y="0"/>
          <a:chExt cx="0" cy="0"/>
        </a:xfrm>
      </p:grpSpPr>
      <p:sp>
        <p:nvSpPr>
          <p:cNvPr id="1048619" name="Content Placeholder 2"/>
          <p:cNvSpPr>
            <a:spLocks noGrp="1"/>
          </p:cNvSpPr>
          <p:nvPr>
            <p:ph idx="1"/>
          </p:nvPr>
        </p:nvSpPr>
        <p:spPr>
          <a:xfrm>
            <a:off x="92363" y="108528"/>
            <a:ext cx="8959273" cy="3632200"/>
          </a:xfrm>
        </p:spPr>
        <p:txBody>
          <a:bodyPr>
            <a:normAutofit/>
          </a:bodyPr>
          <a:p>
            <a:pPr>
              <a:buFont typeface="Wingdings" pitchFamily="2" charset="2"/>
              <a:buChar char="q"/>
            </a:pPr>
            <a:r>
              <a:rPr b="1" dirty="0" sz="2000" lang="en-US" u="sng">
                <a:solidFill>
                  <a:srgbClr val="C00000"/>
                </a:solidFill>
              </a:rPr>
              <a:t>FUNCTIONAL  IMAGING</a:t>
            </a:r>
          </a:p>
          <a:p>
            <a:pPr indent="-342900" lvl="1" marL="800100">
              <a:buFont typeface="+mj-lt"/>
              <a:buAutoNum type="arabicParenR"/>
            </a:pPr>
            <a:r>
              <a:rPr dirty="0" sz="2000" lang="en-US"/>
              <a:t>Functional  Magnetic  Resonance  Imaging (fMRI)</a:t>
            </a:r>
          </a:p>
          <a:p>
            <a:pPr indent="-342900" lvl="1" marL="800100">
              <a:buFont typeface="+mj-lt"/>
              <a:buAutoNum type="arabicParenR"/>
            </a:pPr>
            <a:r>
              <a:rPr dirty="0" sz="2000" lang="en-US"/>
              <a:t>Electroencephalography–Functional  Magnetic Resonance  Imaging (EEG-fMRI)</a:t>
            </a:r>
          </a:p>
          <a:p>
            <a:pPr indent="-342900" lvl="1" marL="800100">
              <a:buFont typeface="+mj-lt"/>
              <a:buAutoNum type="arabicParenR"/>
            </a:pPr>
            <a:r>
              <a:rPr dirty="0" sz="2000" lang="en-US"/>
              <a:t>Diffusion-Weighted  Imaging ( DWI )</a:t>
            </a:r>
          </a:p>
          <a:p>
            <a:pPr indent="-342900" lvl="1" marL="800100">
              <a:buFont typeface="+mj-lt"/>
              <a:buAutoNum type="arabicParenR"/>
            </a:pPr>
            <a:r>
              <a:rPr dirty="0" sz="2000" lang="en-US"/>
              <a:t>MAGNETIC  RESONANCE  SPECTROSCOPY ( MRS)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2" name=""/>
        <p:cNvGrpSpPr/>
        <p:nvPr/>
      </p:nvGrpSpPr>
      <p:grpSpPr>
        <a:xfrm>
          <a:off x="0" y="0"/>
          <a:ext cx="0" cy="0"/>
          <a:chOff x="0" y="0"/>
          <a:chExt cx="0" cy="0"/>
        </a:xfrm>
      </p:grpSpPr>
      <p:sp>
        <p:nvSpPr>
          <p:cNvPr id="1048620" name="Content Placeholder 2"/>
          <p:cNvSpPr>
            <a:spLocks noGrp="1"/>
          </p:cNvSpPr>
          <p:nvPr>
            <p:ph idx="1"/>
          </p:nvPr>
        </p:nvSpPr>
        <p:spPr>
          <a:xfrm>
            <a:off x="90715" y="87114"/>
            <a:ext cx="8960921" cy="6655431"/>
          </a:xfrm>
        </p:spPr>
        <p:txBody>
          <a:bodyPr>
            <a:normAutofit/>
          </a:bodyPr>
          <a:p>
            <a:pPr algn="just">
              <a:buFont typeface="Wingdings" pitchFamily="2" charset="2"/>
              <a:buChar char="q"/>
            </a:pPr>
            <a:r>
              <a:rPr b="1" dirty="0" sz="2000" lang="en-US">
                <a:solidFill>
                  <a:srgbClr val="C00000"/>
                </a:solidFill>
              </a:rPr>
              <a:t>Magneto </a:t>
            </a:r>
            <a:r>
              <a:rPr b="1" dirty="0" sz="2000" lang="en-US" err="1">
                <a:solidFill>
                  <a:srgbClr val="C00000"/>
                </a:solidFill>
              </a:rPr>
              <a:t>encephalo</a:t>
            </a:r>
            <a:r>
              <a:rPr b="1" dirty="0" sz="2000" lang="en-US">
                <a:solidFill>
                  <a:srgbClr val="C00000"/>
                </a:solidFill>
              </a:rPr>
              <a:t> </a:t>
            </a:r>
            <a:r>
              <a:rPr b="1" dirty="0" sz="2000" lang="en-US" err="1">
                <a:solidFill>
                  <a:srgbClr val="C00000"/>
                </a:solidFill>
              </a:rPr>
              <a:t>graphy</a:t>
            </a:r>
            <a:r>
              <a:rPr b="1" dirty="0" sz="2000" lang="en-US">
                <a:solidFill>
                  <a:srgbClr val="C00000"/>
                </a:solidFill>
              </a:rPr>
              <a:t>(MEG)/Magnetic Source Imaging(MSI)</a:t>
            </a:r>
          </a:p>
          <a:p>
            <a:r>
              <a:rPr dirty="0" sz="2000" lang="en-US"/>
              <a:t>Noninvasive  and  painless procedure  that  involves  no  external  magnetic  field,  electricity, x-rays,  or  radioactivity, in  which  source  estimates  (dipoles)  are  </a:t>
            </a:r>
            <a:r>
              <a:rPr dirty="0" sz="2000" lang="en-US" err="1"/>
              <a:t>coregistered</a:t>
            </a:r>
            <a:r>
              <a:rPr dirty="0" sz="2000" lang="en-US"/>
              <a:t> with  the  patient’s  MRI.</a:t>
            </a:r>
          </a:p>
          <a:p>
            <a:pPr indent="-342900" marL="377190">
              <a:buFont typeface="Wingdings" pitchFamily="2" charset="2"/>
              <a:buChar char="v"/>
            </a:pPr>
            <a:endParaRPr b="1" dirty="0" sz="2000" lang="en-US" u="sng"/>
          </a:p>
          <a:p>
            <a:pPr indent="-342900" marL="377190">
              <a:buFont typeface="Wingdings" pitchFamily="2" charset="2"/>
              <a:buChar char="v"/>
            </a:pPr>
            <a:r>
              <a:rPr b="1" dirty="0" sz="2000" lang="en-US" u="sng"/>
              <a:t>Common  Indications</a:t>
            </a:r>
          </a:p>
          <a:p>
            <a:pPr indent="-342900" marL="377190">
              <a:buFont typeface="+mj-lt"/>
              <a:buAutoNum type="arabicPeriod"/>
            </a:pPr>
            <a:r>
              <a:rPr dirty="0" sz="2000" lang="en-US"/>
              <a:t>Negative  MRI  with  a  </a:t>
            </a:r>
            <a:r>
              <a:rPr dirty="0" sz="2000" lang="en-US" err="1"/>
              <a:t>mesial</a:t>
            </a:r>
            <a:r>
              <a:rPr dirty="0" sz="2000" lang="en-US"/>
              <a:t> temporal  onset  suspected.</a:t>
            </a:r>
          </a:p>
          <a:p>
            <a:pPr indent="-342900" marL="377190">
              <a:buFont typeface="+mj-lt"/>
              <a:buAutoNum type="arabicPeriod"/>
            </a:pPr>
            <a:r>
              <a:rPr dirty="0" sz="2000" lang="en-US"/>
              <a:t>Negative EEG (</a:t>
            </a:r>
            <a:r>
              <a:rPr dirty="0" sz="2000" lang="en-US" err="1"/>
              <a:t>spikeless</a:t>
            </a:r>
            <a:r>
              <a:rPr dirty="0" sz="2000" lang="en-US"/>
              <a:t>).</a:t>
            </a:r>
          </a:p>
          <a:p>
            <a:pPr indent="-342900" marL="377190">
              <a:buFont typeface="+mj-lt"/>
              <a:buAutoNum type="arabicPeriod"/>
            </a:pPr>
            <a:r>
              <a:rPr dirty="0" sz="2000" lang="en-US"/>
              <a:t>Multiple  lesions  on  MRI.</a:t>
            </a:r>
          </a:p>
          <a:p>
            <a:pPr indent="-342900" marL="377190">
              <a:buFont typeface="+mj-lt"/>
              <a:buAutoNum type="arabicPeriod"/>
            </a:pPr>
            <a:r>
              <a:rPr dirty="0" sz="2000" lang="en-US"/>
              <a:t>Large  lesion  on  MRI.</a:t>
            </a:r>
          </a:p>
          <a:p>
            <a:pPr indent="-342900" marL="377190">
              <a:buFont typeface="+mj-lt"/>
              <a:buAutoNum type="arabicPeriod"/>
            </a:pPr>
            <a:r>
              <a:rPr dirty="0" sz="2000" lang="en-US"/>
              <a:t>Intrasylvian  onset  suspected.</a:t>
            </a:r>
          </a:p>
          <a:p>
            <a:pPr indent="-342900" marL="377190">
              <a:buFont typeface="+mj-lt"/>
              <a:buAutoNum type="arabicPeriod"/>
            </a:pPr>
            <a:r>
              <a:rPr dirty="0" sz="2000" lang="en-US"/>
              <a:t>Interhemispheric  onset suspected.</a:t>
            </a:r>
          </a:p>
          <a:p>
            <a:pPr indent="-342900" marL="377190">
              <a:buFont typeface="+mj-lt"/>
              <a:buAutoNum type="arabicPeriod"/>
            </a:pPr>
            <a:r>
              <a:rPr dirty="0" sz="2000" lang="en-US"/>
              <a:t>Insular  onset  suspected.</a:t>
            </a:r>
          </a:p>
          <a:p>
            <a:pPr indent="-342900" marL="377190">
              <a:buFont typeface="+mj-lt"/>
              <a:buAutoNum type="arabicPeriod"/>
            </a:pPr>
            <a:r>
              <a:rPr dirty="0" sz="2000" lang="en-US"/>
              <a:t>Ambiguous  EEG  findings suggestive  of  “bilateral”  or “generalized”  pattern.</a:t>
            </a:r>
          </a:p>
          <a:p>
            <a:pPr indent="-342900" marL="377190">
              <a:buFont typeface="+mj-lt"/>
              <a:buAutoNum type="arabicPeriod"/>
            </a:pPr>
            <a:r>
              <a:rPr dirty="0" sz="2000" lang="en-US"/>
              <a:t>Lacking  or  imprecise hypothesis  regarding  a  seizure onset.</a:t>
            </a:r>
          </a:p>
          <a:p>
            <a:pPr algn="just" indent="-342900" marL="377190">
              <a:buFont typeface="+mj-lt"/>
              <a:buAutoNum type="arabicPeriod"/>
            </a:pPr>
            <a:endParaRPr dirty="0" sz="2000" lang="en-US"/>
          </a:p>
        </p:txBody>
      </p:sp>
      <p:pic>
        <p:nvPicPr>
          <p:cNvPr id="2097167" name="Picture 3"/>
          <p:cNvPicPr>
            <a:picLocks noChangeAspect="1"/>
          </p:cNvPicPr>
          <p:nvPr/>
        </p:nvPicPr>
        <p:blipFill>
          <a:blip xmlns:r="http://schemas.openxmlformats.org/officeDocument/2006/relationships" r:embed="rId1"/>
          <a:stretch>
            <a:fillRect/>
          </a:stretch>
        </p:blipFill>
        <p:spPr>
          <a:xfrm>
            <a:off x="6760900" y="1305687"/>
            <a:ext cx="2290736" cy="3684367"/>
          </a:xfrm>
          <a:prstGeom prst="rect"/>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3" name=""/>
        <p:cNvGrpSpPr/>
        <p:nvPr/>
      </p:nvGrpSpPr>
      <p:grpSpPr>
        <a:xfrm>
          <a:off x="0" y="0"/>
          <a:ext cx="0" cy="0"/>
          <a:chOff x="0" y="0"/>
          <a:chExt cx="0" cy="0"/>
        </a:xfrm>
      </p:grpSpPr>
      <p:sp>
        <p:nvSpPr>
          <p:cNvPr id="1048621" name="Content Placeholder 2"/>
          <p:cNvSpPr>
            <a:spLocks noGrp="1"/>
          </p:cNvSpPr>
          <p:nvPr>
            <p:ph idx="1"/>
          </p:nvPr>
        </p:nvSpPr>
        <p:spPr>
          <a:xfrm>
            <a:off x="80818" y="80818"/>
            <a:ext cx="8970818" cy="6627091"/>
          </a:xfrm>
        </p:spPr>
        <p:txBody>
          <a:bodyPr>
            <a:noAutofit/>
          </a:bodyPr>
          <a:p>
            <a:pPr>
              <a:buFont typeface="Wingdings" pitchFamily="2" charset="2"/>
              <a:buChar char="q"/>
            </a:pPr>
            <a:r>
              <a:rPr b="1" dirty="0" sz="2400" lang="en-US" err="1" u="sng">
                <a:solidFill>
                  <a:srgbClr val="C00000"/>
                </a:solidFill>
              </a:rPr>
              <a:t>Wada</a:t>
            </a:r>
            <a:r>
              <a:rPr b="1" dirty="0" sz="2400" lang="en-US" u="sng">
                <a:solidFill>
                  <a:srgbClr val="C00000"/>
                </a:solidFill>
              </a:rPr>
              <a:t>  Testing</a:t>
            </a:r>
          </a:p>
          <a:p>
            <a:r>
              <a:rPr dirty="0" sz="2000" lang="en-US"/>
              <a:t>Refers to a  class  of procedures  involving  brief  anesthetization  of  one  cerebral  hemisphere  to  enable  assessment  of  cognitive  function  of  the  contralateral,  </a:t>
            </a:r>
            <a:r>
              <a:rPr dirty="0" sz="2000" lang="en-US" err="1"/>
              <a:t>nonanesthetized</a:t>
            </a:r>
            <a:r>
              <a:rPr dirty="0" sz="2000" lang="en-US"/>
              <a:t>  hemisphere.</a:t>
            </a:r>
          </a:p>
          <a:p>
            <a:r>
              <a:rPr dirty="0" sz="2000" lang="en-US"/>
              <a:t>It involves,  primarily,  assessment of  language  and  memory  during  the  period  of  </a:t>
            </a:r>
            <a:r>
              <a:rPr dirty="0" sz="2000" lang="en-US" err="1"/>
              <a:t>hemianesthesia</a:t>
            </a:r>
            <a:r>
              <a:rPr dirty="0" sz="2000" lang="en-US"/>
              <a:t>.</a:t>
            </a:r>
          </a:p>
          <a:p>
            <a:endParaRPr dirty="0" sz="2000" lang="en-US"/>
          </a:p>
          <a:p>
            <a:pPr>
              <a:buFont typeface="Wingdings" pitchFamily="2" charset="2"/>
              <a:buChar char="q"/>
            </a:pPr>
            <a:r>
              <a:rPr b="1" dirty="0" sz="2000" lang="en-US" err="1" u="sng">
                <a:solidFill>
                  <a:srgbClr val="C00000"/>
                </a:solidFill>
              </a:rPr>
              <a:t>Pre-Wada</a:t>
            </a:r>
            <a:r>
              <a:rPr b="1" dirty="0" sz="2000" lang="en-US" u="sng">
                <a:solidFill>
                  <a:srgbClr val="C00000"/>
                </a:solidFill>
              </a:rPr>
              <a:t>  Procedures </a:t>
            </a:r>
          </a:p>
          <a:p>
            <a:r>
              <a:rPr dirty="0" sz="2000" lang="en-US"/>
              <a:t>Patients  referred  for  </a:t>
            </a:r>
            <a:r>
              <a:rPr dirty="0" sz="2000" lang="en-US" err="1"/>
              <a:t>Wada</a:t>
            </a:r>
            <a:r>
              <a:rPr dirty="0" sz="2000" lang="en-US"/>
              <a:t>  testing  typically  have  pharmacologically  refractory  epilepsy,  with  seizures  that  arise  from  the temporal  lobe,  and  thus  these  patients  are  at  risk  for  language (if  seizures  arise  from  the  dominant  hemisphere)  and  memory decline.</a:t>
            </a:r>
          </a:p>
          <a:p>
            <a:r>
              <a:rPr dirty="0" sz="2000" lang="en-US"/>
              <a:t>EEG  leads  may  be  applied  to assist  in  monitoring  </a:t>
            </a:r>
          </a:p>
          <a:p>
            <a:pPr indent="-457200" lvl="1" marL="914400">
              <a:buFont typeface="+mj-lt"/>
              <a:buAutoNum type="arabicPeriod"/>
            </a:pPr>
            <a:r>
              <a:rPr dirty="0" sz="2000" lang="en-US"/>
              <a:t>the  effect  of  </a:t>
            </a:r>
            <a:r>
              <a:rPr dirty="0" sz="2000" lang="en-US" err="1"/>
              <a:t>hemianesthesia</a:t>
            </a:r>
            <a:r>
              <a:rPr dirty="0" sz="2000" lang="en-US"/>
              <a:t> </a:t>
            </a:r>
          </a:p>
          <a:p>
            <a:pPr indent="-457200" lvl="1" marL="914400">
              <a:buFont typeface="+mj-lt"/>
              <a:buAutoNum type="arabicPeriod"/>
            </a:pPr>
            <a:r>
              <a:rPr dirty="0" sz="2000" lang="en-US"/>
              <a:t>the  presence  of  seizure  activity.</a:t>
            </a:r>
          </a:p>
          <a:p>
            <a:pPr indent="-457200" lvl="1" marL="914400">
              <a:buFont typeface="+mj-lt"/>
              <a:buAutoNum type="arabicPeriod"/>
            </a:pPr>
            <a:r>
              <a:rPr dirty="0" sz="2000" lang="en-US"/>
              <a:t>whether the  patient  is  in  an  awake  or  sleep  state.</a:t>
            </a:r>
          </a:p>
          <a:p>
            <a:endParaRPr dirty="0" sz="2000"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4" name=""/>
        <p:cNvGrpSpPr/>
        <p:nvPr/>
      </p:nvGrpSpPr>
      <p:grpSpPr>
        <a:xfrm>
          <a:off x="0" y="0"/>
          <a:ext cx="0" cy="0"/>
          <a:chOff x="0" y="0"/>
          <a:chExt cx="0" cy="0"/>
        </a:xfrm>
      </p:grpSpPr>
      <p:sp>
        <p:nvSpPr>
          <p:cNvPr id="1048622" name="Content Placeholder 2"/>
          <p:cNvSpPr>
            <a:spLocks noGrp="1"/>
          </p:cNvSpPr>
          <p:nvPr>
            <p:ph idx="1"/>
          </p:nvPr>
        </p:nvSpPr>
        <p:spPr>
          <a:xfrm>
            <a:off x="86014" y="82260"/>
            <a:ext cx="8977168" cy="6683375"/>
          </a:xfrm>
        </p:spPr>
        <p:txBody>
          <a:bodyPr>
            <a:normAutofit/>
          </a:bodyPr>
          <a:p>
            <a:r>
              <a:rPr dirty="0" sz="2000" lang="en-US"/>
              <a:t>Before  the  anesthetizing agent  is  administered,  carotid  angiography  is  performed  to </a:t>
            </a:r>
          </a:p>
          <a:p>
            <a:pPr indent="-342900" lvl="1" marL="800100">
              <a:buFont typeface="+mj-lt"/>
              <a:buAutoNum type="arabicPeriod"/>
            </a:pPr>
            <a:r>
              <a:rPr dirty="0" sz="2000" lang="en-US"/>
              <a:t>determine  the  presence  or  degree  of  blood  flow  to  the  contralateral hemisphere.</a:t>
            </a:r>
          </a:p>
          <a:p>
            <a:pPr indent="-342900" lvl="1" marL="800100">
              <a:buFont typeface="+mj-lt"/>
              <a:buAutoNum type="arabicPeriod"/>
            </a:pPr>
            <a:r>
              <a:rPr dirty="0" sz="2000" lang="en-US"/>
              <a:t>the  extent  of  perfusion  of  the  posterior  cerebral artery  (PCA).</a:t>
            </a:r>
          </a:p>
          <a:p>
            <a:pPr indent="-342900" lvl="1" marL="800100">
              <a:buFont typeface="+mj-lt"/>
              <a:buAutoNum type="arabicPeriod"/>
            </a:pPr>
            <a:r>
              <a:rPr dirty="0" sz="2000" lang="en-US"/>
              <a:t>potentially  dangerous  </a:t>
            </a:r>
            <a:r>
              <a:rPr dirty="0" sz="2000" lang="en-US" err="1"/>
              <a:t>neurovascular</a:t>
            </a:r>
            <a:r>
              <a:rPr dirty="0" sz="2000" lang="en-US"/>
              <a:t>  patterns that  would  result  in  perfusion  to  the  brainstem.</a:t>
            </a:r>
          </a:p>
          <a:p>
            <a:endParaRPr dirty="0" sz="2000" lang="en-US"/>
          </a:p>
          <a:p>
            <a:pPr>
              <a:buFont typeface="Wingdings" pitchFamily="2" charset="2"/>
              <a:buChar char="q"/>
            </a:pPr>
            <a:r>
              <a:rPr b="1" dirty="0" sz="2000" lang="en-US" err="1" u="sng">
                <a:solidFill>
                  <a:srgbClr val="C00000"/>
                </a:solidFill>
              </a:rPr>
              <a:t>Wada</a:t>
            </a:r>
            <a:r>
              <a:rPr b="1" dirty="0" sz="2000" lang="en-US" u="sng">
                <a:solidFill>
                  <a:srgbClr val="C00000"/>
                </a:solidFill>
              </a:rPr>
              <a:t>  procedures  </a:t>
            </a:r>
          </a:p>
          <a:p>
            <a:r>
              <a:rPr dirty="0" sz="2000" lang="en-US"/>
              <a:t>The  patient  lying  supine.</a:t>
            </a:r>
          </a:p>
          <a:p>
            <a:r>
              <a:rPr dirty="0" sz="2000" lang="en-US">
                <a:solidFill>
                  <a:srgbClr val="000000"/>
                </a:solidFill>
              </a:rPr>
              <a:t>Before the injection of the anesthetic , the patient is instructed to raise both arms, typically gripping the physicians fingers for a baseline measure of grip strength.</a:t>
            </a:r>
          </a:p>
          <a:p>
            <a:r>
              <a:rPr dirty="0" sz="2000" lang="en-US">
                <a:solidFill>
                  <a:srgbClr val="000000"/>
                </a:solidFill>
              </a:rPr>
              <a:t>When it is determined that the </a:t>
            </a:r>
            <a:r>
              <a:rPr dirty="0" sz="2000" lang="en-US" err="1">
                <a:solidFill>
                  <a:srgbClr val="000000"/>
                </a:solidFill>
              </a:rPr>
              <a:t>hemianesthetic</a:t>
            </a:r>
            <a:r>
              <a:rPr dirty="0" sz="2000" lang="en-US">
                <a:solidFill>
                  <a:srgbClr val="000000"/>
                </a:solidFill>
              </a:rPr>
              <a:t> effect has taken hold several seconds after the initial injection (i.e., contralateral hemiplegia, unilateral EEG slowing).</a:t>
            </a:r>
          </a:p>
          <a:p>
            <a:r>
              <a:rPr dirty="0" sz="2000" lang="en-US" err="1"/>
              <a:t>Amobarbital</a:t>
            </a:r>
            <a:r>
              <a:rPr dirty="0" sz="2000" lang="en-US"/>
              <a:t>  dosages  </a:t>
            </a:r>
            <a:r>
              <a:rPr sz="2000" lang="en-US"/>
              <a:t>is  100 – 125 mg </a:t>
            </a:r>
            <a:r>
              <a:rPr dirty="0" sz="2000" lang="en-US"/>
              <a:t>(short-acting  drug,  with  peak  effect  lasting  4  to 8  minutes).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95" name=""/>
        <p:cNvGrpSpPr/>
        <p:nvPr/>
      </p:nvGrpSpPr>
      <p:grpSpPr>
        <a:xfrm>
          <a:off x="0" y="0"/>
          <a:ext cx="0" cy="0"/>
          <a:chOff x="0" y="0"/>
          <a:chExt cx="0" cy="0"/>
        </a:xfrm>
      </p:grpSpPr>
      <p:sp>
        <p:nvSpPr>
          <p:cNvPr id="1048623" name="Content Placeholder 2"/>
          <p:cNvSpPr>
            <a:spLocks noGrp="1"/>
          </p:cNvSpPr>
          <p:nvPr>
            <p:ph idx="1"/>
          </p:nvPr>
        </p:nvSpPr>
        <p:spPr>
          <a:xfrm>
            <a:off x="86014" y="82260"/>
            <a:ext cx="8965622" cy="6683375"/>
          </a:xfrm>
        </p:spPr>
        <p:txBody>
          <a:bodyPr>
            <a:normAutofit/>
          </a:bodyPr>
          <a:p>
            <a:pPr>
              <a:buFont typeface="Wingdings" pitchFamily="2" charset="2"/>
              <a:buChar char="v"/>
            </a:pPr>
            <a:r>
              <a:rPr b="1" dirty="0" sz="2400" lang="en-US" u="sng">
                <a:solidFill>
                  <a:srgbClr val="002060"/>
                </a:solidFill>
              </a:rPr>
              <a:t>From hand book</a:t>
            </a:r>
          </a:p>
          <a:p>
            <a:pPr>
              <a:buFont typeface="Wingdings" pitchFamily="2" charset="2"/>
              <a:buChar char="Ø"/>
            </a:pPr>
            <a:r>
              <a:rPr b="1" dirty="0" sz="2000" lang="en-US" u="sng">
                <a:solidFill>
                  <a:srgbClr val="C00000"/>
                </a:solidFill>
              </a:rPr>
              <a:t>Technique:</a:t>
            </a:r>
          </a:p>
          <a:p>
            <a:r>
              <a:rPr dirty="0" sz="2000" lang="en-US"/>
              <a:t>Catheterize ICA: usually start on side of lesion</a:t>
            </a:r>
          </a:p>
          <a:p>
            <a:r>
              <a:rPr dirty="0" sz="2000" lang="en-US"/>
              <a:t>Have patient hold contralateral arm in air, and instruct them to hold it there</a:t>
            </a:r>
          </a:p>
          <a:p>
            <a:r>
              <a:rPr dirty="0" sz="2000" lang="en-US"/>
              <a:t>Inject 100–125 mg sodium </a:t>
            </a:r>
            <a:r>
              <a:rPr dirty="0" sz="2000" lang="en-US" err="1"/>
              <a:t>amobarbital</a:t>
            </a:r>
            <a:r>
              <a:rPr dirty="0" sz="2000" lang="en-US"/>
              <a:t> (Amytal®) rapidly into internal carotid artery (effect starts almost instantaneously, begins to subside after ≈ 8 minutes (may subside in ≈ 2 minutes with AVM where flow rates are high)</a:t>
            </a:r>
          </a:p>
          <a:p>
            <a:r>
              <a:rPr dirty="0" sz="2000" lang="en-US"/>
              <a:t>Determine adequacy of injection by assessing motor function in elevated arm (should be ≈ flaccid)</a:t>
            </a:r>
          </a:p>
          <a:p>
            <a:r>
              <a:rPr dirty="0" sz="2000" lang="en-US"/>
              <a:t>Assess language skills by showing patient pictures of objects and asking them to name each one out loud and remember each one</a:t>
            </a:r>
          </a:p>
          <a:p>
            <a:r>
              <a:rPr dirty="0" sz="2000" lang="en-US"/>
              <a:t>Assess memory function by asking patient to name as many of the pictures as they can ≈15 minutes after test: if they have difficulty, ask them to pick out pictures from a group that contains additional ones not shown to patient</a:t>
            </a:r>
          </a:p>
          <a:p>
            <a:r>
              <a:rPr dirty="0" sz="2000" lang="en-US"/>
              <a:t>Repeat procedure on other side (use lower Amytal doses with each subsequent injection)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6" name=""/>
        <p:cNvGrpSpPr/>
        <p:nvPr/>
      </p:nvGrpSpPr>
      <p:grpSpPr>
        <a:xfrm>
          <a:off x="0" y="0"/>
          <a:ext cx="0" cy="0"/>
          <a:chOff x="0" y="0"/>
          <a:chExt cx="0" cy="0"/>
        </a:xfrm>
      </p:grpSpPr>
      <p:sp>
        <p:nvSpPr>
          <p:cNvPr id="1048624" name="Content Placeholder 2"/>
          <p:cNvSpPr>
            <a:spLocks noGrp="1"/>
          </p:cNvSpPr>
          <p:nvPr>
            <p:ph idx="1"/>
          </p:nvPr>
        </p:nvSpPr>
        <p:spPr>
          <a:xfrm>
            <a:off x="86014" y="82261"/>
            <a:ext cx="8965622" cy="6671829"/>
          </a:xfrm>
        </p:spPr>
        <p:txBody>
          <a:bodyPr>
            <a:normAutofit/>
          </a:bodyPr>
          <a:p>
            <a:r>
              <a:rPr dirty="0" sz="2000" lang="en-US"/>
              <a:t>The  </a:t>
            </a:r>
            <a:r>
              <a:rPr dirty="0" sz="2000" lang="en-US" err="1"/>
              <a:t>Wada</a:t>
            </a:r>
            <a:r>
              <a:rPr dirty="0" sz="2000" lang="en-US"/>
              <a:t>  test  (</a:t>
            </a:r>
            <a:r>
              <a:rPr dirty="0" sz="2000" lang="en-US" err="1"/>
              <a:t>intracarotid</a:t>
            </a:r>
            <a:r>
              <a:rPr dirty="0" sz="2000" lang="en-US"/>
              <a:t>  </a:t>
            </a:r>
            <a:r>
              <a:rPr dirty="0" sz="2000" lang="en-US" err="1"/>
              <a:t>amobarbital</a:t>
            </a:r>
            <a:r>
              <a:rPr dirty="0" sz="2000" lang="en-US"/>
              <a:t> [Amytal]  test)  is  performed  to  </a:t>
            </a:r>
            <a:r>
              <a:rPr b="1" dirty="0" sz="2000" lang="en-US">
                <a:solidFill>
                  <a:srgbClr val="C00000"/>
                </a:solidFill>
              </a:rPr>
              <a:t>identify</a:t>
            </a:r>
            <a:r>
              <a:rPr dirty="0" sz="2000" lang="en-US"/>
              <a:t>  </a:t>
            </a:r>
            <a:r>
              <a:rPr b="1" dirty="0" sz="2000" lang="en-US">
                <a:solidFill>
                  <a:srgbClr val="0070C0"/>
                </a:solidFill>
              </a:rPr>
              <a:t>the  dominant  hemisphere for  language  functions</a:t>
            </a:r>
            <a:r>
              <a:rPr dirty="0" sz="2000" lang="en-US"/>
              <a:t>  and  to  </a:t>
            </a:r>
            <a:r>
              <a:rPr b="1" dirty="0" sz="2000" lang="en-US">
                <a:solidFill>
                  <a:srgbClr val="C00000"/>
                </a:solidFill>
              </a:rPr>
              <a:t>determine</a:t>
            </a:r>
            <a:r>
              <a:rPr dirty="0" sz="2000" lang="en-US"/>
              <a:t>  </a:t>
            </a:r>
            <a:r>
              <a:rPr b="1" dirty="0" sz="2000" lang="en-US">
                <a:solidFill>
                  <a:srgbClr val="0070C0"/>
                </a:solidFill>
              </a:rPr>
              <a:t>the  degree  to  which memory  functions  are  subserved  by  each  hemisphere</a:t>
            </a:r>
            <a:r>
              <a:rPr dirty="0" sz="2000" lang="en-US"/>
              <a:t>.</a:t>
            </a:r>
          </a:p>
          <a:p>
            <a:endParaRPr dirty="0" sz="2000" lang="en-US"/>
          </a:p>
          <a:p>
            <a:r>
              <a:rPr b="1" dirty="0" sz="2000" lang="en-US"/>
              <a:t>In  right-handed  patients  </a:t>
            </a:r>
          </a:p>
          <a:p>
            <a:pPr lvl="1">
              <a:buFont typeface="Wingdings" pitchFamily="2" charset="2"/>
              <a:buChar char="ü"/>
            </a:pPr>
            <a:r>
              <a:rPr dirty="0" sz="2000" lang="en-US"/>
              <a:t>96%  had  speech  lateralized  to  the  left  cerebral  hemisphere </a:t>
            </a:r>
          </a:p>
          <a:p>
            <a:pPr lvl="1">
              <a:buFont typeface="Wingdings" pitchFamily="2" charset="2"/>
              <a:buChar char="ü"/>
            </a:pPr>
            <a:r>
              <a:rPr dirty="0" sz="2000" lang="en-US"/>
              <a:t>4%  to  the  right  hemisphere.  </a:t>
            </a:r>
          </a:p>
          <a:p>
            <a:pPr lvl="1">
              <a:buFont typeface="Wingdings" pitchFamily="2" charset="2"/>
              <a:buChar char="ü"/>
            </a:pPr>
            <a:endParaRPr dirty="0" sz="2000" lang="en-US"/>
          </a:p>
          <a:p>
            <a:r>
              <a:rPr b="1" dirty="0" sz="2000" lang="en-US"/>
              <a:t>In  left-handed   patients   </a:t>
            </a:r>
          </a:p>
          <a:p>
            <a:pPr lvl="1">
              <a:buFont typeface="Wingdings" pitchFamily="2" charset="2"/>
              <a:buChar char="ü"/>
            </a:pPr>
            <a:r>
              <a:rPr dirty="0" sz="2000" lang="en-US"/>
              <a:t>70%  had  speech  lateralized  to  the  left, </a:t>
            </a:r>
          </a:p>
          <a:p>
            <a:pPr lvl="1">
              <a:buFont typeface="Wingdings" pitchFamily="2" charset="2"/>
              <a:buChar char="ü"/>
            </a:pPr>
            <a:r>
              <a:rPr dirty="0" sz="2000" lang="en-US"/>
              <a:t>15%  to  the  right,</a:t>
            </a:r>
          </a:p>
          <a:p>
            <a:pPr lvl="1">
              <a:buFont typeface="Wingdings" pitchFamily="2" charset="2"/>
              <a:buChar char="ü"/>
            </a:pPr>
            <a:r>
              <a:rPr dirty="0" sz="2000" lang="en-US"/>
              <a:t>15%  had  some  representation  of  speech  in each  hemisphere.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pic>
        <p:nvPicPr>
          <p:cNvPr id="2097154" name="Picture 2"/>
          <p:cNvPicPr>
            <a:picLocks noChangeAspect="1"/>
          </p:cNvPicPr>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7" name=""/>
        <p:cNvGrpSpPr/>
        <p:nvPr/>
      </p:nvGrpSpPr>
      <p:grpSpPr>
        <a:xfrm>
          <a:off x="0" y="0"/>
          <a:ext cx="0" cy="0"/>
          <a:chOff x="0" y="0"/>
          <a:chExt cx="0" cy="0"/>
        </a:xfrm>
      </p:grpSpPr>
      <p:sp>
        <p:nvSpPr>
          <p:cNvPr id="1048625" name="Content Placeholder 2"/>
          <p:cNvSpPr>
            <a:spLocks noGrp="1"/>
          </p:cNvSpPr>
          <p:nvPr>
            <p:ph idx="1"/>
          </p:nvPr>
        </p:nvSpPr>
        <p:spPr>
          <a:xfrm>
            <a:off x="86012" y="82260"/>
            <a:ext cx="8977169" cy="6683375"/>
          </a:xfrm>
        </p:spPr>
        <p:txBody>
          <a:bodyPr>
            <a:normAutofit/>
          </a:bodyPr>
          <a:p>
            <a:pPr>
              <a:buFont typeface="Wingdings" pitchFamily="2" charset="2"/>
              <a:buChar char="q"/>
            </a:pPr>
            <a:r>
              <a:rPr b="1" dirty="0" sz="2400" lang="en-US" u="sng">
                <a:solidFill>
                  <a:srgbClr val="C00000"/>
                </a:solidFill>
              </a:rPr>
              <a:t>Complications</a:t>
            </a:r>
          </a:p>
          <a:p>
            <a:pPr lvl="1">
              <a:buFont typeface="Wingdings" pitchFamily="2" charset="2"/>
              <a:buChar char="ü"/>
            </a:pPr>
            <a:r>
              <a:rPr dirty="0" sz="2000" lang="en-US"/>
              <a:t>Encephalopathy</a:t>
            </a:r>
          </a:p>
          <a:p>
            <a:pPr lvl="1">
              <a:buFont typeface="Wingdings" pitchFamily="2" charset="2"/>
              <a:buChar char="ü"/>
            </a:pPr>
            <a:r>
              <a:rPr dirty="0" sz="2000" lang="en-US"/>
              <a:t>Seizure</a:t>
            </a:r>
          </a:p>
          <a:p>
            <a:pPr lvl="1">
              <a:buFont typeface="Wingdings" pitchFamily="2" charset="2"/>
              <a:buChar char="ü"/>
            </a:pPr>
            <a:r>
              <a:rPr dirty="0" sz="2000" lang="en-US"/>
              <a:t>Stroke</a:t>
            </a:r>
          </a:p>
          <a:p>
            <a:pPr lvl="1">
              <a:buFont typeface="Wingdings" pitchFamily="2" charset="2"/>
              <a:buChar char="ü"/>
            </a:pPr>
            <a:r>
              <a:rPr dirty="0" sz="2000" lang="en-US"/>
              <a:t>Transient ischemic  attack</a:t>
            </a:r>
          </a:p>
          <a:p>
            <a:pPr lvl="1">
              <a:buFont typeface="Wingdings" pitchFamily="2" charset="2"/>
              <a:buChar char="ü"/>
            </a:pPr>
            <a:r>
              <a:rPr dirty="0" sz="2000" lang="en-US"/>
              <a:t>Localized  hemorrhage  at  the  catheter insertion  site</a:t>
            </a:r>
          </a:p>
          <a:p>
            <a:pPr lvl="1">
              <a:buFont typeface="Wingdings" pitchFamily="2" charset="2"/>
              <a:buChar char="ü"/>
            </a:pPr>
            <a:r>
              <a:rPr dirty="0" sz="2000" lang="en-US"/>
              <a:t>Carotid  artery  dissection</a:t>
            </a:r>
          </a:p>
          <a:p>
            <a:pPr lvl="1">
              <a:buFont typeface="Wingdings" pitchFamily="2" charset="2"/>
              <a:buChar char="ü"/>
            </a:pPr>
            <a:r>
              <a:rPr dirty="0" sz="2000" lang="en-US"/>
              <a:t>Allergic reaction  to  contrast</a:t>
            </a:r>
          </a:p>
          <a:p>
            <a:pPr lvl="1">
              <a:buFont typeface="Wingdings" pitchFamily="2" charset="2"/>
              <a:buChar char="ü"/>
            </a:pPr>
            <a:r>
              <a:rPr sz="2000" lang="en-US"/>
              <a:t>Infection</a:t>
            </a:r>
            <a:endParaRPr dirty="0" sz="2000" lang="en-US"/>
          </a:p>
          <a:p>
            <a:pPr>
              <a:buFont typeface="Wingdings" pitchFamily="2" charset="2"/>
              <a:buChar char="ü"/>
            </a:pPr>
            <a:endParaRPr dirty="0" sz="2400" lang="en-US"/>
          </a:p>
          <a:p>
            <a:pPr>
              <a:buFont typeface="Wingdings" pitchFamily="2" charset="2"/>
              <a:buChar char="v"/>
            </a:pPr>
            <a:r>
              <a:rPr b="1" dirty="0" sz="2400" lang="en-US" u="sng">
                <a:solidFill>
                  <a:srgbClr val="C00000"/>
                </a:solidFill>
              </a:rPr>
              <a:t>Risk Factors</a:t>
            </a:r>
          </a:p>
          <a:p>
            <a:pPr>
              <a:buFont typeface="Wingdings" pitchFamily="2" charset="2"/>
              <a:buChar char="Ø"/>
            </a:pPr>
            <a:r>
              <a:rPr dirty="0" sz="2000" lang="en-US"/>
              <a:t>Older  age  for  stroke  and  dissection</a:t>
            </a:r>
          </a:p>
          <a:p>
            <a:pPr>
              <a:buFont typeface="Wingdings" pitchFamily="2" charset="2"/>
              <a:buChar char="Ø"/>
            </a:pPr>
            <a:r>
              <a:rPr dirty="0" sz="2000" lang="en-US"/>
              <a:t>Younger  age  for  seizures.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98" name=""/>
        <p:cNvGrpSpPr/>
        <p:nvPr/>
      </p:nvGrpSpPr>
      <p:grpSpPr>
        <a:xfrm>
          <a:off x="0" y="0"/>
          <a:ext cx="0" cy="0"/>
          <a:chOff x="0" y="0"/>
          <a:chExt cx="0" cy="0"/>
        </a:xfrm>
      </p:grpSpPr>
      <p:sp>
        <p:nvSpPr>
          <p:cNvPr id="1048626" name="Title 1"/>
          <p:cNvSpPr>
            <a:spLocks noGrp="1"/>
          </p:cNvSpPr>
          <p:nvPr>
            <p:ph type="title"/>
          </p:nvPr>
        </p:nvSpPr>
        <p:spPr/>
        <p:txBody>
          <a:bodyPr/>
          <a:p>
            <a:endParaRPr lang="en-US"/>
          </a:p>
        </p:txBody>
      </p:sp>
      <p:pic>
        <p:nvPicPr>
          <p:cNvPr id="2097168" name="Picture 4"/>
          <p:cNvPicPr>
            <a:picLocks noChangeAspect="1" noGrp="1"/>
          </p:cNvPicPr>
          <p:nvPr>
            <p:ph idx="1"/>
          </p:nvPr>
        </p:nvPicPr>
        <p:blipFill>
          <a:blip xmlns:r="http://schemas.openxmlformats.org/officeDocument/2006/relationships" r:embed="rId1"/>
          <a:stretch>
            <a:fillRect/>
          </a:stretch>
        </p:blipFill>
        <p:spPr>
          <a:xfrm>
            <a:off x="-1" y="0"/>
            <a:ext cx="4571999" cy="6857999"/>
          </a:xfrm>
        </p:spPr>
      </p:pic>
      <p:pic>
        <p:nvPicPr>
          <p:cNvPr id="2097169" name="Picture 6"/>
          <p:cNvPicPr>
            <a:picLocks noChangeAspect="1"/>
          </p:cNvPicPr>
          <p:nvPr/>
        </p:nvPicPr>
        <p:blipFill>
          <a:blip xmlns:r="http://schemas.openxmlformats.org/officeDocument/2006/relationships" r:embed="rId2"/>
          <a:stretch>
            <a:fillRect/>
          </a:stretch>
        </p:blipFill>
        <p:spPr>
          <a:xfrm>
            <a:off x="4572000" y="0"/>
            <a:ext cx="4571999" cy="6857999"/>
          </a:xfrm>
          <a:prstGeom prst="rec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sp>
        <p:nvSpPr>
          <p:cNvPr id="1048627" name="Title 1"/>
          <p:cNvSpPr>
            <a:spLocks noGrp="1"/>
          </p:cNvSpPr>
          <p:nvPr>
            <p:ph type="title"/>
          </p:nvPr>
        </p:nvSpPr>
        <p:spPr>
          <a:xfrm>
            <a:off x="2518477" y="2915045"/>
            <a:ext cx="4107047" cy="889825"/>
          </a:xfrm>
        </p:spPr>
        <p:txBody>
          <a:bodyPr>
            <a:noAutofit/>
          </a:bodyPr>
          <a:p>
            <a:pPr algn="ctr"/>
            <a:r>
              <a:rPr dirty="0" sz="5400" lang="en-US">
                <a:solidFill>
                  <a:srgbClr val="000000"/>
                </a:solidFill>
                <a:latin typeface="Algerian" pitchFamily="82" charset="77"/>
              </a:rPr>
              <a:t>Thank You</a:t>
            </a:r>
            <a:endParaRPr dirty="0" sz="5400" lang="en-US">
              <a:solidFill>
                <a:srgbClr val="000000"/>
              </a:solidFill>
              <a:latin typeface="Algerian" pitchFamily="82" charset="7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2" name=""/>
        <p:cNvGrpSpPr/>
        <p:nvPr/>
      </p:nvGrpSpPr>
      <p:grpSpPr>
        <a:xfrm>
          <a:off x="0" y="0"/>
          <a:ext cx="0" cy="0"/>
          <a:chOff x="0" y="0"/>
          <a:chExt cx="0" cy="0"/>
        </a:xfrm>
      </p:grpSpPr>
      <p:sp>
        <p:nvSpPr>
          <p:cNvPr id="1048592" name="Content Placeholder 2"/>
          <p:cNvSpPr>
            <a:spLocks noGrp="1"/>
          </p:cNvSpPr>
          <p:nvPr>
            <p:ph idx="1"/>
          </p:nvPr>
        </p:nvSpPr>
        <p:spPr>
          <a:xfrm>
            <a:off x="89885" y="86482"/>
            <a:ext cx="8973297" cy="6679154"/>
          </a:xfrm>
        </p:spPr>
        <p:txBody>
          <a:bodyPr>
            <a:noAutofit/>
          </a:bodyPr>
          <a:p>
            <a:pPr>
              <a:buFont typeface="Wingdings" pitchFamily="2" charset="2"/>
              <a:buChar char="q"/>
            </a:pPr>
            <a:r>
              <a:rPr b="1" dirty="0" sz="2400" lang="en-US" u="sng">
                <a:solidFill>
                  <a:srgbClr val="C00000"/>
                </a:solidFill>
              </a:rPr>
              <a:t>DIAGNOSIS  OF  SEIZURES  AND  EPILEPSY</a:t>
            </a:r>
          </a:p>
          <a:p>
            <a:pPr>
              <a:buFont typeface="Wingdings" pitchFamily="2" charset="2"/>
              <a:buChar char="v"/>
            </a:pPr>
            <a:r>
              <a:rPr b="1" dirty="0" sz="2000" lang="en-US" u="sng">
                <a:solidFill>
                  <a:srgbClr val="002060"/>
                </a:solidFill>
                <a:cs typeface="Angsana New" panose="02020603050405020304" pitchFamily="18" charset="-34"/>
              </a:rPr>
              <a:t>Differential  Diagnosis</a:t>
            </a:r>
          </a:p>
          <a:p>
            <a:r>
              <a:rPr dirty="0" sz="2000" lang="en-US">
                <a:cs typeface="Aldhabi" pitchFamily="2" charset="-78"/>
              </a:rPr>
              <a:t>The  most  common  causes  of  episodes  misdiagnosed  as  seizures  are  </a:t>
            </a:r>
            <a:r>
              <a:rPr dirty="0" sz="2000" lang="en-US" u="sng">
                <a:solidFill>
                  <a:schemeClr val="accent5">
                    <a:lumMod val="75000"/>
                  </a:schemeClr>
                </a:solidFill>
                <a:cs typeface="Aldhabi" pitchFamily="2" charset="-78"/>
              </a:rPr>
              <a:t>syncope</a:t>
            </a:r>
            <a:r>
              <a:rPr dirty="0" sz="2000" lang="en-US">
                <a:cs typeface="Aldhabi" pitchFamily="2" charset="-78"/>
              </a:rPr>
              <a:t>  and  </a:t>
            </a:r>
            <a:r>
              <a:rPr dirty="0" sz="2000" lang="en-US" u="sng">
                <a:solidFill>
                  <a:schemeClr val="accent5">
                    <a:lumMod val="75000"/>
                  </a:schemeClr>
                </a:solidFill>
                <a:cs typeface="Aldhabi" pitchFamily="2" charset="-78"/>
              </a:rPr>
              <a:t>psychogenic  </a:t>
            </a:r>
            <a:r>
              <a:rPr dirty="0" sz="2000" lang="en-US" err="1" u="sng">
                <a:solidFill>
                  <a:schemeClr val="accent5">
                    <a:lumMod val="75000"/>
                  </a:schemeClr>
                </a:solidFill>
                <a:cs typeface="Aldhabi" pitchFamily="2" charset="-78"/>
              </a:rPr>
              <a:t>nonepileptic</a:t>
            </a:r>
            <a:r>
              <a:rPr dirty="0" sz="2000" lang="en-US" u="sng">
                <a:solidFill>
                  <a:schemeClr val="accent5">
                    <a:lumMod val="75000"/>
                  </a:schemeClr>
                </a:solidFill>
                <a:cs typeface="Aldhabi" pitchFamily="2" charset="-78"/>
              </a:rPr>
              <a:t>  spells (PNES).</a:t>
            </a:r>
            <a:endParaRPr dirty="0" sz="2000" lang="en-US">
              <a:solidFill>
                <a:schemeClr val="accent5">
                  <a:lumMod val="75000"/>
                </a:schemeClr>
              </a:solidFill>
              <a:cs typeface="Aldhabi" pitchFamily="2" charset="-78"/>
            </a:endParaRPr>
          </a:p>
          <a:p>
            <a:r>
              <a:rPr dirty="0" sz="2000" lang="en-US">
                <a:cs typeface="Aldhabi" pitchFamily="2" charset="-78"/>
              </a:rPr>
              <a:t>Other less common differential diagnosis are </a:t>
            </a:r>
            <a:r>
              <a:rPr dirty="0" sz="2000" lang="en-US" err="1" u="sng">
                <a:solidFill>
                  <a:schemeClr val="accent5">
                    <a:lumMod val="75000"/>
                  </a:schemeClr>
                </a:solidFill>
                <a:cs typeface="Aldhabi" pitchFamily="2" charset="-78"/>
              </a:rPr>
              <a:t>Migrane</a:t>
            </a:r>
            <a:r>
              <a:rPr dirty="0" sz="2000" lang="en-US" u="sng">
                <a:solidFill>
                  <a:schemeClr val="accent5">
                    <a:lumMod val="75000"/>
                  </a:schemeClr>
                </a:solidFill>
                <a:cs typeface="Aldhabi" pitchFamily="2" charset="-78"/>
              </a:rPr>
              <a:t> , cerebral ischemia , sleep disorder , movement disorder.</a:t>
            </a:r>
          </a:p>
          <a:p>
            <a:r>
              <a:rPr dirty="0" sz="2000" lang="en-US">
                <a:cs typeface="Aldhabi" pitchFamily="2" charset="-78"/>
              </a:rPr>
              <a:t>The “gold  standard”  for the  diagnosis  of  psychogenic  </a:t>
            </a:r>
            <a:r>
              <a:rPr dirty="0" sz="2000" lang="en-US" err="1">
                <a:cs typeface="Aldhabi" pitchFamily="2" charset="-78"/>
              </a:rPr>
              <a:t>nonepileptic</a:t>
            </a:r>
            <a:r>
              <a:rPr dirty="0" sz="2000" lang="en-US">
                <a:cs typeface="Aldhabi" pitchFamily="2" charset="-78"/>
              </a:rPr>
              <a:t>  spells  is  identification of  a  characteristic  episode  on  video-EEG  monitoring.</a:t>
            </a:r>
          </a:p>
          <a:p>
            <a:r>
              <a:rPr b="1" dirty="0" sz="2000" lang="en-US">
                <a:solidFill>
                  <a:srgbClr val="002060"/>
                </a:solidFill>
                <a:cs typeface="Aldhabi" pitchFamily="2" charset="-78"/>
              </a:rPr>
              <a:t>One  of  the  features  most  useful  for  distinguishing  a  generalized  tonic-clonic  seizure  from  syncope  or other  non epileptic  phenomena</a:t>
            </a:r>
            <a:r>
              <a:rPr dirty="0" sz="2000" lang="en-US">
                <a:solidFill>
                  <a:srgbClr val="002060"/>
                </a:solidFill>
                <a:cs typeface="Aldhabi" pitchFamily="2" charset="-78"/>
              </a:rPr>
              <a:t> </a:t>
            </a:r>
            <a:r>
              <a:rPr dirty="0" sz="2000" lang="en-US">
                <a:cs typeface="Aldhabi" pitchFamily="2" charset="-78"/>
              </a:rPr>
              <a:t> is  a  </a:t>
            </a:r>
            <a:r>
              <a:rPr b="1" dirty="0" sz="2000" lang="en-US">
                <a:solidFill>
                  <a:srgbClr val="C00000"/>
                </a:solidFill>
                <a:cs typeface="Aldhabi" pitchFamily="2" charset="-78"/>
              </a:rPr>
              <a:t>sustained  tonic  phase</a:t>
            </a:r>
            <a:r>
              <a:rPr dirty="0" sz="2000" lang="en-US">
                <a:cs typeface="Aldhabi" pitchFamily="2" charset="-78"/>
              </a:rPr>
              <a:t>,  which is  generally  </a:t>
            </a:r>
            <a:r>
              <a:rPr dirty="0" sz="2000" lang="en-US" u="sng">
                <a:solidFill>
                  <a:srgbClr val="7030A0"/>
                </a:solidFill>
                <a:cs typeface="Aldhabi" pitchFamily="2" charset="-78"/>
              </a:rPr>
              <a:t>absent  during  syncope</a:t>
            </a:r>
            <a:r>
              <a:rPr dirty="0" sz="2000" lang="en-US">
                <a:cs typeface="Aldhabi" pitchFamily="2" charset="-78"/>
              </a:rPr>
              <a:t>  and  almost  always  present in  generalized  tonic-clonic  seizures.</a:t>
            </a:r>
          </a:p>
          <a:p>
            <a:r>
              <a:rPr b="1" dirty="0" sz="2000" lang="en-US">
                <a:solidFill>
                  <a:srgbClr val="C00000"/>
                </a:solidFill>
                <a:cs typeface="Aldhabi" pitchFamily="2" charset="-78"/>
              </a:rPr>
              <a:t>Loss  of  postural  tone  and  a  brief  period of  complete  immobility</a:t>
            </a:r>
            <a:r>
              <a:rPr dirty="0" sz="2000" lang="en-US">
                <a:cs typeface="Aldhabi" pitchFamily="2" charset="-78"/>
              </a:rPr>
              <a:t>  precedes  abnormal  movements  in </a:t>
            </a:r>
            <a:r>
              <a:rPr dirty="0" sz="2000" lang="en-US" u="sng">
                <a:solidFill>
                  <a:srgbClr val="7030A0"/>
                </a:solidFill>
                <a:cs typeface="Aldhabi" pitchFamily="2" charset="-78"/>
              </a:rPr>
              <a:t>syncope</a:t>
            </a:r>
            <a:r>
              <a:rPr dirty="0" sz="2000" lang="en-US">
                <a:cs typeface="Aldhabi" pitchFamily="2" charset="-78"/>
              </a:rPr>
              <a:t>,  but  </a:t>
            </a:r>
            <a:r>
              <a:rPr b="1" dirty="0" sz="2000" lang="en-US">
                <a:cs typeface="Aldhabi" pitchFamily="2" charset="-78"/>
              </a:rPr>
              <a:t>not  in  most  seizures</a:t>
            </a:r>
            <a:r>
              <a:rPr dirty="0" sz="2000" lang="en-US">
                <a:cs typeface="Aldhabi" pitchFamily="2" charset="-78"/>
              </a:rPr>
              <a:t>.</a:t>
            </a:r>
          </a:p>
          <a:p>
            <a:r>
              <a:rPr b="1" dirty="0" sz="2000" lang="en-US">
                <a:solidFill>
                  <a:srgbClr val="C00000"/>
                </a:solidFill>
                <a:cs typeface="Aldhabi" pitchFamily="2" charset="-78"/>
              </a:rPr>
              <a:t>Urinary  incontinence</a:t>
            </a:r>
            <a:r>
              <a:rPr dirty="0" sz="2000" lang="en-US">
                <a:cs typeface="Aldhabi" pitchFamily="2" charset="-78"/>
              </a:rPr>
              <a:t>  is  equally likely  to  be  reported  in  syncope,  PNES,  and  seizures.</a:t>
            </a:r>
          </a:p>
          <a:p>
            <a:r>
              <a:rPr b="1" dirty="0" sz="2000" lang="en-US">
                <a:solidFill>
                  <a:srgbClr val="C00000"/>
                </a:solidFill>
                <a:cs typeface="Aldhabi" pitchFamily="2" charset="-78"/>
              </a:rPr>
              <a:t>Tongue  bite</a:t>
            </a:r>
            <a:r>
              <a:rPr dirty="0" sz="2000" lang="en-US">
                <a:cs typeface="Aldhabi" pitchFamily="2" charset="-78"/>
              </a:rPr>
              <a:t>  is  more  likely  in seizures  than  in  PNES,  but  this  feature  is  not  associated  with high  sensitivity  or  specificity.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3" name=""/>
        <p:cNvGrpSpPr/>
        <p:nvPr/>
      </p:nvGrpSpPr>
      <p:grpSpPr>
        <a:xfrm>
          <a:off x="0" y="0"/>
          <a:ext cx="0" cy="0"/>
          <a:chOff x="0" y="0"/>
          <a:chExt cx="0" cy="0"/>
        </a:xfrm>
      </p:grpSpPr>
      <p:sp>
        <p:nvSpPr>
          <p:cNvPr id="1048593" name="Content Placeholder 2"/>
          <p:cNvSpPr>
            <a:spLocks noGrp="1"/>
          </p:cNvSpPr>
          <p:nvPr>
            <p:ph idx="1"/>
          </p:nvPr>
        </p:nvSpPr>
        <p:spPr>
          <a:xfrm>
            <a:off x="86014" y="82261"/>
            <a:ext cx="8977168" cy="6671830"/>
          </a:xfrm>
        </p:spPr>
        <p:txBody>
          <a:bodyPr>
            <a:normAutofit/>
          </a:bodyPr>
          <a:p>
            <a:r>
              <a:rPr dirty="0" sz="2000" lang="en-US">
                <a:cs typeface="Aldhabi" pitchFamily="2" charset="-78"/>
              </a:rPr>
              <a:t>Other  injuries: such  as  lacerations,  fractures,  dental  injury,  and  burns,  can  occur  with PNES.</a:t>
            </a:r>
          </a:p>
          <a:p>
            <a:r>
              <a:rPr dirty="0" sz="2000" lang="en-US">
                <a:cs typeface="Aldhabi" pitchFamily="2" charset="-78"/>
              </a:rPr>
              <a:t>Posterior dislocation  or  fracture  of  the  shoulder  or  shoulder  instability may occur after recurrent seizures.</a:t>
            </a:r>
          </a:p>
          <a:p>
            <a:pPr>
              <a:buFont typeface="Wingdings" pitchFamily="2" charset="2"/>
              <a:buChar char="v"/>
            </a:pPr>
            <a:endParaRPr b="1" dirty="0" sz="2000" lang="en-US">
              <a:solidFill>
                <a:srgbClr val="002060"/>
              </a:solidFill>
              <a:cs typeface="Aldhabi" pitchFamily="2" charset="-78"/>
            </a:endParaRPr>
          </a:p>
          <a:p>
            <a:pPr>
              <a:buFont typeface="Wingdings" pitchFamily="2" charset="2"/>
              <a:buChar char="v"/>
            </a:pPr>
            <a:r>
              <a:rPr b="1" dirty="0" sz="2000" lang="en-US">
                <a:solidFill>
                  <a:srgbClr val="002060"/>
                </a:solidFill>
                <a:cs typeface="Aldhabi" pitchFamily="2" charset="-78"/>
              </a:rPr>
              <a:t>Epilepsy would </a:t>
            </a:r>
            <a:r>
              <a:rPr b="1" dirty="0" sz="2000" lang="en-US">
                <a:solidFill>
                  <a:srgbClr val="C00000"/>
                </a:solidFill>
                <a:cs typeface="Aldhabi" pitchFamily="2" charset="-78"/>
              </a:rPr>
              <a:t>not be</a:t>
            </a:r>
            <a:r>
              <a:rPr b="1" dirty="0" sz="2000" lang="en-US">
                <a:solidFill>
                  <a:srgbClr val="002060"/>
                </a:solidFill>
                <a:cs typeface="Aldhabi" pitchFamily="2" charset="-78"/>
              </a:rPr>
              <a:t> diagnosed if the only manifestations were acute symptomatic seizures, </a:t>
            </a:r>
          </a:p>
          <a:p>
            <a:pPr lvl="1"/>
            <a:r>
              <a:rPr dirty="0" sz="2000" lang="en-US">
                <a:cs typeface="Aldhabi" pitchFamily="2" charset="-78"/>
              </a:rPr>
              <a:t>Acute symptomatic seizures are defined as “seizures occurring in close temporal relationship with an acute CNS insult, which may be metabolic, toxic, structural, infectious or due to inflammation, </a:t>
            </a:r>
          </a:p>
          <a:p>
            <a:pPr lvl="1"/>
            <a:r>
              <a:rPr dirty="0" sz="2000" lang="en-US">
                <a:cs typeface="Aldhabi" pitchFamily="2" charset="-78"/>
              </a:rPr>
              <a:t>Seizures should be considered acute symptomatic if they occur within 7 days of the onset of an acute cerebrovascular syndrome.</a:t>
            </a:r>
          </a:p>
          <a:p>
            <a:pPr lvl="1"/>
            <a:endParaRPr dirty="0" sz="2000" lang="en-US">
              <a:cs typeface="Aldhabi" pitchFamily="2" charset="-7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sp>
        <p:nvSpPr>
          <p:cNvPr id="1048594" name="Title 1"/>
          <p:cNvSpPr>
            <a:spLocks noGrp="1"/>
          </p:cNvSpPr>
          <p:nvPr>
            <p:ph type="title"/>
          </p:nvPr>
        </p:nvSpPr>
        <p:spPr/>
        <p:txBody>
          <a:bodyPr/>
          <a:p>
            <a:endParaRPr lang="en-US"/>
          </a:p>
        </p:txBody>
      </p:sp>
      <p:pic>
        <p:nvPicPr>
          <p:cNvPr id="209715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5" name=""/>
        <p:cNvGrpSpPr/>
        <p:nvPr/>
      </p:nvGrpSpPr>
      <p:grpSpPr>
        <a:xfrm>
          <a:off x="0" y="0"/>
          <a:ext cx="0" cy="0"/>
          <a:chOff x="0" y="0"/>
          <a:chExt cx="0" cy="0"/>
        </a:xfrm>
      </p:grpSpPr>
      <p:sp>
        <p:nvSpPr>
          <p:cNvPr id="1048595" name="Content Placeholder 2"/>
          <p:cNvSpPr>
            <a:spLocks noGrp="1"/>
          </p:cNvSpPr>
          <p:nvPr>
            <p:ph idx="1"/>
          </p:nvPr>
        </p:nvSpPr>
        <p:spPr>
          <a:xfrm>
            <a:off x="41955" y="88447"/>
            <a:ext cx="9060089" cy="6665644"/>
          </a:xfrm>
        </p:spPr>
        <p:txBody>
          <a:bodyPr>
            <a:noAutofit/>
          </a:bodyPr>
          <a:p>
            <a:pPr>
              <a:buFont typeface="Wingdings" pitchFamily="2" charset="2"/>
              <a:buChar char="v"/>
            </a:pPr>
            <a:r>
              <a:rPr b="1" dirty="0" sz="2000" lang="en-US" u="sng">
                <a:solidFill>
                  <a:srgbClr val="002060"/>
                </a:solidFill>
                <a:cs typeface="Aldhabi" pitchFamily="2" charset="-78"/>
              </a:rPr>
              <a:t>Non convulsive ( </a:t>
            </a:r>
            <a:r>
              <a:rPr b="1" dirty="0" sz="2000" lang="en-US" err="1" u="sng">
                <a:solidFill>
                  <a:srgbClr val="002060"/>
                </a:solidFill>
              </a:rPr>
              <a:t>NCSzs</a:t>
            </a:r>
            <a:r>
              <a:rPr b="1" dirty="0" sz="2000" lang="en-US" u="sng">
                <a:solidFill>
                  <a:srgbClr val="002060"/>
                </a:solidFill>
              </a:rPr>
              <a:t>) </a:t>
            </a:r>
            <a:r>
              <a:rPr b="1" dirty="0" sz="2000" lang="en-US" u="sng">
                <a:solidFill>
                  <a:srgbClr val="002060"/>
                </a:solidFill>
                <a:cs typeface="Aldhabi" pitchFamily="2" charset="-78"/>
              </a:rPr>
              <a:t>Seizures and Non convulsive Status </a:t>
            </a:r>
            <a:r>
              <a:rPr b="1" dirty="0" sz="2000" lang="en-US" err="1" u="sng">
                <a:solidFill>
                  <a:srgbClr val="002060"/>
                </a:solidFill>
                <a:cs typeface="Aldhabi" pitchFamily="2" charset="-78"/>
              </a:rPr>
              <a:t>Epilepticus</a:t>
            </a:r>
            <a:r>
              <a:rPr b="1" dirty="0" sz="2000" lang="en-US" u="sng">
                <a:solidFill>
                  <a:srgbClr val="002060"/>
                </a:solidFill>
                <a:cs typeface="Aldhabi" pitchFamily="2" charset="-78"/>
              </a:rPr>
              <a:t> </a:t>
            </a:r>
            <a:r>
              <a:rPr b="1" dirty="0" sz="2000" lang="en-US" u="sng">
                <a:solidFill>
                  <a:srgbClr val="002060"/>
                </a:solidFill>
              </a:rPr>
              <a:t>NCSE</a:t>
            </a:r>
            <a:endParaRPr b="1" dirty="0" sz="2000" i="1" lang="en-US" u="sng">
              <a:solidFill>
                <a:srgbClr val="002060"/>
              </a:solidFill>
            </a:endParaRPr>
          </a:p>
          <a:p>
            <a:r>
              <a:rPr b="1" dirty="0" sz="2000" lang="en-US">
                <a:solidFill>
                  <a:srgbClr val="C00000"/>
                </a:solidFill>
              </a:rPr>
              <a:t>Status  </a:t>
            </a:r>
            <a:r>
              <a:rPr b="1" dirty="0" sz="2000" lang="en-US" err="1">
                <a:solidFill>
                  <a:srgbClr val="C00000"/>
                </a:solidFill>
              </a:rPr>
              <a:t>epilepticus</a:t>
            </a:r>
            <a:r>
              <a:rPr b="1" dirty="0" sz="2000" lang="en-US">
                <a:solidFill>
                  <a:srgbClr val="C00000"/>
                </a:solidFill>
              </a:rPr>
              <a:t>  (SE)</a:t>
            </a:r>
            <a:r>
              <a:rPr dirty="0" sz="2000" lang="en-US"/>
              <a:t>  is  a  prolonged  seizure, defined as  at  least  5  minutes  of  ongoing  clinical  or </a:t>
            </a:r>
            <a:r>
              <a:rPr dirty="0" sz="2000" lang="en-US" err="1"/>
              <a:t>electrographic</a:t>
            </a:r>
            <a:r>
              <a:rPr dirty="0" sz="2000" lang="en-US"/>
              <a:t>  seizure  activity  or  recurrent  seizures  without recovery  to  baseline  between  seizures.</a:t>
            </a:r>
          </a:p>
          <a:p>
            <a:r>
              <a:rPr dirty="0" sz="2000" lang="en-US"/>
              <a:t>The  causes  of  </a:t>
            </a:r>
            <a:r>
              <a:rPr dirty="0" sz="2000" lang="en-US" err="1"/>
              <a:t>NCSzs</a:t>
            </a:r>
            <a:r>
              <a:rPr dirty="0" sz="2000" lang="en-US"/>
              <a:t>  and  NCSE include structural  lesions, infections, metabolic derangements, toxins, drug withdrawal, and epilepsy,</a:t>
            </a:r>
          </a:p>
          <a:p>
            <a:r>
              <a:rPr dirty="0" sz="2000" lang="en-US" err="1"/>
              <a:t>NCSzs</a:t>
            </a:r>
            <a:r>
              <a:rPr dirty="0" sz="2000" lang="en-US"/>
              <a:t> may occur in  1/3</a:t>
            </a:r>
            <a:r>
              <a:rPr baseline="30000" dirty="0" sz="2000" lang="en-US"/>
              <a:t>rd</a:t>
            </a:r>
            <a:r>
              <a:rPr dirty="0" sz="2000" lang="en-US"/>
              <a:t> of neurological critical care patient after acute brain injury. </a:t>
            </a:r>
          </a:p>
          <a:p>
            <a:r>
              <a:rPr b="1" dirty="0" sz="2000" lang="en-US"/>
              <a:t>Coma</a:t>
            </a:r>
            <a:r>
              <a:rPr dirty="0" sz="2000" lang="en-US"/>
              <a:t> is the </a:t>
            </a:r>
            <a:r>
              <a:rPr b="1" dirty="0" sz="2000" lang="en-US">
                <a:solidFill>
                  <a:srgbClr val="0070C0"/>
                </a:solidFill>
              </a:rPr>
              <a:t>most common clinical presentation</a:t>
            </a:r>
            <a:r>
              <a:rPr dirty="0" sz="2000" lang="en-US"/>
              <a:t> of NCSE.</a:t>
            </a:r>
          </a:p>
          <a:p>
            <a:r>
              <a:rPr dirty="0" sz="2000" lang="en-US"/>
              <a:t>Clinical signs include face and limb myoclonus, nystagmus, eye deviation, pupillary abnormalities, and autonomic instability.</a:t>
            </a:r>
          </a:p>
          <a:p>
            <a:endParaRPr dirty="0" sz="2000" lang="en-US"/>
          </a:p>
          <a:p>
            <a:pPr>
              <a:buFont typeface="Wingdings" pitchFamily="2" charset="2"/>
              <a:buChar char="v"/>
            </a:pPr>
            <a:r>
              <a:rPr b="1" dirty="0" sz="2000" lang="en-US" u="sng">
                <a:solidFill>
                  <a:srgbClr val="002060"/>
                </a:solidFill>
              </a:rPr>
              <a:t>Convulsive Status </a:t>
            </a:r>
            <a:r>
              <a:rPr b="1" dirty="0" sz="2000" lang="en-US" err="1" u="sng">
                <a:solidFill>
                  <a:srgbClr val="002060"/>
                </a:solidFill>
              </a:rPr>
              <a:t>Epilepticus</a:t>
            </a:r>
            <a:r>
              <a:rPr b="1" dirty="0" sz="2000" lang="en-US" u="sng">
                <a:solidFill>
                  <a:srgbClr val="002060"/>
                </a:solidFill>
              </a:rPr>
              <a:t> CSE</a:t>
            </a:r>
          </a:p>
          <a:p>
            <a:r>
              <a:rPr dirty="0" sz="2000" lang="en-US"/>
              <a:t>Prolonged seizure activity on EEG accompanied by the tonic-clonic movements of the extremities, mental status impairment, and potential  transient  neurologic  deficits  in  the  postictal  phase.</a:t>
            </a:r>
          </a:p>
          <a:p>
            <a:r>
              <a:rPr dirty="0" sz="2000" lang="en-US"/>
              <a:t>Clinical  diagnosis does  not  always require  EEG  confirmation,  However,  its necessary  to differentiate  between  CSE  and  psychogenic  seizures  or  cerebral herniation,  which  may  both  be  accompanied  by  rhythmic  movements  of  the  extremities  as  well.</a:t>
            </a:r>
          </a:p>
          <a:p>
            <a:endParaRPr dirty="0" sz="2000"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6" name=""/>
        <p:cNvGrpSpPr/>
        <p:nvPr/>
      </p:nvGrpSpPr>
      <p:grpSpPr>
        <a:xfrm>
          <a:off x="0" y="0"/>
          <a:ext cx="0" cy="0"/>
          <a:chOff x="0" y="0"/>
          <a:chExt cx="0" cy="0"/>
        </a:xfrm>
      </p:grpSpPr>
      <p:pic>
        <p:nvPicPr>
          <p:cNvPr id="2097156" name="Content Placeholder 5"/>
          <p:cNvPicPr>
            <a:picLocks noChangeAspect="1" noGrp="1"/>
          </p:cNvPicPr>
          <p:nvPr>
            <p:ph idx="1"/>
          </p:nvPr>
        </p:nvPicPr>
        <p:blipFill>
          <a:blip xmlns:r="http://schemas.openxmlformats.org/officeDocument/2006/relationships" r:embed="rId1"/>
          <a:stretch>
            <a:fillRect/>
          </a:stretch>
        </p:blipFill>
        <p:spPr>
          <a:xfrm>
            <a:off x="1183409" y="-1"/>
            <a:ext cx="6777182" cy="6858001"/>
          </a:xfrm>
          <a:prstGeom prst="rect"/>
          <a:ln w="38100" cap="sq">
            <a:solidFill>
              <a:srgbClr val="000000"/>
            </a:solidFill>
            <a:prstDash val="solid"/>
            <a:miter lim="800000"/>
          </a:ln>
          <a:effectLst>
            <a:outerShdw algn="tl" blurRad="50800" dir="2700000" dist="38100" rotWithShape="0">
              <a:srgbClr val="000000">
                <a:alpha val="43000"/>
              </a:srgbClr>
            </a:outerShdw>
          </a:effectLst>
        </p:spPr>
      </p:pic>
      <mc:AlternateContent xmlns:mc="http://schemas.openxmlformats.org/markup-compatibility/2006">
        <mc:Choice xmlns:p14="http://schemas.microsoft.com/office/powerpoint/2010/main" Requires="p14">
          <p:contentPart p14:bwMode="auto" r:id="rId2">
            <p14:nvContentPartPr>
              <p14:cNvPr id="2097157" name="Ink 7"/>
              <p14:cNvContentPartPr/>
              <p14:nvPr/>
            </p14:nvContentPartPr>
            <p14:xfrm>
              <a:off x="1292742" y="1572047"/>
              <a:ext cx="808560" cy="360"/>
            </p14:xfrm>
          </p:contentPart>
        </mc:Choice>
        <mc:Fallback>
          <p:pic>
            <p:nvPicPr>
              <p:cNvPr id="2097157" name="Ink 7"/>
              <p:cNvPicPr>
                <a:picLocks/>
              </p:cNvPicPr>
              <p:nvPr/>
            </p:nvPicPr>
            <p:blipFill>
              <a:blip xmlns:r="http://schemas.openxmlformats.org/officeDocument/2006/relationships" r:embed="rId3"/>
              <a:stretch>
                <a:fillRect/>
              </a:stretch>
            </p:blipFill>
            <p:spPr>
              <a:xfrm>
                <a:off x="1292742" y="1572047"/>
                <a:ext cx="808560" cy="360"/>
              </a:xfrm>
              <a:prstGeom prst="rect"/>
            </p:spPr>
          </p:pic>
        </mc:Fallback>
      </mc:AlternateContent>
      <mc:AlternateContent xmlns:mc="http://schemas.openxmlformats.org/markup-compatibility/2006">
        <mc:Choice xmlns:p14="http://schemas.microsoft.com/office/powerpoint/2010/main" Requires="p14">
          <p:contentPart p14:bwMode="auto" r:id="rId4">
            <p14:nvContentPartPr>
              <p14:cNvPr id="2097158" name="Ink 15"/>
              <p14:cNvContentPartPr/>
              <p14:nvPr/>
            </p14:nvContentPartPr>
            <p14:xfrm>
              <a:off x="1304622" y="2732327"/>
              <a:ext cx="929520" cy="360"/>
            </p14:xfrm>
          </p:contentPart>
        </mc:Choice>
        <mc:Fallback>
          <p:pic>
            <p:nvPicPr>
              <p:cNvPr id="2097158" name="Ink 15"/>
              <p:cNvPicPr>
                <a:picLocks/>
              </p:cNvPicPr>
              <p:nvPr/>
            </p:nvPicPr>
            <p:blipFill>
              <a:blip xmlns:r="http://schemas.openxmlformats.org/officeDocument/2006/relationships" r:embed="rId5"/>
              <a:stretch>
                <a:fillRect/>
              </a:stretch>
            </p:blipFill>
            <p:spPr>
              <a:xfrm>
                <a:off x="1304622" y="2732327"/>
                <a:ext cx="929520" cy="360"/>
              </a:xfrm>
              <a:prstGeom prst="rect"/>
            </p:spPr>
          </p:pic>
        </mc:Fallback>
      </mc:AlternateContent>
      <mc:AlternateContent xmlns:mc="http://schemas.openxmlformats.org/markup-compatibility/2006">
        <mc:Choice xmlns:p14="http://schemas.microsoft.com/office/powerpoint/2010/main" Requires="p14">
          <p:contentPart p14:bwMode="auto" r:id="rId6">
            <p14:nvContentPartPr>
              <p14:cNvPr id="2097159" name="Ink 16"/>
              <p14:cNvContentPartPr/>
              <p14:nvPr/>
            </p14:nvContentPartPr>
            <p14:xfrm>
              <a:off x="1292742" y="4129127"/>
              <a:ext cx="1766880" cy="360"/>
            </p14:xfrm>
          </p:contentPart>
        </mc:Choice>
        <mc:Fallback>
          <p:pic>
            <p:nvPicPr>
              <p:cNvPr id="2097159" name="Ink 16"/>
              <p:cNvPicPr>
                <a:picLocks/>
              </p:cNvPicPr>
              <p:nvPr/>
            </p:nvPicPr>
            <p:blipFill>
              <a:blip xmlns:r="http://schemas.openxmlformats.org/officeDocument/2006/relationships" r:embed="rId7"/>
              <a:stretch>
                <a:fillRect/>
              </a:stretch>
            </p:blipFill>
            <p:spPr>
              <a:xfrm>
                <a:off x="1292742" y="4129127"/>
                <a:ext cx="1766880" cy="360"/>
              </a:xfrm>
              <a:prstGeom prst="rect"/>
            </p:spPr>
          </p:pic>
        </mc:Fallback>
      </mc:AlternateContent>
      <mc:AlternateContent xmlns:mc="http://schemas.openxmlformats.org/markup-compatibility/2006">
        <mc:Choice xmlns:p14="http://schemas.microsoft.com/office/powerpoint/2010/main" Requires="p14">
          <p:contentPart p14:bwMode="auto" r:id="rId8">
            <p14:nvContentPartPr>
              <p14:cNvPr id="2097160" name="Ink 17"/>
              <p14:cNvContentPartPr/>
              <p14:nvPr/>
            </p14:nvContentPartPr>
            <p14:xfrm>
              <a:off x="1304622" y="5595407"/>
              <a:ext cx="4237560" cy="360"/>
            </p14:xfrm>
          </p:contentPart>
        </mc:Choice>
        <mc:Fallback>
          <p:pic>
            <p:nvPicPr>
              <p:cNvPr id="2097160" name="Ink 17"/>
              <p:cNvPicPr>
                <a:picLocks/>
              </p:cNvPicPr>
              <p:nvPr/>
            </p:nvPicPr>
            <p:blipFill>
              <a:blip xmlns:r="http://schemas.openxmlformats.org/officeDocument/2006/relationships" r:embed="rId9"/>
              <a:stretch>
                <a:fillRect/>
              </a:stretch>
            </p:blipFill>
            <p:spPr>
              <a:xfrm>
                <a:off x="1304622" y="5595407"/>
                <a:ext cx="4237560" cy="360"/>
              </a:xfrm>
              <a:prstGeom prst="rect"/>
            </p:spPr>
          </p:pic>
        </mc:Fallback>
      </mc:AlternateContent>
    </p:spTree>
  </p:cSld>
  <p:clrMapOvr>
    <a:masterClrMapping/>
  </p:clrMapOvr>
</p:sld>
</file>

<file path=ppt/theme/theme1.xml><?xml version="1.0" encoding="utf-8"?>
<a:theme xmlns:a="http://schemas.openxmlformats.org/drawingml/2006/main" name="Office Theme">
  <a:themeElements>
    <a:clrScheme name="Office Them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Malformations  of  cortical  development  (MCD)  are  a  heterog enous  group  of  disorders  that  are  characterized  by  abnormal cerebral  cortical  cytoarchitecture</dc:title>
  <dc:creator>SM-T970</dc:creator>
  <cp:lastModifiedBy>Ahmed Maan</cp:lastModifiedBy>
  <dcterms:created xsi:type="dcterms:W3CDTF">2022-11-28T09:02:24Z</dcterms:created>
  <dcterms:modified xsi:type="dcterms:W3CDTF">2022-11-28T09:02:24Z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897cca33987643a3a717e11fc7db773b</vt:lpwstr>
  </property>
</Properties>
</file>