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ink/ink1.xml" ContentType="application/inkml+xml"/>
  <Override PartName="/ppt/ink/ink2.xml" ContentType="application/inkml+xml"/>
  <Override PartName="/ppt/ink/ink3.xml" ContentType="application/inkml+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708" r:id="rId1"/>
  </p:sldMasterIdLst>
  <p:notesMasterIdLst>
    <p:notesMasterId r:id="rId2"/>
  </p:notesMasterIdLst>
  <p:sldIdLst>
    <p:sldId id="434" r:id="rId3"/>
    <p:sldId id="435" r:id="rId4"/>
    <p:sldId id="436" r:id="rId5"/>
    <p:sldId id="437" r:id="rId6"/>
    <p:sldId id="438" r:id="rId7"/>
    <p:sldId id="439" r:id="rId8"/>
    <p:sldId id="440" r:id="rId9"/>
    <p:sldId id="441" r:id="rId10"/>
    <p:sldId id="442" r:id="rId11"/>
    <p:sldId id="443" r:id="rId12"/>
    <p:sldId id="444" r:id="rId13"/>
    <p:sldId id="445" r:id="rId14"/>
    <p:sldId id="446" r:id="rId15"/>
    <p:sldId id="447" r:id="rId16"/>
    <p:sldId id="448" r:id="rId17"/>
    <p:sldId id="449" r:id="rId18"/>
    <p:sldId id="450" r:id="rId19"/>
    <p:sldId id="451" r:id="rId20"/>
    <p:sldId id="452" r:id="rId21"/>
    <p:sldId id="453" r:id="rId22"/>
    <p:sldId id="454" r:id="rId23"/>
    <p:sldId id="455" r:id="rId24"/>
    <p:sldId id="456" r:id="rId25"/>
    <p:sldId id="457" r:id="rId26"/>
    <p:sldId id="458" r:id="rId27"/>
    <p:sldId id="459" r:id="rId28"/>
    <p:sldId id="460" r:id="rId29"/>
    <p:sldId id="461" r:id="rId30"/>
    <p:sldId id="462" r:id="rId31"/>
    <p:sldId id="463" r:id="rId32"/>
    <p:sldId id="464" r:id="rId33"/>
    <p:sldId id="465" r:id="rId34"/>
    <p:sldId id="466" r:id="rId35"/>
    <p:sldId id="467" r:id="rId36"/>
    <p:sldId id="468" r:id="rId37"/>
    <p:sldId id="469" r:id="rId38"/>
    <p:sldId id="470" r:id="rId39"/>
    <p:sldId id="471" r:id="rId40"/>
    <p:sldId id="472" r:id="rId41"/>
    <p:sldId id="473" r:id="rId42"/>
  </p:sldIdLst>
  <p:sldSz type="screen4x3" cy="6858000" cx="9144000"/>
  <p:notesSz cx="6858000" cy="9144000"/>
  <p:defaultTextStyle>
    <a:defPPr>
      <a:defRPr lang="ar-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lastView="sldThumbnailView">
  <p:normalViewPr horzBarState="maximized">
    <p:restoredLeft sz="14961" autoAdjust="0"/>
    <p:restoredTop sz="94660"/>
  </p:normalViewPr>
  <p:slideViewPr>
    <p:cSldViewPr snapToGrid="0">
      <p:cViewPr varScale="1">
        <p:scale>
          <a:sx n="80" d="100"/>
          <a:sy n="80" d="100"/>
        </p:scale>
        <p:origin x="300" y="84"/>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tableStyles" Target="tableStyles.xml"/><Relationship Id="rId44" Type="http://schemas.openxmlformats.org/officeDocument/2006/relationships/presProps" Target="presProps.xml"/><Relationship Id="rId45" Type="http://schemas.openxmlformats.org/officeDocument/2006/relationships/viewProps" Target="viewProps.xml"/><Relationship Id="rId46" Type="http://schemas.openxmlformats.org/officeDocument/2006/relationships/theme" Target="theme/theme1.xml"/></Relationships>
</file>

<file path=ppt/ink/ink1.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257 1 24575, 355 1 24575, 437 1 24575, 508 1 24575, 572 1 24575, 649 1 24575, 732 1 24575, 827 1 24575, 878 1 24575, 930 1 24575, 982 1 24575, 1035 1 24575, 1093 1 24575, 1151 1 24575, 1207 1 24575, 1263 1 24575, 1321 1 24575, 1377 1 24575, 1431 1 24575, 1484 1 24575, 1538 1 24575, 1591 1 24575, 1687 1 24575, 1740 1 24575, 1793 1 24575, 1889 1 24575, 1942 1 24575, 1996 1 24575, 2049 1 24575, 2103 1 24575, 2201 1 24575, 2297 1 24575, 2388 1 24575, 2479 1 24575, 2566 1 24575, 2646 1 24575, 2714 1 24575, 2778 1 24575, 2840 1 24575, 2899 1 24575, 2951 1 24575, 2983 1 24575, 3008 1 24575, 3017 1 24575, 2993 1 24575, 2945 1 24575, 2872 1 24575, 2787 1 24575, 2696 1 24575, 2605 1 24575, 2553 1 24575, 2500 1 24575, 2450 1 24575, 2398 1 24575, 2339 1 24575, 2279 1 24575, 2221 1 24575, 2161 1 24575, 2096 1 24575, 2030 1 24575, 1960 1 24575, 1891 1 24575, 1823 1 24575, 1755 1 24575, 1688 1 24575, 1622 1 24575, 1557 1 24575, 1493 1 24575, 1431 1 24575, 1370 1 24575, 1311 1 24575, 1253 1 24575, 1199 1 24575, 1146 1 24575, 1095 1 24575, 1044 1 24575, 953 1 24575, 868 1 24575, 793 1 24575, 722 1 24575, 658 1 24575, 604 1 24575, 551 1 24575, 519 1 24575, 487 1 24575, 465 1 24575, 478 1 24575, 504 1 24575, 563 1 24575, 633 1 24575, 708 1 24575, 788 1 24575, 873 1 24575, 971 1 24575, 1027 1 24575, 1083 1 24575, 1143 1 24575, 1203 1 24575, 1267 1 24575, 1331 1 24575, 1396 1 24575, 1461 1 24575, 1528 1 24575, 1595 1 24575, 1666 1 24575, 1737 1 24575, 1812 1 24575, 1887 1 24575, 1961 1 24575, 2035 1 24575, 2105 1 24575, 2174 1 24575, 2245 1 24575, 2316 1 24575, 2386 1 24575, 2455 1 24575, 2526 1 24575, 2598 1 24575, 2670 1 24575, 2742 1 24575, 2810 1 24575, 2878 1 24575, 2943 1 24575, 3006 1 24575, 3063 1 24575, 3118 1 24575, 3214 1 24575, 3303 1 24575, 3384 1 24575, 3451 1 24575, 3515 1 24575, 3574 1 24575, 3633 1 24575, 3687 1 24575, 3729 1 24575, 3768 1 24575, 3801 1 24575, 3826 1 24575, 3849 1 24575, 3865 1 24575, 3881 1 24575, 3890 1 24575, 3890 1 24575, 3879 1 24575, 3858 1 24575, 3827 1 24575, 3790 1 24575, 3745 1 24575, 3703 1 24575, 3662 1 24575, 3619 1 24575, 3576 1 24575, 3528 1 24575, 3483 1 24575, 3435 1 24575, 3377 1 24575, 3302 1 24575, 3223 1 24575, 3143 1 24575, 3063 1 24575, 2983 1 24575, 2908 1 24575, 2833 1 24575, 2767 1 24575, 2703 1 24575, 2639 1 24575, 2580 1 24575, 2516 1 24575, 2446 1 24575, 2373 1 24575, 2293 1 24575, 2206 1 24575, 2115 1 24575, 2015 1 24575, 1964 1 24575, 1914 1 24575, 1818 1 24575, 1727 1 24575, 1638 1 24575, 1547 1 24575, 1449 1 24575, 1358 1 24575, 1260 1 24575, 1169 1 24575, 1082 1 24575, 996 1 24575, 925 1 24575, 855 1 24575, 793 1 24575, 724 1 24575, 652 1 24575, 583 1 24575, 520 1 24575, 467 1 24575, 419 1 24575, 376 1 24575, 335 1 24575, 298 1 24575, 267 1 24575, 230 1 24575, 203 1 24575, 166 1 24575, 141 1 24575, 109 1 24575, 82 1 24575, 55 1 24575, 32 1 24575, 16 1 24575, 0 1 24575, 6 1 24575, 16 1 24575, 63 1 24575, 116 1 24575, 177 1 24575, 248 1 24575, 321 1 24575, 394 1 24575, 471 1 24575, 540 1 24575, 610 1 24575, 674 1 24575, 740 1 24575, 809 1 24575, 884 1 24575, 969 1 24575, 1064 1 24575, 1114 1 24575, 1165 1 24575, 1216 1 24575, 1267 1 24575, 1363 1 24575, 1447 1 24575, 1527 1 24575, 1597 1 24575, 1666 1 24575, 1739 1 24575, 1814 1 24575, 1892 1 24575, 1973 1 24575, 2054 1 24575, 2140 1 24575, 2227 1 24575, 2318 1 24575, 2405 1 24575, 2486 1 24575, 2560 1 24575, 2635 1 24575, 2705 1 24575, 2780 1 24575, 2853 1 24575, 2928 1 24575, 3004 1 24575, 3074 1 24575, 3141 1 24575, 3200 1 24575, 3257 1 24575, 3311 1 24575, 3357 1 24575, 3410 1 24575, 3455 1 24575, 3503 1 24575, 3549 1 24575, 3587 1 24575, 3630 1 24575, 3667 1 24575, 3704 1 24575, 3736 1 24575, 3761 1 24575, 3783 1 24575, 3806 1 24575, 3827 1 24575, 3849 1 24575, 3865 1 24575, 3881 1 24575, 3897 1 24575, 3913 1 24575, 3929 1 24575, 3945 1 24575, 3961 1 24575, 3977 1 24575, 3993 1 24575, 4023 1 24575, 4057 1 24575</trace>
</ink>
</file>

<file path=ppt/ink/ink2.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787 1 24575, 715 1 24575, 651 1 24575, 596 1 24575, 553 1 24575, 496 1 24575, 443 1 24575, 384 1 24575, 331 1 24575, 281 1 24575, 227 1 24575, 179 1 24575, 136 1 24575, 99 1 24575, 72 1 24575, 49 1 24575, 33 1 24575, 17 1 24575, 1 1 24575, 21 1 24575, 49 1 24575</trace>
</ink>
</file>

<file path=ppt/ink/ink3.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1 24575, 68 1 24575, 134 1 24575, 202 1 24575, 266 1 24575, 363 1 24575, 414 1 24575, 466 1 24575, 521 1 24575, 578 1 24575, 640 1 24575, 703 1 24575, 767 1 24575, 831 1 24575, 900 1 24575, 968 1 24575, 1035 1 24575, 1102 1 24575, 1171 1 24575, 1239 1 24575, 1304 1 24575, 1367 1 24575, 1432 1 24575, 1496 1 24575, 1552 1 24575, 1608 1 24575, 1665 1 24575, 1722 1 24575, 1773 1 24575, 1824 1 24575, 1916 1 24575, 1996 1 24575, 2059 1 24575, 2112 1 24575, 2144 1 24575, 2160 1 24575, 2139 1 24575, 2085 1 24575, 2027 1 24575, 1952 1 24575, 1872 1 24575, 1786 1 24575, 1692 1 24575, 1595 1 24575, 1544 1 24575, 1490 1 24575, 1432 1 24575, 1373 1 24575, 1318 1 24575, 1264 1 24575, 1208 1 24575, 1152 1 24575, 1101 1 24575, 1050 1 24575, 999 1 24575, 949 1 24575, 860 1 24575, 779 1 24575, 714 1 24575, 660 1 24575, 617 1 24575, 580 1 24575, 553 1 24575, 573 1 24575, 621 1 24575, 669 1 24575, 722 1 24575, 776 1 24575, 831 1 24575, 895 1 24575, 959 1 24575, 1023 1 24575, 1088 1 24575, 1159 1 24575, 1232 1 24575, 1302 1 24575, 1373 1 24575, 1448 1 24575, 1522 1 24575, 1592 1 24575, 1661 1 24575, 1729 1 24575, 1795 1 24575, 1858 1 24575, 1920 1 24575, 1982 1 24575, 2043 1 24575, 2095 1 24575, 2146 1 24575, 2197 1 24575, 2248 1 24575, 2335 1 24575, 2420 1 24575, 2492 1 24575, 2550 1 24575, 2591 1 24575, 2613 1 24575, 2624 1 24575, 2602 1 24575, 2567 1 24575, 2486 1 24575, 2395 1 24575, 2345 1 24575, 2294 1 24575, 2238 1 24575, 2182 1 24575, 2124 1 24575, 2066 1 24575, 2010 1 24575, 1954 1 24575, 1896 1 24575, 1840 1 24575, 1788 1 24575, 1738 1 24575, 1687 1 24575, 1636 1 24575, 1540 1 24575, 1453 1 24575, 1373 1 24575, 1310 1 24575, 1268 1 24575, 1236 1 24575, 1220 1 24575, 1211 1 24575, 1232 1 24575, 1269 1 24575, 1339 1 24575, 1421 1 24575, 1517 1 24575, 1610 1 24575, 1660 1 24575, 1711 1 24575, 1762 1 24575, 1813 1 24575, 1869 1 24575, 1925 1 24575, 1983 1 24575, 2041 1 24575, 2097 1 24575, 2153 1 24575, 2211 1 24575, 2269 1 24575, 2323 1 24575, 2376 1 24575, 2472 1 24575, 2563 1 24575, 2631 1 24575, 2684 1 24575, 2698 1 24575, 2638 1 24575, 2556 1 24575, 2493 1 24575, 2428 1 24575, 2365 1 24575, 2303 1 24575, 2241 1 24575, 2180 1 24575, 2116 1 24575, 2052 1 24575, 1985 1 24575, 1918 1 24575, 1850 1 24575, 1781 1 24575, 1709 1 24575, 1636 1 24575, 1568 1 24575, 1499 1 24575, 1432 1 24575, 1366 1 24575, 1307 1 24575, 1250 1 24575, 1195 1 24575, 1143 1 24575, 1057 1 24575, 983 1 24575, 926 1 24575, 883 1 24575, 851 1 24575, 835 1 24575, 819 1 24575, 860 1 24575, 918 1 24575, 1009 1 24575, 1095 1 24575, 1148 1 24575, 1204 1 24575, 1264 1 24575, 1326 1 24575, 1392 1 24575, 1458 1 24575, 1528 1 24575, 1597 1 24575, 1667 1 24575, 1736 1 24575, 1806 1 24575, 1875 1 24575, 1940 1 24575, 2005 1 24575, 2073 1 24575, 2139 1 24575, 2197 1 24575, 2253 1 24575, 2349 1 24575, 2424 1 24575, 2483 1 24575, 2520 1 24575, 2547 1 24575, 2538 1 24575, 2504 1 24575, 2431 1 24575, 2340 1 24575, 2240 1 24575, 2190 1 24575, 2139 1 24575, 2039 1 24575, 1948 1 24575, 1859 1 24575, 1774 1 24575, 1697 1 24575, 1617 1 24575, 1547 1 24575, 1483 1 24575, 1428 1 24575, 1380 1 24575</trace>
</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08" name=""/>
        <p:cNvGrpSpPr/>
        <p:nvPr/>
      </p:nvGrpSpPr>
      <p:grpSpPr>
        <a:xfrm>
          <a:off x="0" y="0"/>
          <a:ext cx="0" cy="0"/>
          <a:chOff x="0" y="0"/>
          <a:chExt cx="0" cy="0"/>
        </a:xfrm>
      </p:grpSpPr>
      <p:sp>
        <p:nvSpPr>
          <p:cNvPr id="1048695"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96"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97"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98"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99"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700"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98" name=""/>
        <p:cNvGrpSpPr/>
        <p:nvPr/>
      </p:nvGrpSpPr>
      <p:grpSpPr>
        <a:xfrm>
          <a:off x="0" y="0"/>
          <a:ext cx="0" cy="0"/>
          <a:chOff x="0" y="0"/>
          <a:chExt cx="0" cy="0"/>
        </a:xfrm>
      </p:grpSpPr>
      <p:sp>
        <p:nvSpPr>
          <p:cNvPr id="1048645"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ar-IQ"/>
          </a:p>
        </p:txBody>
      </p:sp>
      <p:sp>
        <p:nvSpPr>
          <p:cNvPr id="1048646"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lang="ar-IQ"/>
          </a:p>
        </p:txBody>
      </p:sp>
      <p:sp>
        <p:nvSpPr>
          <p:cNvPr id="1048647" name="Date Placeholder 3"/>
          <p:cNvSpPr>
            <a:spLocks noGrp="1"/>
          </p:cNvSpPr>
          <p:nvPr>
            <p:ph type="dt" sz="half" idx="10"/>
          </p:nvPr>
        </p:nvSpPr>
        <p:spPr/>
        <p:txBody>
          <a:bodyPr/>
          <a:p>
            <a:fld id="{021908AD-EC80-4EEE-8AF5-2CFCAF0A6F17}" type="datetimeFigureOut">
              <a:rPr lang="ar-IQ" smtClean="0"/>
              <a:t>11‏/2‏/1442</a:t>
            </a:fld>
            <a:endParaRPr lang="ar-IQ"/>
          </a:p>
        </p:txBody>
      </p:sp>
      <p:sp>
        <p:nvSpPr>
          <p:cNvPr id="1048648" name="Footer Placeholder 4"/>
          <p:cNvSpPr>
            <a:spLocks noGrp="1"/>
          </p:cNvSpPr>
          <p:nvPr>
            <p:ph type="ftr" sz="quarter" idx="11"/>
          </p:nvPr>
        </p:nvSpPr>
        <p:spPr/>
        <p:txBody>
          <a:bodyPr/>
          <a:p>
            <a:endParaRPr lang="ar-IQ"/>
          </a:p>
        </p:txBody>
      </p:sp>
      <p:sp>
        <p:nvSpPr>
          <p:cNvPr id="1048649" name="Slide Number Placeholder 5"/>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02" name=""/>
        <p:cNvGrpSpPr/>
        <p:nvPr/>
      </p:nvGrpSpPr>
      <p:grpSpPr>
        <a:xfrm>
          <a:off x="0" y="0"/>
          <a:ext cx="0" cy="0"/>
          <a:chOff x="0" y="0"/>
          <a:chExt cx="0" cy="0"/>
        </a:xfrm>
      </p:grpSpPr>
      <p:sp>
        <p:nvSpPr>
          <p:cNvPr id="1048665" name="Title 1"/>
          <p:cNvSpPr>
            <a:spLocks noGrp="1"/>
          </p:cNvSpPr>
          <p:nvPr>
            <p:ph type="title"/>
          </p:nvPr>
        </p:nvSpPr>
        <p:spPr/>
        <p:txBody>
          <a:bodyPr/>
          <a:p>
            <a:r>
              <a:rPr lang="en-US"/>
              <a:t>Click to edit Master title style</a:t>
            </a:r>
            <a:endParaRPr lang="ar-IQ"/>
          </a:p>
        </p:txBody>
      </p:sp>
      <p:sp>
        <p:nvSpPr>
          <p:cNvPr id="1048666"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67" name="Date Placeholder 3"/>
          <p:cNvSpPr>
            <a:spLocks noGrp="1"/>
          </p:cNvSpPr>
          <p:nvPr>
            <p:ph type="dt" sz="half" idx="10"/>
          </p:nvPr>
        </p:nvSpPr>
        <p:spPr/>
        <p:txBody>
          <a:bodyPr/>
          <a:p>
            <a:fld id="{021908AD-EC80-4EEE-8AF5-2CFCAF0A6F17}" type="datetimeFigureOut">
              <a:rPr lang="ar-IQ" smtClean="0"/>
              <a:t>11‏/2‏/1442</a:t>
            </a:fld>
            <a:endParaRPr lang="ar-IQ"/>
          </a:p>
        </p:txBody>
      </p:sp>
      <p:sp>
        <p:nvSpPr>
          <p:cNvPr id="1048668" name="Footer Placeholder 4"/>
          <p:cNvSpPr>
            <a:spLocks noGrp="1"/>
          </p:cNvSpPr>
          <p:nvPr>
            <p:ph type="ftr" sz="quarter" idx="11"/>
          </p:nvPr>
        </p:nvSpPr>
        <p:spPr/>
        <p:txBody>
          <a:bodyPr/>
          <a:p>
            <a:endParaRPr lang="ar-IQ"/>
          </a:p>
        </p:txBody>
      </p:sp>
      <p:sp>
        <p:nvSpPr>
          <p:cNvPr id="1048669" name="Slide Number Placeholder 5"/>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00" name=""/>
        <p:cNvGrpSpPr/>
        <p:nvPr/>
      </p:nvGrpSpPr>
      <p:grpSpPr>
        <a:xfrm>
          <a:off x="0" y="0"/>
          <a:ext cx="0" cy="0"/>
          <a:chOff x="0" y="0"/>
          <a:chExt cx="0" cy="0"/>
        </a:xfrm>
      </p:grpSpPr>
      <p:sp>
        <p:nvSpPr>
          <p:cNvPr id="1048654" name="Vertical Title 1"/>
          <p:cNvSpPr>
            <a:spLocks noGrp="1"/>
          </p:cNvSpPr>
          <p:nvPr>
            <p:ph type="title" orient="vert"/>
          </p:nvPr>
        </p:nvSpPr>
        <p:spPr>
          <a:xfrm>
            <a:off x="6543675" y="365125"/>
            <a:ext cx="1971675" cy="5811838"/>
          </a:xfrm>
        </p:spPr>
        <p:txBody>
          <a:bodyPr vert="eaVert"/>
          <a:p>
            <a:r>
              <a:rPr lang="en-US"/>
              <a:t>Click to edit Master title style</a:t>
            </a:r>
            <a:endParaRPr lang="ar-IQ"/>
          </a:p>
        </p:txBody>
      </p:sp>
      <p:sp>
        <p:nvSpPr>
          <p:cNvPr id="1048655"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56" name="Date Placeholder 3"/>
          <p:cNvSpPr>
            <a:spLocks noGrp="1"/>
          </p:cNvSpPr>
          <p:nvPr>
            <p:ph type="dt" sz="half" idx="10"/>
          </p:nvPr>
        </p:nvSpPr>
        <p:spPr/>
        <p:txBody>
          <a:bodyPr/>
          <a:p>
            <a:fld id="{021908AD-EC80-4EEE-8AF5-2CFCAF0A6F17}" type="datetimeFigureOut">
              <a:rPr lang="ar-IQ" smtClean="0"/>
              <a:t>11‏/2‏/1442</a:t>
            </a:fld>
            <a:endParaRPr lang="ar-IQ"/>
          </a:p>
        </p:txBody>
      </p:sp>
      <p:sp>
        <p:nvSpPr>
          <p:cNvPr id="1048657" name="Footer Placeholder 4"/>
          <p:cNvSpPr>
            <a:spLocks noGrp="1"/>
          </p:cNvSpPr>
          <p:nvPr>
            <p:ph type="ftr" sz="quarter" idx="11"/>
          </p:nvPr>
        </p:nvSpPr>
        <p:spPr/>
        <p:txBody>
          <a:bodyPr/>
          <a:p>
            <a:endParaRPr lang="ar-IQ"/>
          </a:p>
        </p:txBody>
      </p:sp>
      <p:sp>
        <p:nvSpPr>
          <p:cNvPr id="1048658" name="Slide Number Placeholder 5"/>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56" name=""/>
        <p:cNvGrpSpPr/>
        <p:nvPr/>
      </p:nvGrpSpPr>
      <p:grpSpPr>
        <a:xfrm>
          <a:off x="0" y="0"/>
          <a:ext cx="0" cy="0"/>
          <a:chOff x="0" y="0"/>
          <a:chExt cx="0" cy="0"/>
        </a:xfrm>
      </p:grpSpPr>
      <p:sp>
        <p:nvSpPr>
          <p:cNvPr id="1048585" name="Title 1"/>
          <p:cNvSpPr>
            <a:spLocks noGrp="1"/>
          </p:cNvSpPr>
          <p:nvPr>
            <p:ph type="title"/>
          </p:nvPr>
        </p:nvSpPr>
        <p:spPr/>
        <p:txBody>
          <a:bodyPr/>
          <a:p>
            <a:r>
              <a:rPr lang="en-US"/>
              <a:t>Click to edit Master title style</a:t>
            </a:r>
            <a:endParaRPr lang="ar-IQ"/>
          </a:p>
        </p:txBody>
      </p:sp>
      <p:sp>
        <p:nvSpPr>
          <p:cNvPr id="1048586"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587" name="Date Placeholder 3"/>
          <p:cNvSpPr>
            <a:spLocks noGrp="1"/>
          </p:cNvSpPr>
          <p:nvPr>
            <p:ph type="dt" sz="half" idx="10"/>
          </p:nvPr>
        </p:nvSpPr>
        <p:spPr/>
        <p:txBody>
          <a:bodyPr/>
          <a:p>
            <a:fld id="{021908AD-EC80-4EEE-8AF5-2CFCAF0A6F17}" type="datetimeFigureOut">
              <a:rPr lang="ar-IQ" smtClean="0"/>
              <a:t>11‏/2‏/1442</a:t>
            </a:fld>
            <a:endParaRPr lang="ar-IQ"/>
          </a:p>
        </p:txBody>
      </p:sp>
      <p:sp>
        <p:nvSpPr>
          <p:cNvPr id="1048588" name="Footer Placeholder 4"/>
          <p:cNvSpPr>
            <a:spLocks noGrp="1"/>
          </p:cNvSpPr>
          <p:nvPr>
            <p:ph type="ftr" sz="quarter" idx="11"/>
          </p:nvPr>
        </p:nvSpPr>
        <p:spPr/>
        <p:txBody>
          <a:bodyPr/>
          <a:p>
            <a:endParaRPr lang="ar-IQ"/>
          </a:p>
        </p:txBody>
      </p:sp>
      <p:sp>
        <p:nvSpPr>
          <p:cNvPr id="1048589" name="Slide Number Placeholder 5"/>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03" name=""/>
        <p:cNvGrpSpPr/>
        <p:nvPr/>
      </p:nvGrpSpPr>
      <p:grpSpPr>
        <a:xfrm>
          <a:off x="0" y="0"/>
          <a:ext cx="0" cy="0"/>
          <a:chOff x="0" y="0"/>
          <a:chExt cx="0" cy="0"/>
        </a:xfrm>
      </p:grpSpPr>
      <p:sp>
        <p:nvSpPr>
          <p:cNvPr id="1048670"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ar-IQ"/>
          </a:p>
        </p:txBody>
      </p:sp>
      <p:sp>
        <p:nvSpPr>
          <p:cNvPr id="1048671"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Edit Master text styles</a:t>
            </a:r>
          </a:p>
        </p:txBody>
      </p:sp>
      <p:sp>
        <p:nvSpPr>
          <p:cNvPr id="1048672" name="Date Placeholder 3"/>
          <p:cNvSpPr>
            <a:spLocks noGrp="1"/>
          </p:cNvSpPr>
          <p:nvPr>
            <p:ph type="dt" sz="half" idx="10"/>
          </p:nvPr>
        </p:nvSpPr>
        <p:spPr/>
        <p:txBody>
          <a:bodyPr/>
          <a:p>
            <a:fld id="{021908AD-EC80-4EEE-8AF5-2CFCAF0A6F17}" type="datetimeFigureOut">
              <a:rPr lang="ar-IQ" smtClean="0"/>
              <a:t>11‏/2‏/1442</a:t>
            </a:fld>
            <a:endParaRPr lang="ar-IQ"/>
          </a:p>
        </p:txBody>
      </p:sp>
      <p:sp>
        <p:nvSpPr>
          <p:cNvPr id="1048673" name="Footer Placeholder 4"/>
          <p:cNvSpPr>
            <a:spLocks noGrp="1"/>
          </p:cNvSpPr>
          <p:nvPr>
            <p:ph type="ftr" sz="quarter" idx="11"/>
          </p:nvPr>
        </p:nvSpPr>
        <p:spPr/>
        <p:txBody>
          <a:bodyPr/>
          <a:p>
            <a:endParaRPr lang="ar-IQ"/>
          </a:p>
        </p:txBody>
      </p:sp>
      <p:sp>
        <p:nvSpPr>
          <p:cNvPr id="1048674" name="Slide Number Placeholder 5"/>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04" name=""/>
        <p:cNvGrpSpPr/>
        <p:nvPr/>
      </p:nvGrpSpPr>
      <p:grpSpPr>
        <a:xfrm>
          <a:off x="0" y="0"/>
          <a:ext cx="0" cy="0"/>
          <a:chOff x="0" y="0"/>
          <a:chExt cx="0" cy="0"/>
        </a:xfrm>
      </p:grpSpPr>
      <p:sp>
        <p:nvSpPr>
          <p:cNvPr id="1048675" name="Title 1"/>
          <p:cNvSpPr>
            <a:spLocks noGrp="1"/>
          </p:cNvSpPr>
          <p:nvPr>
            <p:ph type="title"/>
          </p:nvPr>
        </p:nvSpPr>
        <p:spPr/>
        <p:txBody>
          <a:bodyPr/>
          <a:p>
            <a:r>
              <a:rPr lang="en-US"/>
              <a:t>Click to edit Master title style</a:t>
            </a:r>
            <a:endParaRPr lang="ar-IQ"/>
          </a:p>
        </p:txBody>
      </p:sp>
      <p:sp>
        <p:nvSpPr>
          <p:cNvPr id="1048676"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77"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78" name="Date Placeholder 4"/>
          <p:cNvSpPr>
            <a:spLocks noGrp="1"/>
          </p:cNvSpPr>
          <p:nvPr>
            <p:ph type="dt" sz="half" idx="10"/>
          </p:nvPr>
        </p:nvSpPr>
        <p:spPr/>
        <p:txBody>
          <a:bodyPr/>
          <a:p>
            <a:fld id="{021908AD-EC80-4EEE-8AF5-2CFCAF0A6F17}" type="datetimeFigureOut">
              <a:rPr lang="ar-IQ" smtClean="0"/>
              <a:t>11‏/2‏/1442</a:t>
            </a:fld>
            <a:endParaRPr lang="ar-IQ"/>
          </a:p>
        </p:txBody>
      </p:sp>
      <p:sp>
        <p:nvSpPr>
          <p:cNvPr id="1048679" name="Footer Placeholder 5"/>
          <p:cNvSpPr>
            <a:spLocks noGrp="1"/>
          </p:cNvSpPr>
          <p:nvPr>
            <p:ph type="ftr" sz="quarter" idx="11"/>
          </p:nvPr>
        </p:nvSpPr>
        <p:spPr/>
        <p:txBody>
          <a:bodyPr/>
          <a:p>
            <a:endParaRPr lang="ar-IQ"/>
          </a:p>
        </p:txBody>
      </p:sp>
      <p:sp>
        <p:nvSpPr>
          <p:cNvPr id="1048680" name="Slide Number Placeholder 6"/>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05" name=""/>
        <p:cNvGrpSpPr/>
        <p:nvPr/>
      </p:nvGrpSpPr>
      <p:grpSpPr>
        <a:xfrm>
          <a:off x="0" y="0"/>
          <a:ext cx="0" cy="0"/>
          <a:chOff x="0" y="0"/>
          <a:chExt cx="0" cy="0"/>
        </a:xfrm>
      </p:grpSpPr>
      <p:sp>
        <p:nvSpPr>
          <p:cNvPr id="1048681" name="Title 1"/>
          <p:cNvSpPr>
            <a:spLocks noGrp="1"/>
          </p:cNvSpPr>
          <p:nvPr>
            <p:ph type="title"/>
          </p:nvPr>
        </p:nvSpPr>
        <p:spPr>
          <a:xfrm>
            <a:off x="629841" y="365126"/>
            <a:ext cx="7886700" cy="1325563"/>
          </a:xfrm>
        </p:spPr>
        <p:txBody>
          <a:bodyPr/>
          <a:p>
            <a:r>
              <a:rPr lang="en-US"/>
              <a:t>Click to edit Master title style</a:t>
            </a:r>
            <a:endParaRPr lang="ar-IQ"/>
          </a:p>
        </p:txBody>
      </p:sp>
      <p:sp>
        <p:nvSpPr>
          <p:cNvPr id="1048682"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83"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84"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85"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86" name="Date Placeholder 6"/>
          <p:cNvSpPr>
            <a:spLocks noGrp="1"/>
          </p:cNvSpPr>
          <p:nvPr>
            <p:ph type="dt" sz="half" idx="10"/>
          </p:nvPr>
        </p:nvSpPr>
        <p:spPr/>
        <p:txBody>
          <a:bodyPr/>
          <a:p>
            <a:fld id="{021908AD-EC80-4EEE-8AF5-2CFCAF0A6F17}" type="datetimeFigureOut">
              <a:rPr lang="ar-IQ" smtClean="0"/>
              <a:t>11‏/2‏/1442</a:t>
            </a:fld>
            <a:endParaRPr lang="ar-IQ"/>
          </a:p>
        </p:txBody>
      </p:sp>
      <p:sp>
        <p:nvSpPr>
          <p:cNvPr id="1048687" name="Footer Placeholder 7"/>
          <p:cNvSpPr>
            <a:spLocks noGrp="1"/>
          </p:cNvSpPr>
          <p:nvPr>
            <p:ph type="ftr" sz="quarter" idx="11"/>
          </p:nvPr>
        </p:nvSpPr>
        <p:spPr/>
        <p:txBody>
          <a:bodyPr/>
          <a:p>
            <a:endParaRPr lang="ar-IQ"/>
          </a:p>
        </p:txBody>
      </p:sp>
      <p:sp>
        <p:nvSpPr>
          <p:cNvPr id="1048688" name="Slide Number Placeholder 8"/>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99" name=""/>
        <p:cNvGrpSpPr/>
        <p:nvPr/>
      </p:nvGrpSpPr>
      <p:grpSpPr>
        <a:xfrm>
          <a:off x="0" y="0"/>
          <a:ext cx="0" cy="0"/>
          <a:chOff x="0" y="0"/>
          <a:chExt cx="0" cy="0"/>
        </a:xfrm>
      </p:grpSpPr>
      <p:sp>
        <p:nvSpPr>
          <p:cNvPr id="1048650" name="Title 1"/>
          <p:cNvSpPr>
            <a:spLocks noGrp="1"/>
          </p:cNvSpPr>
          <p:nvPr>
            <p:ph type="title"/>
          </p:nvPr>
        </p:nvSpPr>
        <p:spPr/>
        <p:txBody>
          <a:bodyPr/>
          <a:p>
            <a:r>
              <a:rPr lang="en-US"/>
              <a:t>Click to edit Master title style</a:t>
            </a:r>
            <a:endParaRPr lang="ar-IQ"/>
          </a:p>
        </p:txBody>
      </p:sp>
      <p:sp>
        <p:nvSpPr>
          <p:cNvPr id="1048651" name="Date Placeholder 2"/>
          <p:cNvSpPr>
            <a:spLocks noGrp="1"/>
          </p:cNvSpPr>
          <p:nvPr>
            <p:ph type="dt" sz="half" idx="10"/>
          </p:nvPr>
        </p:nvSpPr>
        <p:spPr/>
        <p:txBody>
          <a:bodyPr/>
          <a:p>
            <a:fld id="{021908AD-EC80-4EEE-8AF5-2CFCAF0A6F17}" type="datetimeFigureOut">
              <a:rPr lang="ar-IQ" smtClean="0"/>
              <a:t>11‏/2‏/1442</a:t>
            </a:fld>
            <a:endParaRPr lang="ar-IQ"/>
          </a:p>
        </p:txBody>
      </p:sp>
      <p:sp>
        <p:nvSpPr>
          <p:cNvPr id="1048652" name="Footer Placeholder 3"/>
          <p:cNvSpPr>
            <a:spLocks noGrp="1"/>
          </p:cNvSpPr>
          <p:nvPr>
            <p:ph type="ftr" sz="quarter" idx="11"/>
          </p:nvPr>
        </p:nvSpPr>
        <p:spPr/>
        <p:txBody>
          <a:bodyPr/>
          <a:p>
            <a:endParaRPr lang="ar-IQ"/>
          </a:p>
        </p:txBody>
      </p:sp>
      <p:sp>
        <p:nvSpPr>
          <p:cNvPr id="1048653" name="Slide Number Placeholder 4"/>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23" name=""/>
        <p:cNvGrpSpPr/>
        <p:nvPr/>
      </p:nvGrpSpPr>
      <p:grpSpPr>
        <a:xfrm>
          <a:off x="0" y="0"/>
          <a:ext cx="0" cy="0"/>
          <a:chOff x="0" y="0"/>
          <a:chExt cx="0" cy="0"/>
        </a:xfrm>
      </p:grpSpPr>
      <p:sp>
        <p:nvSpPr>
          <p:cNvPr id="1048581" name="Date Placeholder 1"/>
          <p:cNvSpPr>
            <a:spLocks noGrp="1"/>
          </p:cNvSpPr>
          <p:nvPr>
            <p:ph type="dt" sz="half" idx="10"/>
          </p:nvPr>
        </p:nvSpPr>
        <p:spPr/>
        <p:txBody>
          <a:bodyPr/>
          <a:p>
            <a:fld id="{021908AD-EC80-4EEE-8AF5-2CFCAF0A6F17}" type="datetimeFigureOut">
              <a:rPr lang="ar-IQ" smtClean="0"/>
              <a:t>11‏/2‏/1442</a:t>
            </a:fld>
            <a:endParaRPr lang="ar-IQ"/>
          </a:p>
        </p:txBody>
      </p:sp>
      <p:sp>
        <p:nvSpPr>
          <p:cNvPr id="1048582" name="Footer Placeholder 2"/>
          <p:cNvSpPr>
            <a:spLocks noGrp="1"/>
          </p:cNvSpPr>
          <p:nvPr>
            <p:ph type="ftr" sz="quarter" idx="11"/>
          </p:nvPr>
        </p:nvSpPr>
        <p:spPr/>
        <p:txBody>
          <a:bodyPr/>
          <a:p>
            <a:endParaRPr lang="ar-IQ"/>
          </a:p>
        </p:txBody>
      </p:sp>
      <p:sp>
        <p:nvSpPr>
          <p:cNvPr id="1048583" name="Slide Number Placeholder 3"/>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06" name=""/>
        <p:cNvGrpSpPr/>
        <p:nvPr/>
      </p:nvGrpSpPr>
      <p:grpSpPr>
        <a:xfrm>
          <a:off x="0" y="0"/>
          <a:ext cx="0" cy="0"/>
          <a:chOff x="0" y="0"/>
          <a:chExt cx="0" cy="0"/>
        </a:xfrm>
      </p:grpSpPr>
      <p:sp>
        <p:nvSpPr>
          <p:cNvPr id="1048689"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IQ"/>
          </a:p>
        </p:txBody>
      </p:sp>
      <p:sp>
        <p:nvSpPr>
          <p:cNvPr id="1048690"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91"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92" name="Date Placeholder 4"/>
          <p:cNvSpPr>
            <a:spLocks noGrp="1"/>
          </p:cNvSpPr>
          <p:nvPr>
            <p:ph type="dt" sz="half" idx="10"/>
          </p:nvPr>
        </p:nvSpPr>
        <p:spPr/>
        <p:txBody>
          <a:bodyPr/>
          <a:p>
            <a:fld id="{021908AD-EC80-4EEE-8AF5-2CFCAF0A6F17}" type="datetimeFigureOut">
              <a:rPr lang="ar-IQ" smtClean="0"/>
              <a:t>11‏/2‏/1442</a:t>
            </a:fld>
            <a:endParaRPr lang="ar-IQ"/>
          </a:p>
        </p:txBody>
      </p:sp>
      <p:sp>
        <p:nvSpPr>
          <p:cNvPr id="1048693" name="Footer Placeholder 5"/>
          <p:cNvSpPr>
            <a:spLocks noGrp="1"/>
          </p:cNvSpPr>
          <p:nvPr>
            <p:ph type="ftr" sz="quarter" idx="11"/>
          </p:nvPr>
        </p:nvSpPr>
        <p:spPr/>
        <p:txBody>
          <a:bodyPr/>
          <a:p>
            <a:endParaRPr lang="ar-IQ"/>
          </a:p>
        </p:txBody>
      </p:sp>
      <p:sp>
        <p:nvSpPr>
          <p:cNvPr id="1048694" name="Slide Number Placeholder 6"/>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01" name=""/>
        <p:cNvGrpSpPr/>
        <p:nvPr/>
      </p:nvGrpSpPr>
      <p:grpSpPr>
        <a:xfrm>
          <a:off x="0" y="0"/>
          <a:ext cx="0" cy="0"/>
          <a:chOff x="0" y="0"/>
          <a:chExt cx="0" cy="0"/>
        </a:xfrm>
      </p:grpSpPr>
      <p:sp>
        <p:nvSpPr>
          <p:cNvPr id="1048659"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IQ"/>
          </a:p>
        </p:txBody>
      </p:sp>
      <p:sp>
        <p:nvSpPr>
          <p:cNvPr id="1048660"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ar-IQ"/>
          </a:p>
        </p:txBody>
      </p:sp>
      <p:sp>
        <p:nvSpPr>
          <p:cNvPr id="1048661"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62" name="Date Placeholder 4"/>
          <p:cNvSpPr>
            <a:spLocks noGrp="1"/>
          </p:cNvSpPr>
          <p:nvPr>
            <p:ph type="dt" sz="half" idx="10"/>
          </p:nvPr>
        </p:nvSpPr>
        <p:spPr/>
        <p:txBody>
          <a:bodyPr/>
          <a:p>
            <a:fld id="{021908AD-EC80-4EEE-8AF5-2CFCAF0A6F17}" type="datetimeFigureOut">
              <a:rPr lang="ar-IQ" smtClean="0"/>
              <a:t>11‏/2‏/1442</a:t>
            </a:fld>
            <a:endParaRPr lang="ar-IQ"/>
          </a:p>
        </p:txBody>
      </p:sp>
      <p:sp>
        <p:nvSpPr>
          <p:cNvPr id="1048663" name="Footer Placeholder 5"/>
          <p:cNvSpPr>
            <a:spLocks noGrp="1"/>
          </p:cNvSpPr>
          <p:nvPr>
            <p:ph type="ftr" sz="quarter" idx="11"/>
          </p:nvPr>
        </p:nvSpPr>
        <p:spPr/>
        <p:txBody>
          <a:bodyPr/>
          <a:p>
            <a:endParaRPr lang="ar-IQ"/>
          </a:p>
        </p:txBody>
      </p:sp>
      <p:sp>
        <p:nvSpPr>
          <p:cNvPr id="1048664" name="Slide Number Placeholder 6"/>
          <p:cNvSpPr>
            <a:spLocks noGrp="1"/>
          </p:cNvSpPr>
          <p:nvPr>
            <p:ph type="sldNum" sz="quarter" idx="12"/>
          </p:nvPr>
        </p:nvSpPr>
        <p:spPr/>
        <p:txBody>
          <a:bodyPr/>
          <a:p>
            <a:fld id="{0C92D3C7-AC2A-45AB-90BF-757F87E18B4C}" type="slidenum">
              <a:rPr lang="ar-IQ" smtClean="0"/>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lang="ar-IQ"/>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021908AD-EC80-4EEE-8AF5-2CFCAF0A6F17}" type="datetimeFigureOut">
              <a:rPr lang="ar-IQ" smtClean="0"/>
              <a:t>11‏/2‏/1442</a:t>
            </a:fld>
            <a:endParaRPr lang="ar-IQ"/>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ar-IQ"/>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0C92D3C7-AC2A-45AB-90BF-757F87E18B4C}" type="slidenum">
              <a:rPr lang="ar-IQ" smtClean="0"/>
              <a:t>‹#›</a:t>
            </a:fld>
            <a:endParaRPr lang="ar-IQ"/>
          </a:p>
        </p:txBody>
      </p:sp>
    </p:spTree>
  </p:cSld>
  <p:clrMap accent1="accent1" accent2="accent2" accent3="accent3" accent4="accent4" accent5="accent5" accent6="accent6" bg1="lt1" bg2="lt2" tx1="dk1" tx2="dk2"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customXml" Target="../ink/ink1.xml"/><Relationship Id="rId4" Type="http://schemas.openxmlformats.org/officeDocument/2006/relationships/image" Target="../media/image4.png"/><Relationship Id="rId5" Type="http://schemas.openxmlformats.org/officeDocument/2006/relationships/customXml" Target="../ink/ink2.xml"/><Relationship Id="rId6" Type="http://schemas.openxmlformats.org/officeDocument/2006/relationships/image" Target="../media/image5.png"/><Relationship Id="rId7" Type="http://schemas.openxmlformats.org/officeDocument/2006/relationships/customXml" Target="../ink/ink3.xml"/><Relationship Id="rId8" Type="http://schemas.openxmlformats.org/officeDocument/2006/relationships/image" Target="../media/image6.png"/><Relationship Id="rId9"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4" name="Rectangle 1"/>
          <p:cNvSpPr/>
          <p:nvPr/>
        </p:nvSpPr>
        <p:spPr>
          <a:xfrm>
            <a:off x="1173641" y="1478176"/>
            <a:ext cx="6796717" cy="1475740"/>
          </a:xfrm>
          <a:prstGeom prst="rect"/>
        </p:spPr>
        <p:txBody>
          <a:bodyPr wrap="square">
            <a:spAutoFit/>
          </a:bodyPr>
          <a:p>
            <a:pPr algn="ctr"/>
            <a:r>
              <a:rPr dirty="0" sz="7200" lang="en-US" err="1">
                <a:solidFill>
                  <a:srgbClr val="002060"/>
                </a:solidFill>
                <a:latin typeface="Algerian" pitchFamily="82" charset="77"/>
              </a:rPr>
              <a:t>Ependymomas</a:t>
            </a:r>
            <a:endParaRPr dirty="0" sz="7200" lang="en-US">
              <a:solidFill>
                <a:srgbClr val="002060"/>
              </a:solidFill>
              <a:latin typeface="Algerian" pitchFamily="82" charset="77"/>
            </a:endParaRPr>
          </a:p>
          <a:p>
            <a:pPr algn="ctr"/>
            <a:r>
              <a:rPr b="1" dirty="0" sz="2000" lang="en-US" err="1"/>
              <a:t>Youmans</a:t>
            </a:r>
            <a:r>
              <a:rPr b="1" dirty="0" sz="2000" lang="en-US"/>
              <a:t> Chap. 212, 143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5" name=""/>
        <p:cNvGrpSpPr/>
        <p:nvPr/>
      </p:nvGrpSpPr>
      <p:grpSpPr>
        <a:xfrm>
          <a:off x="0" y="0"/>
          <a:ext cx="0" cy="0"/>
          <a:chOff x="0" y="0"/>
          <a:chExt cx="0" cy="0"/>
        </a:xfrm>
      </p:grpSpPr>
      <p:sp>
        <p:nvSpPr>
          <p:cNvPr id="1048602" name="Title 1"/>
          <p:cNvSpPr>
            <a:spLocks noGrp="1"/>
          </p:cNvSpPr>
          <p:nvPr>
            <p:ph type="title"/>
          </p:nvPr>
        </p:nvSpPr>
        <p:spPr>
          <a:xfrm>
            <a:off x="86013" y="88036"/>
            <a:ext cx="7886700" cy="570056"/>
          </a:xfrm>
        </p:spPr>
        <p:txBody>
          <a:bodyPr>
            <a:normAutofit/>
          </a:bodyPr>
          <a:p>
            <a:pPr indent="-457200" marL="457200">
              <a:buFont typeface="Wingdings" pitchFamily="2" charset="2"/>
              <a:buChar char="q"/>
            </a:pPr>
            <a:r>
              <a:rPr b="1" dirty="0" sz="2800" lang="en-US" u="sng">
                <a:solidFill>
                  <a:srgbClr val="C00000"/>
                </a:solidFill>
                <a:latin typeface="+mn-lt"/>
                <a:ea typeface="Baskerville" panose="02020502070401020303" pitchFamily="18" charset="0"/>
              </a:rPr>
              <a:t>NEUROIMAGING </a:t>
            </a:r>
            <a:endParaRPr b="1" dirty="0" sz="2800" lang="ar-IQ" u="sng">
              <a:solidFill>
                <a:srgbClr val="C00000"/>
              </a:solidFill>
              <a:latin typeface="+mn-lt"/>
              <a:ea typeface="Baskerville" panose="02020502070401020303" pitchFamily="18" charset="0"/>
            </a:endParaRPr>
          </a:p>
        </p:txBody>
      </p:sp>
      <p:sp>
        <p:nvSpPr>
          <p:cNvPr id="1048603" name="Content Placeholder 2"/>
          <p:cNvSpPr>
            <a:spLocks noGrp="1"/>
          </p:cNvSpPr>
          <p:nvPr>
            <p:ph idx="1"/>
          </p:nvPr>
        </p:nvSpPr>
        <p:spPr>
          <a:xfrm>
            <a:off x="86013" y="658092"/>
            <a:ext cx="8971974" cy="6111872"/>
          </a:xfrm>
        </p:spPr>
        <p:txBody>
          <a:bodyPr>
            <a:normAutofit/>
          </a:bodyPr>
          <a:p>
            <a:r>
              <a:rPr dirty="0" sz="2000" lang="en-US"/>
              <a:t>MRI is the diagnostic imaging modality of choice .</a:t>
            </a:r>
          </a:p>
          <a:p>
            <a:r>
              <a:rPr dirty="0" sz="2000" lang="en-US" err="1"/>
              <a:t>Ependymoma</a:t>
            </a:r>
            <a:r>
              <a:rPr dirty="0" sz="2000" lang="en-US"/>
              <a:t>  has  a  propensity to  grow  </a:t>
            </a:r>
          </a:p>
          <a:p>
            <a:pPr lvl="1">
              <a:buFont typeface="Wingdings" pitchFamily="2" charset="2"/>
              <a:buChar char="ü"/>
            </a:pPr>
            <a:r>
              <a:rPr dirty="0" sz="2000" lang="en-US"/>
              <a:t>Out  of  the  foramen  of  </a:t>
            </a:r>
            <a:r>
              <a:rPr dirty="0" sz="2000" lang="en-US" err="1"/>
              <a:t>Luschka</a:t>
            </a:r>
            <a:r>
              <a:rPr dirty="0" sz="2000" lang="en-US"/>
              <a:t>  into  the  </a:t>
            </a:r>
            <a:r>
              <a:rPr dirty="0" sz="2000" lang="en-US" err="1"/>
              <a:t>cerebellopontine</a:t>
            </a:r>
            <a:r>
              <a:rPr dirty="0" sz="2000" lang="en-US"/>
              <a:t> angle  (CPA).</a:t>
            </a:r>
          </a:p>
          <a:p>
            <a:pPr lvl="1">
              <a:buFont typeface="Wingdings" pitchFamily="2" charset="2"/>
              <a:buChar char="ü"/>
            </a:pPr>
            <a:r>
              <a:rPr dirty="0" sz="2000" lang="en-US"/>
              <a:t>Out  of  the  foramen  of  </a:t>
            </a:r>
            <a:r>
              <a:rPr dirty="0" sz="2000" lang="en-US" err="1"/>
              <a:t>Magendie</a:t>
            </a:r>
            <a:r>
              <a:rPr dirty="0" sz="2000" lang="en-US"/>
              <a:t>  into  the  cervical spine.</a:t>
            </a:r>
          </a:p>
          <a:p>
            <a:pPr lvl="1">
              <a:buFont typeface="Wingdings" pitchFamily="2" charset="2"/>
              <a:buChar char="ü"/>
            </a:pPr>
            <a:endParaRPr dirty="0" sz="2000" lang="en-US"/>
          </a:p>
          <a:p>
            <a:r>
              <a:rPr dirty="0" sz="2000" lang="en-US"/>
              <a:t>Preoperative imaging of the entire </a:t>
            </a:r>
            <a:r>
              <a:rPr dirty="0" sz="2000" lang="en-US" err="1"/>
              <a:t>neuraxis</a:t>
            </a:r>
            <a:r>
              <a:rPr dirty="0" sz="2000" lang="en-US"/>
              <a:t> because approximately</a:t>
            </a:r>
            <a:r>
              <a:rPr b="1" dirty="0" sz="2000" lang="en-US"/>
              <a:t> 5%</a:t>
            </a:r>
            <a:r>
              <a:rPr dirty="0" sz="2000" lang="en-US"/>
              <a:t> </a:t>
            </a:r>
            <a:r>
              <a:rPr dirty="0" sz="2000" lang="en-US">
                <a:solidFill>
                  <a:srgbClr val="C00000"/>
                </a:solidFill>
              </a:rPr>
              <a:t>of children have leptomeningeal dissemination</a:t>
            </a:r>
            <a:r>
              <a:rPr dirty="0" sz="2000" lang="en-US"/>
              <a:t>. </a:t>
            </a:r>
          </a:p>
          <a:p>
            <a:r>
              <a:rPr dirty="0" sz="2000" lang="en-US"/>
              <a:t>The risk for CNS seeding more in posterior fossa than </a:t>
            </a:r>
            <a:r>
              <a:rPr dirty="0" sz="2000" lang="en-US" err="1"/>
              <a:t>supratentorial</a:t>
            </a:r>
            <a:r>
              <a:rPr dirty="0" sz="2000" lang="en-US"/>
              <a:t>.</a:t>
            </a:r>
          </a:p>
          <a:p>
            <a:r>
              <a:rPr dirty="0" sz="2000" lang="en-US"/>
              <a:t>Postoperative imaging should be done within</a:t>
            </a:r>
            <a:r>
              <a:rPr b="1" dirty="0" sz="2000" lang="en-US">
                <a:solidFill>
                  <a:srgbClr val="C00000"/>
                </a:solidFill>
              </a:rPr>
              <a:t> 2 days</a:t>
            </a:r>
            <a:r>
              <a:rPr dirty="0" sz="2000" lang="en-US"/>
              <a:t> of surgery to assess the extent of resection.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6" name=""/>
        <p:cNvGrpSpPr/>
        <p:nvPr/>
      </p:nvGrpSpPr>
      <p:grpSpPr>
        <a:xfrm>
          <a:off x="0" y="0"/>
          <a:ext cx="0" cy="0"/>
          <a:chOff x="0" y="0"/>
          <a:chExt cx="0" cy="0"/>
        </a:xfrm>
      </p:grpSpPr>
      <p:sp>
        <p:nvSpPr>
          <p:cNvPr id="1048604" name="Content Placeholder 2"/>
          <p:cNvSpPr>
            <a:spLocks noGrp="1"/>
          </p:cNvSpPr>
          <p:nvPr>
            <p:ph idx="1"/>
          </p:nvPr>
        </p:nvSpPr>
        <p:spPr>
          <a:xfrm>
            <a:off x="46182" y="46182"/>
            <a:ext cx="9051636" cy="6765636"/>
          </a:xfrm>
        </p:spPr>
        <p:txBody>
          <a:bodyPr>
            <a:noAutofit/>
          </a:bodyPr>
          <a:p>
            <a:pPr>
              <a:buFont typeface="Wingdings" pitchFamily="2" charset="2"/>
              <a:buChar char="v"/>
            </a:pPr>
            <a:r>
              <a:rPr b="1" dirty="0" sz="2000" lang="en-US" u="sng"/>
              <a:t>CT findings</a:t>
            </a:r>
          </a:p>
          <a:p>
            <a:pPr lvl="1">
              <a:buFont typeface="Wingdings" pitchFamily="2" charset="2"/>
              <a:buChar char="Ø"/>
            </a:pPr>
            <a:r>
              <a:rPr dirty="0" sz="2000" lang="en-US" err="1"/>
              <a:t>Isodense</a:t>
            </a:r>
            <a:r>
              <a:rPr dirty="0" sz="2000" lang="en-US"/>
              <a:t> or </a:t>
            </a:r>
            <a:r>
              <a:rPr dirty="0" sz="2000" lang="en-US" err="1"/>
              <a:t>hyperdense</a:t>
            </a:r>
            <a:r>
              <a:rPr dirty="0" sz="2000" lang="en-US"/>
              <a:t> to brain parenchyma</a:t>
            </a:r>
          </a:p>
          <a:p>
            <a:pPr lvl="1">
              <a:buFont typeface="Wingdings" pitchFamily="2" charset="2"/>
              <a:buChar char="Ø"/>
            </a:pPr>
            <a:r>
              <a:rPr b="1" dirty="0" sz="2000" lang="en-US">
                <a:solidFill>
                  <a:srgbClr val="7030A0"/>
                </a:solidFill>
              </a:rPr>
              <a:t>Half show calcifications</a:t>
            </a:r>
            <a:r>
              <a:rPr dirty="0" sz="2000" lang="en-US"/>
              <a:t>.</a:t>
            </a:r>
          </a:p>
          <a:p>
            <a:pPr lvl="1">
              <a:buFont typeface="Wingdings" pitchFamily="2" charset="2"/>
              <a:buChar char="Ø"/>
            </a:pPr>
            <a:r>
              <a:rPr dirty="0" sz="2000" lang="en-US"/>
              <a:t>Usually demonstrate varying degrees of enhancement that may be </a:t>
            </a:r>
            <a:r>
              <a:rPr b="1" dirty="0" sz="2000" lang="en-US">
                <a:solidFill>
                  <a:srgbClr val="0070C0"/>
                </a:solidFill>
              </a:rPr>
              <a:t>heterogeneous</a:t>
            </a:r>
            <a:r>
              <a:rPr dirty="0" sz="2000" lang="en-US"/>
              <a:t>; they sometimes enhance homogeneously </a:t>
            </a:r>
          </a:p>
          <a:p>
            <a:pPr>
              <a:buFont typeface="Wingdings" pitchFamily="2" charset="2"/>
              <a:buChar char="Ø"/>
            </a:pPr>
            <a:endParaRPr dirty="0" sz="2000" lang="en-US"/>
          </a:p>
          <a:p>
            <a:pPr>
              <a:buFont typeface="Wingdings" pitchFamily="2" charset="2"/>
              <a:buChar char="v"/>
            </a:pPr>
            <a:r>
              <a:rPr b="1" dirty="0" sz="2000" lang="en-US" u="sng"/>
              <a:t>MRI findings</a:t>
            </a:r>
          </a:p>
          <a:p>
            <a:pPr lvl="1">
              <a:buFont typeface="Wingdings" pitchFamily="2" charset="2"/>
              <a:buChar char="Ø"/>
            </a:pPr>
            <a:r>
              <a:rPr dirty="0" sz="2000" lang="en-US"/>
              <a:t>T1-heterogeneous and </a:t>
            </a:r>
            <a:r>
              <a:rPr dirty="0" sz="2000" lang="en-US" err="1"/>
              <a:t>hypointense</a:t>
            </a:r>
            <a:r>
              <a:rPr dirty="0" sz="2000" lang="en-US"/>
              <a:t> or isointense .</a:t>
            </a:r>
          </a:p>
          <a:p>
            <a:pPr lvl="1">
              <a:buFont typeface="Wingdings" pitchFamily="2" charset="2"/>
              <a:buChar char="Ø"/>
            </a:pPr>
            <a:r>
              <a:rPr dirty="0" sz="2000" lang="en-US"/>
              <a:t>T2-may be isointense or hyperintense. </a:t>
            </a:r>
          </a:p>
          <a:p>
            <a:pPr lvl="1">
              <a:buFont typeface="Wingdings" pitchFamily="2" charset="2"/>
              <a:buChar char="Ø"/>
            </a:pPr>
            <a:r>
              <a:rPr dirty="0" sz="2000" lang="en-US"/>
              <a:t>Enhance uniformly , more often, demonstrate varying intensities of </a:t>
            </a:r>
            <a:r>
              <a:rPr b="1" dirty="0" sz="2000" lang="en-US">
                <a:solidFill>
                  <a:srgbClr val="0070C0"/>
                </a:solidFill>
              </a:rPr>
              <a:t>heterogeneous enhancement</a:t>
            </a:r>
            <a:r>
              <a:rPr dirty="0" sz="2000" lang="en-US"/>
              <a:t> </a:t>
            </a:r>
            <a:r>
              <a:rPr dirty="0" sz="2000" lang="en-US">
                <a:solidFill>
                  <a:srgbClr val="C00000"/>
                </a:solidFill>
              </a:rPr>
              <a:t>because of the presence of cystic, hemorrhagic, or calcified areas within the tumor</a:t>
            </a:r>
            <a:r>
              <a:rPr dirty="0" sz="2000" lang="en-US"/>
              <a:t>. </a:t>
            </a:r>
          </a:p>
          <a:p>
            <a:pPr lvl="1">
              <a:buFont typeface="Wingdings" pitchFamily="2" charset="2"/>
              <a:buChar char="Ø"/>
            </a:pPr>
            <a:r>
              <a:rPr dirty="0" sz="2000" lang="en-US" u="sng"/>
              <a:t>Calcifications appear as </a:t>
            </a:r>
          </a:p>
          <a:p>
            <a:pPr lvl="2">
              <a:buFont typeface="Wingdings" pitchFamily="2" charset="2"/>
              <a:buChar char="§"/>
            </a:pPr>
            <a:r>
              <a:rPr dirty="0" lang="en-US" err="1"/>
              <a:t>Hyperintense</a:t>
            </a:r>
            <a:r>
              <a:rPr dirty="0" lang="en-US"/>
              <a:t>  on T1</a:t>
            </a:r>
          </a:p>
          <a:p>
            <a:pPr lvl="2">
              <a:buFont typeface="Wingdings" pitchFamily="2" charset="2"/>
              <a:buChar char="§"/>
            </a:pPr>
            <a:r>
              <a:rPr dirty="0" lang="en-US" err="1"/>
              <a:t>Hypointense</a:t>
            </a:r>
            <a:r>
              <a:rPr dirty="0" lang="en-US"/>
              <a:t> regions on T2</a:t>
            </a:r>
          </a:p>
          <a:p>
            <a:pPr lvl="1">
              <a:buFont typeface="Wingdings" pitchFamily="2" charset="2"/>
              <a:buChar char="Ø"/>
            </a:pPr>
            <a:r>
              <a:rPr b="1" dirty="0" sz="2000" lang="en-US"/>
              <a:t>MRS</a:t>
            </a:r>
            <a:r>
              <a:rPr dirty="0" sz="2000" lang="en-US"/>
              <a:t> usually demonstrate elevated choline and decreased </a:t>
            </a:r>
            <a:r>
              <a:rPr dirty="0" sz="2000" i="1" lang="en-US"/>
              <a:t>N</a:t>
            </a:r>
            <a:r>
              <a:rPr dirty="0" sz="2000" lang="en-US"/>
              <a:t>-acetyl aspartate.</a:t>
            </a:r>
            <a:endParaRPr dirty="0" sz="2000" lang="ar-IQ"/>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7" name=""/>
        <p:cNvGrpSpPr/>
        <p:nvPr/>
      </p:nvGrpSpPr>
      <p:grpSpPr>
        <a:xfrm>
          <a:off x="0" y="0"/>
          <a:ext cx="0" cy="0"/>
          <a:chOff x="0" y="0"/>
          <a:chExt cx="0" cy="0"/>
        </a:xfrm>
      </p:grpSpPr>
      <p:sp>
        <p:nvSpPr>
          <p:cNvPr id="1048605" name="Title 1"/>
          <p:cNvSpPr>
            <a:spLocks noGrp="1"/>
          </p:cNvSpPr>
          <p:nvPr>
            <p:ph type="title"/>
          </p:nvPr>
        </p:nvSpPr>
        <p:spPr>
          <a:xfrm>
            <a:off x="144318" y="168853"/>
            <a:ext cx="8855364" cy="720147"/>
          </a:xfrm>
        </p:spPr>
        <p:txBody>
          <a:bodyPr>
            <a:normAutofit/>
          </a:bodyPr>
          <a:p>
            <a:r>
              <a:rPr b="1" dirty="0" sz="4200" lang="en-US" u="sng">
                <a:latin typeface="Baskerville" panose="02020502070401020303" pitchFamily="18" charset="0"/>
                <a:ea typeface="Baskerville" panose="02020502070401020303" pitchFamily="18" charset="0"/>
              </a:rPr>
              <a:t>Deferential Diagnosis  </a:t>
            </a:r>
            <a:r>
              <a:rPr b="1" dirty="0" sz="4200" lang="en-US" err="1">
                <a:latin typeface="Baskerville" panose="02020502070401020303" pitchFamily="18" charset="0"/>
                <a:ea typeface="Baskerville" panose="02020502070401020303" pitchFamily="18" charset="0"/>
              </a:rPr>
              <a:t>osborne</a:t>
            </a:r>
            <a:endParaRPr b="1" dirty="0" sz="4200" lang="en-US" u="sng">
              <a:latin typeface="Baskerville" panose="02020502070401020303" pitchFamily="18" charset="0"/>
              <a:ea typeface="Baskerville" panose="02020502070401020303" pitchFamily="18" charset="0"/>
            </a:endParaRPr>
          </a:p>
        </p:txBody>
      </p:sp>
      <p:pic>
        <p:nvPicPr>
          <p:cNvPr id="2097153" name="Picture 4"/>
          <p:cNvPicPr>
            <a:picLocks noChangeAspect="1" noGrp="1"/>
          </p:cNvPicPr>
          <p:nvPr>
            <p:ph idx="1"/>
          </p:nvPr>
        </p:nvPicPr>
        <p:blipFill>
          <a:blip xmlns:r="http://schemas.openxmlformats.org/officeDocument/2006/relationships" r:embed="rId1"/>
          <a:stretch>
            <a:fillRect/>
          </a:stretch>
        </p:blipFill>
        <p:spPr>
          <a:xfrm>
            <a:off x="144318" y="1050637"/>
            <a:ext cx="4427682" cy="5287818"/>
          </a:xfrm>
          <a:prstGeom prst="rect"/>
        </p:spPr>
      </p:pic>
      <p:pic>
        <p:nvPicPr>
          <p:cNvPr id="2097154" name="Picture 6"/>
          <p:cNvPicPr>
            <a:picLocks noChangeAspect="1"/>
          </p:cNvPicPr>
          <p:nvPr/>
        </p:nvPicPr>
        <p:blipFill>
          <a:blip xmlns:r="http://schemas.openxmlformats.org/officeDocument/2006/relationships" r:embed="rId2"/>
          <a:stretch>
            <a:fillRect/>
          </a:stretch>
        </p:blipFill>
        <p:spPr>
          <a:xfrm>
            <a:off x="4572000" y="1050637"/>
            <a:ext cx="4427682" cy="5287818"/>
          </a:xfrm>
          <a:prstGeom prst="rect"/>
        </p:spPr>
      </p:pic>
      <p:grpSp>
        <p:nvGrpSpPr>
          <p:cNvPr id="68" name="Group 6"/>
          <p:cNvGrpSpPr/>
          <p:nvPr/>
        </p:nvGrpSpPr>
        <p:grpSpPr>
          <a:xfrm>
            <a:off x="6974262" y="3437567"/>
            <a:ext cx="1495800" cy="360"/>
            <a:chOff x="6974262" y="3437567"/>
            <a:chExt cx="1495800" cy="360"/>
          </a:xfrm>
        </p:grpSpPr>
        <mc:AlternateContent xmlns:mc="http://schemas.openxmlformats.org/markup-compatibility/2006">
          <mc:Choice xmlns:p14="http://schemas.microsoft.com/office/powerpoint/2010/main" Requires="p14">
            <p:contentPart p14:bwMode="auto" r:id="rId3">
              <p14:nvContentPartPr>
                <p14:cNvPr id="2097155" name="Ink 2"/>
                <p14:cNvContentPartPr/>
                <p14:nvPr/>
              </p14:nvContentPartPr>
              <p14:xfrm>
                <a:off x="7009182" y="3437567"/>
                <a:ext cx="1460880" cy="360"/>
              </p14:xfrm>
            </p:contentPart>
          </mc:Choice>
          <mc:Fallback>
            <p:pic>
              <p:nvPicPr>
                <p:cNvPr id="2097155" name="Ink 2"/>
                <p:cNvPicPr>
                  <a:picLocks/>
                </p:cNvPicPr>
                <p:nvPr/>
              </p:nvPicPr>
              <p:blipFill>
                <a:blip xmlns:r="http://schemas.openxmlformats.org/officeDocument/2006/relationships" r:embed="rId4"/>
                <a:stretch>
                  <a:fillRect/>
                </a:stretch>
              </p:blipFill>
              <p:spPr>
                <a:xfrm>
                  <a:off x="7009182" y="3437567"/>
                  <a:ext cx="1460880" cy="360"/>
                </a:xfrm>
                <a:prstGeom prst="rect"/>
              </p:spPr>
            </p:pic>
          </mc:Fallback>
        </mc:AlternateContent>
        <mc:AlternateContent xmlns:mc="http://schemas.openxmlformats.org/markup-compatibility/2006">
          <mc:Choice xmlns:p14="http://schemas.microsoft.com/office/powerpoint/2010/main" Requires="p14">
            <p:contentPart p14:bwMode="auto" r:id="rId5">
              <p14:nvContentPartPr>
                <p14:cNvPr id="2097156" name="Ink 4"/>
                <p14:cNvContentPartPr/>
                <p14:nvPr/>
              </p14:nvContentPartPr>
              <p14:xfrm>
                <a:off x="6974262" y="3437567"/>
                <a:ext cx="283320" cy="360"/>
              </p14:xfrm>
            </p:contentPart>
          </mc:Choice>
          <mc:Fallback>
            <p:pic>
              <p:nvPicPr>
                <p:cNvPr id="2097156" name="Ink 4"/>
                <p:cNvPicPr>
                  <a:picLocks/>
                </p:cNvPicPr>
                <p:nvPr/>
              </p:nvPicPr>
              <p:blipFill>
                <a:blip xmlns:r="http://schemas.openxmlformats.org/officeDocument/2006/relationships" r:embed="rId6"/>
                <a:stretch>
                  <a:fillRect/>
                </a:stretch>
              </p:blipFill>
              <p:spPr>
                <a:xfrm>
                  <a:off x="6974262" y="3437567"/>
                  <a:ext cx="283320" cy="360"/>
                </a:xfrm>
                <a:prstGeom prst="rect"/>
              </p:spPr>
            </p:pic>
          </mc:Fallback>
        </mc:AlternateContent>
      </p:grpSp>
      <mc:AlternateContent xmlns:mc="http://schemas.openxmlformats.org/markup-compatibility/2006">
        <mc:Choice xmlns:p14="http://schemas.microsoft.com/office/powerpoint/2010/main" Requires="p14">
          <p:contentPart p14:bwMode="auto" r:id="rId7">
            <p14:nvContentPartPr>
              <p14:cNvPr id="2097157" name="Ink 7"/>
              <p14:cNvContentPartPr/>
              <p14:nvPr/>
            </p14:nvContentPartPr>
            <p14:xfrm>
              <a:off x="4832622" y="3437567"/>
              <a:ext cx="971640" cy="360"/>
            </p14:xfrm>
          </p:contentPart>
        </mc:Choice>
        <mc:Fallback>
          <p:pic>
            <p:nvPicPr>
              <p:cNvPr id="2097157" name="Ink 7"/>
              <p:cNvPicPr>
                <a:picLocks/>
              </p:cNvPicPr>
              <p:nvPr/>
            </p:nvPicPr>
            <p:blipFill>
              <a:blip xmlns:r="http://schemas.openxmlformats.org/officeDocument/2006/relationships" r:embed="rId8"/>
              <a:stretch>
                <a:fillRect/>
              </a:stretch>
            </p:blipFill>
            <p:spPr>
              <a:xfrm>
                <a:off x="4832622" y="3437567"/>
                <a:ext cx="971640" cy="360"/>
              </a:xfrm>
              <a:prstGeom prst="rect"/>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9" name=""/>
        <p:cNvGrpSpPr/>
        <p:nvPr/>
      </p:nvGrpSpPr>
      <p:grpSpPr>
        <a:xfrm>
          <a:off x="0" y="0"/>
          <a:ext cx="0" cy="0"/>
          <a:chOff x="0" y="0"/>
          <a:chExt cx="0" cy="0"/>
        </a:xfrm>
      </p:grpSpPr>
      <p:pic>
        <p:nvPicPr>
          <p:cNvPr id="2097158" name="Picture 4"/>
          <p:cNvPicPr>
            <a:picLocks noChangeAspect="1" noGrp="1"/>
          </p:cNvPicPr>
          <p:nvPr>
            <p:ph idx="1"/>
          </p:nvPr>
        </p:nvPicPr>
        <p:blipFill>
          <a:blip xmlns:r="http://schemas.openxmlformats.org/officeDocument/2006/relationships" r:embed="rId1"/>
          <a:stretch>
            <a:fillRect/>
          </a:stretch>
        </p:blipFill>
        <p:spPr>
          <a:xfrm>
            <a:off x="524" y="427991"/>
            <a:ext cx="9143476" cy="4698190"/>
          </a:xfrm>
          <a:prstGeom prst="rect"/>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0" name=""/>
        <p:cNvGrpSpPr/>
        <p:nvPr/>
      </p:nvGrpSpPr>
      <p:grpSpPr>
        <a:xfrm>
          <a:off x="0" y="0"/>
          <a:ext cx="0" cy="0"/>
          <a:chOff x="0" y="0"/>
          <a:chExt cx="0" cy="0"/>
        </a:xfrm>
      </p:grpSpPr>
      <p:pic>
        <p:nvPicPr>
          <p:cNvPr id="2097159" name="Picture 4"/>
          <p:cNvPicPr>
            <a:picLocks noChangeAspect="1" noGrp="1"/>
          </p:cNvPicPr>
          <p:nvPr>
            <p:ph idx="1"/>
          </p:nvPr>
        </p:nvPicPr>
        <p:blipFill>
          <a:blip xmlns:r="http://schemas.openxmlformats.org/officeDocument/2006/relationships" r:embed="rId1"/>
          <a:stretch>
            <a:fillRect/>
          </a:stretch>
        </p:blipFill>
        <p:spPr>
          <a:xfrm>
            <a:off x="1860291" y="0"/>
            <a:ext cx="5423417" cy="6858001"/>
          </a:xfrm>
          <a:prstGeom prst="rect"/>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sp>
        <p:nvSpPr>
          <p:cNvPr id="1048606" name="Title 1"/>
          <p:cNvSpPr>
            <a:spLocks noGrp="1"/>
          </p:cNvSpPr>
          <p:nvPr>
            <p:ph type="title"/>
          </p:nvPr>
        </p:nvSpPr>
        <p:spPr/>
        <p:txBody>
          <a:bodyPr/>
          <a:p>
            <a:endParaRPr lang="en-US"/>
          </a:p>
        </p:txBody>
      </p:sp>
      <p:pic>
        <p:nvPicPr>
          <p:cNvPr id="2097160" name="Picture 4"/>
          <p:cNvPicPr>
            <a:picLocks noChangeAspect="1" noGrp="1"/>
          </p:cNvPicPr>
          <p:nvPr>
            <p:ph idx="1"/>
          </p:nvPr>
        </p:nvPicPr>
        <p:blipFill rotWithShape="1">
          <a:blip xmlns:r="http://schemas.openxmlformats.org/officeDocument/2006/relationships" r:embed="rId1"/>
          <a:srcRect l="6875" t="1851" r="3536" b="1347"/>
          <a:stretch>
            <a:fillRect/>
          </a:stretch>
        </p:blipFill>
        <p:spPr>
          <a:xfrm>
            <a:off x="0" y="0"/>
            <a:ext cx="9144000" cy="6858000"/>
          </a:xfrm>
          <a:prstGeom prst="rec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72" name=""/>
        <p:cNvGrpSpPr/>
        <p:nvPr/>
      </p:nvGrpSpPr>
      <p:grpSpPr>
        <a:xfrm>
          <a:off x="0" y="0"/>
          <a:ext cx="0" cy="0"/>
          <a:chOff x="0" y="0"/>
          <a:chExt cx="0" cy="0"/>
        </a:xfrm>
      </p:grpSpPr>
      <p:pic>
        <p:nvPicPr>
          <p:cNvPr id="2097161" name="Picture 4"/>
          <p:cNvPicPr>
            <a:picLocks noChangeAspect="1" noGrp="1"/>
          </p:cNvPicPr>
          <p:nvPr>
            <p:ph idx="1"/>
          </p:nvPr>
        </p:nvPicPr>
        <p:blipFill>
          <a:blip xmlns:r="http://schemas.openxmlformats.org/officeDocument/2006/relationships" r:embed="rId1"/>
          <a:stretch>
            <a:fillRect/>
          </a:stretch>
        </p:blipFill>
        <p:spPr>
          <a:xfrm>
            <a:off x="1" y="-1"/>
            <a:ext cx="9144000" cy="4964546"/>
          </a:xfrm>
          <a:prstGeom prst="rect"/>
        </p:spPr>
      </p:pic>
      <p:pic>
        <p:nvPicPr>
          <p:cNvPr id="2097162" name="Picture 10"/>
          <p:cNvPicPr>
            <a:picLocks noChangeAspect="1"/>
          </p:cNvPicPr>
          <p:nvPr/>
        </p:nvPicPr>
        <p:blipFill>
          <a:blip xmlns:r="http://schemas.openxmlformats.org/officeDocument/2006/relationships" r:embed="rId2"/>
          <a:stretch>
            <a:fillRect/>
          </a:stretch>
        </p:blipFill>
        <p:spPr>
          <a:xfrm>
            <a:off x="0" y="4964545"/>
            <a:ext cx="9144000" cy="1893455"/>
          </a:xfrm>
          <a:prstGeom prst="rec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pic>
        <p:nvPicPr>
          <p:cNvPr id="2097163" name="Picture 4"/>
          <p:cNvPicPr>
            <a:picLocks noChangeAspect="1" noGrp="1"/>
          </p:cNvPicPr>
          <p:nvPr>
            <p:ph idx="1"/>
          </p:nvPr>
        </p:nvPicPr>
        <p:blipFill>
          <a:blip xmlns:r="http://schemas.openxmlformats.org/officeDocument/2006/relationships" r:embed="rId1"/>
          <a:stretch>
            <a:fillRect/>
          </a:stretch>
        </p:blipFill>
        <p:spPr>
          <a:xfrm>
            <a:off x="1" y="0"/>
            <a:ext cx="2990273" cy="3429000"/>
          </a:xfrm>
          <a:prstGeom prst="rect"/>
        </p:spPr>
      </p:pic>
      <p:pic>
        <p:nvPicPr>
          <p:cNvPr id="2097164" name="Picture 6"/>
          <p:cNvPicPr>
            <a:picLocks noChangeAspect="1"/>
          </p:cNvPicPr>
          <p:nvPr/>
        </p:nvPicPr>
        <p:blipFill>
          <a:blip xmlns:r="http://schemas.openxmlformats.org/officeDocument/2006/relationships" r:embed="rId2"/>
          <a:stretch>
            <a:fillRect/>
          </a:stretch>
        </p:blipFill>
        <p:spPr>
          <a:xfrm>
            <a:off x="6153727" y="0"/>
            <a:ext cx="2990272" cy="3429000"/>
          </a:xfrm>
          <a:prstGeom prst="rect"/>
        </p:spPr>
      </p:pic>
      <p:pic>
        <p:nvPicPr>
          <p:cNvPr id="2097165" name="Picture 8"/>
          <p:cNvPicPr>
            <a:picLocks noChangeAspect="1"/>
          </p:cNvPicPr>
          <p:nvPr/>
        </p:nvPicPr>
        <p:blipFill>
          <a:blip xmlns:r="http://schemas.openxmlformats.org/officeDocument/2006/relationships" r:embed="rId3"/>
          <a:stretch>
            <a:fillRect/>
          </a:stretch>
        </p:blipFill>
        <p:spPr>
          <a:xfrm>
            <a:off x="2990274" y="0"/>
            <a:ext cx="3163453" cy="3429000"/>
          </a:xfrm>
          <a:prstGeom prst="rect"/>
        </p:spPr>
      </p:pic>
      <p:pic>
        <p:nvPicPr>
          <p:cNvPr id="2097166" name="Picture 10"/>
          <p:cNvPicPr>
            <a:picLocks noChangeAspect="1"/>
          </p:cNvPicPr>
          <p:nvPr/>
        </p:nvPicPr>
        <p:blipFill>
          <a:blip xmlns:r="http://schemas.openxmlformats.org/officeDocument/2006/relationships" r:embed="rId4"/>
          <a:stretch>
            <a:fillRect/>
          </a:stretch>
        </p:blipFill>
        <p:spPr>
          <a:xfrm>
            <a:off x="0" y="3429000"/>
            <a:ext cx="4572000" cy="3429000"/>
          </a:xfrm>
          <a:prstGeom prst="rect"/>
        </p:spPr>
      </p:pic>
      <p:pic>
        <p:nvPicPr>
          <p:cNvPr id="2097167" name="Picture 12"/>
          <p:cNvPicPr>
            <a:picLocks noChangeAspect="1"/>
          </p:cNvPicPr>
          <p:nvPr/>
        </p:nvPicPr>
        <p:blipFill>
          <a:blip xmlns:r="http://schemas.openxmlformats.org/officeDocument/2006/relationships" r:embed="rId5"/>
          <a:stretch>
            <a:fillRect/>
          </a:stretch>
        </p:blipFill>
        <p:spPr>
          <a:xfrm>
            <a:off x="4572000" y="3429000"/>
            <a:ext cx="4571999" cy="3429000"/>
          </a:xfrm>
          <a:prstGeom prst="rect"/>
        </p:spPr>
      </p:pic>
      <p:sp>
        <p:nvSpPr>
          <p:cNvPr id="1048607" name="TextBox 27"/>
          <p:cNvSpPr txBox="1"/>
          <p:nvPr/>
        </p:nvSpPr>
        <p:spPr>
          <a:xfrm>
            <a:off x="0" y="0"/>
            <a:ext cx="1828800" cy="630942"/>
          </a:xfrm>
          <a:prstGeom prst="rect"/>
          <a:noFill/>
        </p:spPr>
        <p:txBody>
          <a:bodyPr rtlCol="0" wrap="square">
            <a:spAutoFit/>
          </a:bodyPr>
          <a:p>
            <a:pPr algn="l"/>
            <a:r>
              <a:rPr b="1" dirty="0" sz="3500" lang="en-US">
                <a:solidFill>
                  <a:srgbClr val="FF0000"/>
                </a:solidFill>
              </a:rPr>
              <a:t>T2</a:t>
            </a:r>
          </a:p>
        </p:txBody>
      </p:sp>
      <p:sp>
        <p:nvSpPr>
          <p:cNvPr id="1048608" name="TextBox 28"/>
          <p:cNvSpPr txBox="1"/>
          <p:nvPr/>
        </p:nvSpPr>
        <p:spPr>
          <a:xfrm>
            <a:off x="3163453" y="38472"/>
            <a:ext cx="1828800" cy="553998"/>
          </a:xfrm>
          <a:prstGeom prst="rect"/>
          <a:noFill/>
        </p:spPr>
        <p:txBody>
          <a:bodyPr rtlCol="0" wrap="square">
            <a:spAutoFit/>
          </a:bodyPr>
          <a:p>
            <a:pPr algn="l"/>
            <a:r>
              <a:rPr b="1" dirty="0" sz="3000" lang="en-US">
                <a:solidFill>
                  <a:srgbClr val="FF0000"/>
                </a:solidFill>
              </a:rPr>
              <a:t>Flair</a:t>
            </a:r>
          </a:p>
        </p:txBody>
      </p:sp>
      <p:sp>
        <p:nvSpPr>
          <p:cNvPr id="1048609" name="TextBox 29"/>
          <p:cNvSpPr txBox="1"/>
          <p:nvPr/>
        </p:nvSpPr>
        <p:spPr>
          <a:xfrm>
            <a:off x="6329214" y="46167"/>
            <a:ext cx="1828800" cy="584775"/>
          </a:xfrm>
          <a:prstGeom prst="rect"/>
          <a:noFill/>
        </p:spPr>
        <p:txBody>
          <a:bodyPr rtlCol="0" wrap="square">
            <a:spAutoFit/>
          </a:bodyPr>
          <a:p>
            <a:pPr algn="l"/>
            <a:r>
              <a:rPr b="1" dirty="0" sz="3200" lang="en-US">
                <a:solidFill>
                  <a:srgbClr val="FF0000"/>
                </a:solidFill>
              </a:rPr>
              <a:t>DWI</a:t>
            </a:r>
          </a:p>
        </p:txBody>
      </p:sp>
      <p:sp>
        <p:nvSpPr>
          <p:cNvPr id="1048610" name="TextBox 30"/>
          <p:cNvSpPr txBox="1"/>
          <p:nvPr/>
        </p:nvSpPr>
        <p:spPr>
          <a:xfrm>
            <a:off x="3534064" y="6273225"/>
            <a:ext cx="1828800" cy="584775"/>
          </a:xfrm>
          <a:prstGeom prst="rect"/>
          <a:noFill/>
        </p:spPr>
        <p:txBody>
          <a:bodyPr rtlCol="0" wrap="square">
            <a:spAutoFit/>
          </a:bodyPr>
          <a:p>
            <a:pPr algn="l"/>
            <a:r>
              <a:rPr b="1" dirty="0" sz="3200" lang="en-US">
                <a:solidFill>
                  <a:srgbClr val="FF0000"/>
                </a:solidFill>
              </a:rPr>
              <a:t>Contrast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4" name=""/>
        <p:cNvGrpSpPr/>
        <p:nvPr/>
      </p:nvGrpSpPr>
      <p:grpSpPr>
        <a:xfrm>
          <a:off x="0" y="0"/>
          <a:ext cx="0" cy="0"/>
          <a:chOff x="0" y="0"/>
          <a:chExt cx="0" cy="0"/>
        </a:xfrm>
      </p:grpSpPr>
      <p:sp>
        <p:nvSpPr>
          <p:cNvPr id="1048611" name="Title 1"/>
          <p:cNvSpPr>
            <a:spLocks noGrp="1"/>
          </p:cNvSpPr>
          <p:nvPr>
            <p:ph type="title"/>
          </p:nvPr>
        </p:nvSpPr>
        <p:spPr>
          <a:xfrm>
            <a:off x="109105" y="134217"/>
            <a:ext cx="7886700" cy="662419"/>
          </a:xfrm>
        </p:spPr>
        <p:txBody>
          <a:bodyPr>
            <a:normAutofit/>
          </a:bodyPr>
          <a:p>
            <a:r>
              <a:rPr b="1" dirty="0" sz="4000" lang="en-US" u="sng">
                <a:solidFill>
                  <a:srgbClr val="C00000"/>
                </a:solidFill>
                <a:latin typeface="Baskerville" panose="02020502070401020303" pitchFamily="18" charset="0"/>
                <a:ea typeface="Baskerville" panose="02020502070401020303" pitchFamily="18" charset="0"/>
              </a:rPr>
              <a:t>INITIAL SURGERY </a:t>
            </a:r>
            <a:endParaRPr b="1" dirty="0" sz="4000" lang="ar-IQ" u="sng">
              <a:solidFill>
                <a:srgbClr val="C00000"/>
              </a:solidFill>
              <a:latin typeface="Baskerville" panose="02020502070401020303" pitchFamily="18" charset="0"/>
              <a:ea typeface="Baskerville" panose="02020502070401020303" pitchFamily="18" charset="0"/>
            </a:endParaRPr>
          </a:p>
        </p:txBody>
      </p:sp>
      <p:sp>
        <p:nvSpPr>
          <p:cNvPr id="1048612" name="Content Placeholder 2"/>
          <p:cNvSpPr>
            <a:spLocks noGrp="1"/>
          </p:cNvSpPr>
          <p:nvPr>
            <p:ph idx="1"/>
          </p:nvPr>
        </p:nvSpPr>
        <p:spPr>
          <a:xfrm>
            <a:off x="109105" y="923636"/>
            <a:ext cx="8925790" cy="5800146"/>
          </a:xfrm>
        </p:spPr>
        <p:txBody>
          <a:bodyPr>
            <a:normAutofit/>
          </a:bodyPr>
          <a:p>
            <a:r>
              <a:rPr dirty="0" sz="2000" lang="en-US"/>
              <a:t>Children  with  </a:t>
            </a:r>
            <a:r>
              <a:rPr dirty="0" sz="2000" lang="en-US" err="1"/>
              <a:t>ependymoma</a:t>
            </a:r>
            <a:r>
              <a:rPr dirty="0" sz="2000" lang="en-US"/>
              <a:t>  most  often  present  with  localized, invasive  disease.  Most  recurrences  are  local,  but  subarachnoid dissemination  occurs  rarely  and  is  usually  fatal.</a:t>
            </a:r>
          </a:p>
          <a:p>
            <a:endParaRPr dirty="0" sz="2000" lang="en-US"/>
          </a:p>
          <a:p>
            <a:r>
              <a:rPr b="1" dirty="0" sz="2000" lang="en-US"/>
              <a:t>Complete resection</a:t>
            </a:r>
            <a:r>
              <a:rPr dirty="0" sz="2000" lang="en-US"/>
              <a:t> is more </a:t>
            </a:r>
            <a:r>
              <a:rPr dirty="0" sz="2000" lang="en-US" u="sng">
                <a:solidFill>
                  <a:srgbClr val="002060"/>
                </a:solidFill>
              </a:rPr>
              <a:t>readily achieved</a:t>
            </a:r>
            <a:r>
              <a:rPr dirty="0" sz="2000" lang="en-US">
                <a:solidFill>
                  <a:srgbClr val="002060"/>
                </a:solidFill>
              </a:rPr>
              <a:t> </a:t>
            </a:r>
            <a:r>
              <a:rPr dirty="0" sz="2000" lang="en-US"/>
              <a:t>in </a:t>
            </a:r>
            <a:r>
              <a:rPr b="1" dirty="0" sz="2000" lang="en-US" err="1">
                <a:solidFill>
                  <a:srgbClr val="0070C0"/>
                </a:solidFill>
              </a:rPr>
              <a:t>supratentorial</a:t>
            </a:r>
            <a:r>
              <a:rPr b="1" dirty="0" sz="2000" lang="en-US">
                <a:solidFill>
                  <a:srgbClr val="0070C0"/>
                </a:solidFill>
              </a:rPr>
              <a:t> tumors</a:t>
            </a:r>
            <a:r>
              <a:rPr dirty="0" sz="2000" lang="en-US"/>
              <a:t> and in those that </a:t>
            </a:r>
            <a:r>
              <a:rPr b="1" dirty="0" sz="2000" lang="en-US">
                <a:solidFill>
                  <a:srgbClr val="0070C0"/>
                </a:solidFill>
              </a:rPr>
              <a:t>arise from the roof of the 4</a:t>
            </a:r>
            <a:r>
              <a:rPr baseline="30000" b="1" dirty="0" sz="2000" lang="en-US">
                <a:solidFill>
                  <a:srgbClr val="0070C0"/>
                </a:solidFill>
              </a:rPr>
              <a:t>th</a:t>
            </a:r>
            <a:r>
              <a:rPr b="1" dirty="0" sz="2000" lang="en-US">
                <a:solidFill>
                  <a:srgbClr val="0070C0"/>
                </a:solidFill>
              </a:rPr>
              <a:t> ventricle</a:t>
            </a:r>
            <a:r>
              <a:rPr dirty="0" sz="2000" lang="en-US"/>
              <a:t>.</a:t>
            </a:r>
          </a:p>
          <a:p>
            <a:endParaRPr dirty="0" sz="2000" lang="en-US"/>
          </a:p>
          <a:p>
            <a:r>
              <a:rPr dirty="0" sz="2000" lang="en-US"/>
              <a:t>Gross  total  resection  of  tumors  that  invade  the floor  of  the 4</a:t>
            </a:r>
            <a:r>
              <a:rPr baseline="30000" dirty="0" sz="2000" lang="en-US"/>
              <a:t>th</a:t>
            </a:r>
            <a:r>
              <a:rPr dirty="0" sz="2000" lang="en-US"/>
              <a:t>   ventricle  or  extend  through  the  foramen  of </a:t>
            </a:r>
            <a:r>
              <a:rPr dirty="0" sz="2000" lang="en-US" err="1"/>
              <a:t>Luschka</a:t>
            </a:r>
            <a:r>
              <a:rPr dirty="0" sz="2000" lang="en-US"/>
              <a:t>  (often  acting  as  an  extra-axial  posterior  fossa  mass)  to involve  the  lower  cranial  nerves  is  much  more  difficult,  and  surgical  complication  rates  are  higher.</a:t>
            </a:r>
          </a:p>
          <a:p>
            <a:endParaRPr dirty="0" sz="2000"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5" name=""/>
        <p:cNvGrpSpPr/>
        <p:nvPr/>
      </p:nvGrpSpPr>
      <p:grpSpPr>
        <a:xfrm>
          <a:off x="0" y="0"/>
          <a:ext cx="0" cy="0"/>
          <a:chOff x="0" y="0"/>
          <a:chExt cx="0" cy="0"/>
        </a:xfrm>
      </p:grpSpPr>
      <p:sp>
        <p:nvSpPr>
          <p:cNvPr id="1048613" name="Title 1"/>
          <p:cNvSpPr>
            <a:spLocks noGrp="1"/>
          </p:cNvSpPr>
          <p:nvPr>
            <p:ph type="title"/>
          </p:nvPr>
        </p:nvSpPr>
        <p:spPr>
          <a:xfrm>
            <a:off x="109105" y="99581"/>
            <a:ext cx="8925790" cy="1037159"/>
          </a:xfrm>
        </p:spPr>
        <p:txBody>
          <a:bodyPr>
            <a:normAutofit/>
          </a:bodyPr>
          <a:p>
            <a:r>
              <a:rPr b="1" dirty="0" sz="2800" lang="en-US">
                <a:solidFill>
                  <a:srgbClr val="C00000"/>
                </a:solidFill>
                <a:latin typeface="Baskerville" panose="02020502070401020303" pitchFamily="18" charset="0"/>
                <a:ea typeface="Baskerville" panose="02020502070401020303" pitchFamily="18" charset="0"/>
                <a:cs typeface="Arial" panose="020B0604020202020204" pitchFamily="34" charset="0"/>
              </a:rPr>
              <a:t>SURGERY  FOR  RESIDUAL  OR RECURRENT  TUMOR</a:t>
            </a:r>
          </a:p>
        </p:txBody>
      </p:sp>
      <p:sp>
        <p:nvSpPr>
          <p:cNvPr id="1048614" name="Content Placeholder 2"/>
          <p:cNvSpPr>
            <a:spLocks noGrp="1"/>
          </p:cNvSpPr>
          <p:nvPr>
            <p:ph idx="1"/>
          </p:nvPr>
        </p:nvSpPr>
        <p:spPr>
          <a:xfrm>
            <a:off x="109105" y="1039091"/>
            <a:ext cx="8925790" cy="5719328"/>
          </a:xfrm>
        </p:spPr>
        <p:txBody>
          <a:bodyPr>
            <a:normAutofit/>
          </a:bodyPr>
          <a:p>
            <a:pPr>
              <a:buFont typeface="Wingdings" pitchFamily="2" charset="2"/>
              <a:buChar char="v"/>
            </a:pPr>
            <a:r>
              <a:rPr b="1" dirty="0" sz="2000" lang="en-US" u="sng"/>
              <a:t>Indications for 2</a:t>
            </a:r>
            <a:r>
              <a:rPr baseline="30000" b="1" dirty="0" sz="2000" lang="en-US" u="sng"/>
              <a:t>nd</a:t>
            </a:r>
            <a:r>
              <a:rPr b="1" dirty="0" sz="2000" lang="en-US" u="sng"/>
              <a:t> surgery</a:t>
            </a:r>
          </a:p>
          <a:p>
            <a:pPr indent="-514350" lvl="1" marL="971550">
              <a:buFont typeface="+mj-lt"/>
              <a:buAutoNum type="arabicParenR"/>
            </a:pPr>
            <a:r>
              <a:rPr dirty="0" sz="2000" lang="en-US"/>
              <a:t>Less  than  a near-total  resection in the 1</a:t>
            </a:r>
            <a:r>
              <a:rPr baseline="30000" dirty="0" sz="2000" lang="en-US"/>
              <a:t>st</a:t>
            </a:r>
            <a:r>
              <a:rPr dirty="0" sz="2000" lang="en-US"/>
              <a:t> surgery  to  reduce  the tumor  burden  to  minimal  residual  disease.</a:t>
            </a:r>
          </a:p>
          <a:p>
            <a:pPr indent="-514350" lvl="1" marL="971550">
              <a:buFont typeface="+mj-lt"/>
              <a:buAutoNum type="arabicParenR"/>
            </a:pPr>
            <a:r>
              <a:rPr dirty="0" sz="2000" lang="en-US"/>
              <a:t>Localized  recurrent  disease  that  is  amenable  to surgical  resection.</a:t>
            </a:r>
          </a:p>
          <a:p>
            <a:pPr indent="-514350" lvl="1" marL="971550">
              <a:buFont typeface="+mj-lt"/>
              <a:buAutoNum type="arabicParenR"/>
            </a:pPr>
            <a:endParaRPr dirty="0" sz="2000" lang="en-US"/>
          </a:p>
          <a:p>
            <a:pPr>
              <a:buFont typeface="Wingdings" pitchFamily="2" charset="2"/>
              <a:buChar char="Ø"/>
            </a:pPr>
            <a:r>
              <a:rPr dirty="0" sz="2000" lang="en-US"/>
              <a:t>Except  in  those  rare  cases  in  which  resection  of  the  residual tumor  may  injure  a  critical  CNS  structure  (brainstem,  motor cortex  or  tracts)</a:t>
            </a:r>
          </a:p>
          <a:p>
            <a:pPr>
              <a:buFont typeface="Wingdings" pitchFamily="2" charset="2"/>
              <a:buChar char="Ø"/>
            </a:pPr>
            <a:endParaRPr dirty="0" sz="2000" lang="en-US"/>
          </a:p>
          <a:p>
            <a:pPr>
              <a:buFont typeface="Wingdings" pitchFamily="2" charset="2"/>
              <a:buChar char="Ø"/>
            </a:pPr>
            <a:r>
              <a:rPr dirty="0" sz="2000" lang="en-US"/>
              <a:t>Chemotherapy  before  resection  of  residual  </a:t>
            </a:r>
            <a:r>
              <a:rPr dirty="0" sz="2000" lang="en-US" err="1"/>
              <a:t>ependymoma</a:t>
            </a:r>
            <a:r>
              <a:rPr dirty="0" sz="2000" lang="en-US"/>
              <a:t>  may  decrease  the  vascularity  of  the  tumor  and  allow surgery  to  be  delayed,  providing  very  young  children  an  opportunity  to  grow.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7" name=""/>
        <p:cNvGrpSpPr/>
        <p:nvPr/>
      </p:nvGrpSpPr>
      <p:grpSpPr>
        <a:xfrm>
          <a:off x="0" y="0"/>
          <a:ext cx="0" cy="0"/>
          <a:chOff x="0" y="0"/>
          <a:chExt cx="0" cy="0"/>
        </a:xfrm>
      </p:grpSpPr>
      <p:sp>
        <p:nvSpPr>
          <p:cNvPr id="1048590" name="Content Placeholder 2"/>
          <p:cNvSpPr>
            <a:spLocks noGrp="1"/>
          </p:cNvSpPr>
          <p:nvPr>
            <p:ph idx="1"/>
          </p:nvPr>
        </p:nvSpPr>
        <p:spPr>
          <a:xfrm>
            <a:off x="113393" y="103909"/>
            <a:ext cx="8912679" cy="6638636"/>
          </a:xfrm>
        </p:spPr>
        <p:txBody>
          <a:bodyPr>
            <a:noAutofit/>
          </a:bodyPr>
          <a:p>
            <a:r>
              <a:rPr dirty="0" sz="2000" lang="en-US"/>
              <a:t>Ependymoma is the </a:t>
            </a:r>
            <a:r>
              <a:rPr b="1" dirty="0" sz="2000" lang="en-US">
                <a:solidFill>
                  <a:srgbClr val="C00000"/>
                </a:solidFill>
              </a:rPr>
              <a:t>3</a:t>
            </a:r>
            <a:r>
              <a:rPr baseline="30000" b="1" dirty="0" sz="2000" lang="en-US">
                <a:solidFill>
                  <a:srgbClr val="C00000"/>
                </a:solidFill>
              </a:rPr>
              <a:t>rd</a:t>
            </a:r>
            <a:r>
              <a:rPr b="1" dirty="0" sz="2000" lang="en-US">
                <a:solidFill>
                  <a:srgbClr val="C00000"/>
                </a:solidFill>
              </a:rPr>
              <a:t> most common</a:t>
            </a:r>
            <a:r>
              <a:rPr dirty="0" sz="2000" lang="en-US"/>
              <a:t> pediatric brain tumor, behind astrocytoma and medulloblastoma. </a:t>
            </a:r>
            <a:endParaRPr dirty="0" sz="2000" lang="ar-IQ"/>
          </a:p>
          <a:p>
            <a:r>
              <a:rPr dirty="0" sz="2000" lang="en-US"/>
              <a:t>Account for 10% of pediatric brain tumors.</a:t>
            </a:r>
          </a:p>
          <a:p>
            <a:r>
              <a:rPr b="1" dirty="0" sz="2000" lang="en-US"/>
              <a:t>Mean age</a:t>
            </a:r>
            <a:r>
              <a:rPr dirty="0" sz="2000" lang="en-US"/>
              <a:t> at diagnosis of intracranial ependymoma is </a:t>
            </a:r>
            <a:r>
              <a:rPr b="1" dirty="0" sz="2000" lang="en-US">
                <a:solidFill>
                  <a:srgbClr val="0070C0"/>
                </a:solidFill>
              </a:rPr>
              <a:t>5 to 8 years</a:t>
            </a:r>
            <a:r>
              <a:rPr dirty="0" sz="2000" lang="en-US"/>
              <a:t>.</a:t>
            </a:r>
          </a:p>
          <a:p>
            <a:endParaRPr dirty="0" sz="2000" lang="en-US"/>
          </a:p>
          <a:p>
            <a:pPr>
              <a:buFont typeface="Wingdings" pitchFamily="2" charset="2"/>
              <a:buChar char="Ø"/>
            </a:pPr>
            <a:r>
              <a:rPr b="1" dirty="0" sz="2000" lang="en-US">
                <a:solidFill>
                  <a:srgbClr val="002060"/>
                </a:solidFill>
              </a:rPr>
              <a:t>More than 90% of ependymomas are located intracranially in children:</a:t>
            </a:r>
          </a:p>
          <a:p>
            <a:pPr lvl="1">
              <a:buFont typeface="Courier New" panose="02070309020205020404" pitchFamily="49" charset="0"/>
              <a:buChar char="o"/>
            </a:pPr>
            <a:r>
              <a:rPr b="1" dirty="0" sz="2000" lang="en-US"/>
              <a:t>1/3</a:t>
            </a:r>
            <a:r>
              <a:rPr dirty="0" sz="2000" lang="en-US"/>
              <a:t> are </a:t>
            </a:r>
            <a:r>
              <a:rPr dirty="0" sz="2000" lang="en-US" err="1"/>
              <a:t>supratentorial</a:t>
            </a:r>
            <a:r>
              <a:rPr dirty="0" sz="2000" lang="en-US"/>
              <a:t>.</a:t>
            </a:r>
          </a:p>
          <a:p>
            <a:pPr lvl="2"/>
            <a:r>
              <a:rPr dirty="0" lang="en-US"/>
              <a:t>60% arise in ventricular system (lateral or third ventricle).</a:t>
            </a:r>
          </a:p>
          <a:p>
            <a:pPr lvl="2"/>
            <a:r>
              <a:rPr dirty="0" lang="en-US"/>
              <a:t>40% arise in areas remote to the ventricles.</a:t>
            </a:r>
          </a:p>
          <a:p>
            <a:pPr lvl="1">
              <a:buFont typeface="Courier New" panose="02070309020205020404" pitchFamily="49" charset="0"/>
              <a:buChar char="o"/>
            </a:pPr>
            <a:r>
              <a:rPr b="1" dirty="0" sz="2000" lang="en-US"/>
              <a:t>2/3</a:t>
            </a:r>
            <a:r>
              <a:rPr dirty="0" sz="2000" lang="en-US"/>
              <a:t> are </a:t>
            </a:r>
            <a:r>
              <a:rPr dirty="0" sz="2000" lang="en-US" err="1"/>
              <a:t>infratentorial</a:t>
            </a:r>
            <a:r>
              <a:rPr dirty="0" sz="2000" lang="en-US"/>
              <a:t>.</a:t>
            </a:r>
          </a:p>
          <a:p>
            <a:pPr lvl="2"/>
            <a:r>
              <a:rPr dirty="0" lang="en-US"/>
              <a:t>60% arise from the floor</a:t>
            </a:r>
          </a:p>
          <a:p>
            <a:pPr lvl="2"/>
            <a:r>
              <a:rPr dirty="0" lang="en-US"/>
              <a:t>30% arise from lateral aspect</a:t>
            </a:r>
          </a:p>
          <a:p>
            <a:pPr lvl="2"/>
            <a:r>
              <a:rPr dirty="0" lang="en-US"/>
              <a:t>10% arise from roof of the fourth ventricle</a:t>
            </a:r>
          </a:p>
          <a:p>
            <a:pPr lvl="2"/>
            <a:endParaRPr dirty="0" lang="en-US"/>
          </a:p>
          <a:p>
            <a:pPr>
              <a:buFont typeface="Wingdings" pitchFamily="2" charset="2"/>
              <a:buChar char="Ø"/>
            </a:pPr>
            <a:r>
              <a:rPr b="1" dirty="0" sz="2000" lang="en-US">
                <a:solidFill>
                  <a:srgbClr val="002060"/>
                </a:solidFill>
              </a:rPr>
              <a:t>In  contrast,  most  adult  cases  occur  in  the  spinal  cord.</a:t>
            </a:r>
          </a:p>
          <a:p>
            <a:endParaRPr dirty="0" sz="2000"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6" name=""/>
        <p:cNvGrpSpPr/>
        <p:nvPr/>
      </p:nvGrpSpPr>
      <p:grpSpPr>
        <a:xfrm>
          <a:off x="0" y="0"/>
          <a:ext cx="0" cy="0"/>
          <a:chOff x="0" y="0"/>
          <a:chExt cx="0" cy="0"/>
        </a:xfrm>
      </p:grpSpPr>
      <p:sp>
        <p:nvSpPr>
          <p:cNvPr id="1048615" name="Title 1"/>
          <p:cNvSpPr>
            <a:spLocks noGrp="1"/>
          </p:cNvSpPr>
          <p:nvPr>
            <p:ph type="title"/>
          </p:nvPr>
        </p:nvSpPr>
        <p:spPr>
          <a:xfrm>
            <a:off x="109104" y="111127"/>
            <a:ext cx="7886700" cy="685510"/>
          </a:xfrm>
        </p:spPr>
        <p:txBody>
          <a:bodyPr>
            <a:normAutofit/>
          </a:bodyPr>
          <a:p>
            <a:r>
              <a:rPr b="1" dirty="0" sz="4000" lang="en-US" u="sng">
                <a:solidFill>
                  <a:srgbClr val="C00000"/>
                </a:solidFill>
                <a:latin typeface="Baskerville" panose="02020502070401020303" pitchFamily="18" charset="0"/>
                <a:ea typeface="Baskerville" panose="02020502070401020303" pitchFamily="18" charset="0"/>
              </a:rPr>
              <a:t>Plan of Management</a:t>
            </a:r>
            <a:endParaRPr b="1" dirty="0" sz="4000" lang="ar-IQ" u="sng">
              <a:solidFill>
                <a:srgbClr val="C00000"/>
              </a:solidFill>
              <a:latin typeface="Baskerville" panose="02020502070401020303" pitchFamily="18" charset="0"/>
              <a:ea typeface="Baskerville" panose="02020502070401020303" pitchFamily="18" charset="0"/>
            </a:endParaRPr>
          </a:p>
        </p:txBody>
      </p:sp>
      <p:sp>
        <p:nvSpPr>
          <p:cNvPr id="1048616" name="Content Placeholder 2"/>
          <p:cNvSpPr>
            <a:spLocks noGrp="1"/>
          </p:cNvSpPr>
          <p:nvPr>
            <p:ph idx="1"/>
          </p:nvPr>
        </p:nvSpPr>
        <p:spPr>
          <a:xfrm>
            <a:off x="109104" y="796637"/>
            <a:ext cx="8925792" cy="5950236"/>
          </a:xfrm>
        </p:spPr>
        <p:txBody>
          <a:bodyPr>
            <a:normAutofit/>
          </a:bodyPr>
          <a:p>
            <a:pPr>
              <a:buFont typeface="Wingdings" pitchFamily="2" charset="2"/>
              <a:buChar char="v"/>
            </a:pPr>
            <a:r>
              <a:rPr b="1" dirty="0" sz="2400" lang="en-US" u="sng">
                <a:solidFill>
                  <a:srgbClr val="7030A0"/>
                </a:solidFill>
                <a:ea typeface="NOTEWORTHY LIGHT" panose="02000400000000000000" pitchFamily="2" charset="77"/>
                <a:cs typeface="Euphemia UCAS" panose="020B0503040102020104" pitchFamily="34" charset="-79"/>
              </a:rPr>
              <a:t>Primary (NOT RESIDUAL OR RECURRENT TUMOR):</a:t>
            </a:r>
          </a:p>
          <a:p>
            <a:pPr>
              <a:buFont typeface="Wingdings" pitchFamily="2" charset="2"/>
              <a:buChar char="Ø"/>
            </a:pPr>
            <a:r>
              <a:rPr b="1" dirty="0" sz="2000" lang="en-US" u="sng"/>
              <a:t>Surgery </a:t>
            </a:r>
            <a:r>
              <a:rPr b="1" dirty="0" sz="2000" lang="en-US" u="sng">
                <a:solidFill>
                  <a:srgbClr val="0070C0"/>
                </a:solidFill>
              </a:rPr>
              <a:t>without</a:t>
            </a:r>
            <a:r>
              <a:rPr b="1" dirty="0" sz="2000" lang="en-US" u="sng"/>
              <a:t> (radiotherapy or chemotherapy) in: GTR</a:t>
            </a:r>
          </a:p>
          <a:p>
            <a:pPr indent="-385763" lvl="1" marL="728663">
              <a:buFont typeface="+mj-lt"/>
              <a:buAutoNum type="arabicPeriod"/>
            </a:pPr>
            <a:r>
              <a:rPr dirty="0" sz="2000" lang="en-US" err="1"/>
              <a:t>supratentorial</a:t>
            </a:r>
            <a:r>
              <a:rPr dirty="0" sz="2000" lang="en-US"/>
              <a:t> ependymoma or roof of 4 </a:t>
            </a:r>
            <a:r>
              <a:rPr dirty="0" sz="2000" lang="en-US" err="1"/>
              <a:t>th</a:t>
            </a:r>
            <a:r>
              <a:rPr dirty="0" sz="2000" lang="en-US"/>
              <a:t> Ventricle , with absence of pathologic features of anaplastic ependymoma.</a:t>
            </a:r>
          </a:p>
          <a:p>
            <a:pPr indent="-385763" lvl="1" marL="728663">
              <a:buFont typeface="+mj-lt"/>
              <a:buAutoNum type="arabicPeriod"/>
            </a:pPr>
            <a:r>
              <a:rPr dirty="0" sz="2000" lang="en-US"/>
              <a:t>areas of </a:t>
            </a:r>
            <a:r>
              <a:rPr dirty="0" sz="2000" lang="en-US" err="1"/>
              <a:t>noneloquent</a:t>
            </a:r>
            <a:r>
              <a:rPr dirty="0" sz="2000" lang="en-US"/>
              <a:t> brain, a thin rim of normal white matter should be resected around the </a:t>
            </a:r>
            <a:r>
              <a:rPr dirty="0" sz="2000" lang="en-US" err="1"/>
              <a:t>ependymoma</a:t>
            </a:r>
            <a:r>
              <a:rPr dirty="0" sz="2000" lang="en-US"/>
              <a:t> to ensure complete resection and to </a:t>
            </a:r>
            <a:r>
              <a:rPr dirty="0" sz="2000" lang="en-US" err="1"/>
              <a:t>devascularize</a:t>
            </a:r>
            <a:r>
              <a:rPr dirty="0" sz="2000" lang="en-US"/>
              <a:t> the tumor. </a:t>
            </a:r>
          </a:p>
          <a:p>
            <a:pPr indent="-385763" lvl="1" marL="728663">
              <a:buFont typeface="+mj-lt"/>
              <a:buAutoNum type="arabicPeriod"/>
            </a:pPr>
            <a:endParaRPr dirty="0" sz="2000" lang="en-US"/>
          </a:p>
          <a:p>
            <a:pPr>
              <a:buFont typeface="Wingdings" pitchFamily="2" charset="2"/>
              <a:buChar char="Ø"/>
            </a:pPr>
            <a:r>
              <a:rPr b="1" dirty="0" sz="2000" lang="en-US" u="sng"/>
              <a:t>Surgery </a:t>
            </a:r>
            <a:r>
              <a:rPr b="1" dirty="0" sz="2000" lang="en-US" u="sng">
                <a:solidFill>
                  <a:srgbClr val="0070C0"/>
                </a:solidFill>
              </a:rPr>
              <a:t>with</a:t>
            </a:r>
            <a:r>
              <a:rPr b="1" dirty="0" sz="2000" lang="en-US" u="sng"/>
              <a:t> (radiotherapy or chemotherapy)in:</a:t>
            </a:r>
          </a:p>
          <a:p>
            <a:pPr indent="-342900" lvl="1" marL="685800">
              <a:buFont typeface="+mj-lt"/>
              <a:buAutoNum type="arabicPeriod"/>
            </a:pPr>
            <a:r>
              <a:rPr dirty="0" sz="2000" lang="en-US"/>
              <a:t>Grade 3  anaplastic ependymoma .</a:t>
            </a:r>
          </a:p>
          <a:p>
            <a:pPr indent="-342900" lvl="1" marL="685800">
              <a:buFont typeface="+mj-lt"/>
              <a:buAutoNum type="arabicPeriod"/>
            </a:pPr>
            <a:r>
              <a:rPr dirty="0" sz="2000" lang="en-US" err="1"/>
              <a:t>Infratentorial</a:t>
            </a:r>
            <a:r>
              <a:rPr dirty="0" sz="2000" lang="en-US"/>
              <a:t> </a:t>
            </a:r>
            <a:r>
              <a:rPr dirty="0" sz="2000" lang="en-US" err="1"/>
              <a:t>ependymoma</a:t>
            </a:r>
            <a:r>
              <a:rPr dirty="0" sz="2000" lang="en-US"/>
              <a:t> (those arising from the floor and lateral aspect)</a:t>
            </a:r>
          </a:p>
          <a:p>
            <a:pPr indent="0" lvl="1" marL="342900">
              <a:buNone/>
            </a:pPr>
            <a:endParaRPr dirty="0" sz="2000" lang="en-US"/>
          </a:p>
          <a:p>
            <a:pPr indent="-342900" lvl="1" marL="685800">
              <a:buFont typeface="+mj-lt"/>
              <a:buAutoNum type="arabicPeriod"/>
            </a:pPr>
            <a:endParaRPr dirty="0" lang="ar-IQ"/>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7" name=""/>
        <p:cNvGrpSpPr/>
        <p:nvPr/>
      </p:nvGrpSpPr>
      <p:grpSpPr>
        <a:xfrm>
          <a:off x="0" y="0"/>
          <a:ext cx="0" cy="0"/>
          <a:chOff x="0" y="0"/>
          <a:chExt cx="0" cy="0"/>
        </a:xfrm>
      </p:grpSpPr>
      <p:sp>
        <p:nvSpPr>
          <p:cNvPr id="1048617" name="Content Placeholder 2"/>
          <p:cNvSpPr>
            <a:spLocks noGrp="1"/>
          </p:cNvSpPr>
          <p:nvPr>
            <p:ph idx="1"/>
          </p:nvPr>
        </p:nvSpPr>
        <p:spPr>
          <a:xfrm>
            <a:off x="103909" y="92364"/>
            <a:ext cx="8924636" cy="6650181"/>
          </a:xfrm>
        </p:spPr>
        <p:txBody>
          <a:bodyPr>
            <a:normAutofit/>
          </a:bodyPr>
          <a:p>
            <a:pPr>
              <a:buFont typeface="Wingdings" pitchFamily="2" charset="2"/>
              <a:buChar char="v"/>
            </a:pPr>
            <a:r>
              <a:rPr b="1" dirty="0" sz="2400" lang="en-US" u="sng">
                <a:solidFill>
                  <a:srgbClr val="7030A0"/>
                </a:solidFill>
              </a:rPr>
              <a:t>Secondary (RESIDUAL OR RECURRENT TUMOR):</a:t>
            </a:r>
          </a:p>
          <a:p>
            <a:pPr indent="-342900" lvl="1" marL="685800">
              <a:buFont typeface="+mj-lt"/>
              <a:buAutoNum type="arabicPeriod"/>
            </a:pPr>
            <a:r>
              <a:rPr dirty="0" sz="2000" lang="en-US"/>
              <a:t>Radiotherapy or chemotherapy without Surgery----Eloquent area</a:t>
            </a:r>
          </a:p>
          <a:p>
            <a:pPr indent="-342900" lvl="1" marL="685800">
              <a:buFont typeface="+mj-lt"/>
              <a:buAutoNum type="arabicPeriod"/>
            </a:pPr>
            <a:r>
              <a:rPr dirty="0" sz="2000" lang="en-US"/>
              <a:t>Surgery with (radiotherapy or chemotherapy)----non Eloquent area</a:t>
            </a:r>
          </a:p>
          <a:p>
            <a:endParaRPr dirty="0" sz="2000" lang="en-US"/>
          </a:p>
          <a:p>
            <a:r>
              <a:rPr dirty="0" sz="2000" lang="en-US"/>
              <a:t>Children who had a second operation within 30 days lower complication rate than those who had second-look surgery more than 30. </a:t>
            </a:r>
          </a:p>
          <a:p>
            <a:r>
              <a:rPr dirty="0" sz="2000" lang="en-US"/>
              <a:t>Children with localized recurrent disease that is amenable to surgical resection should also undergo reoperation In most cases, this should be followed with some form of radiotherapy, either radiosurgery or repeat conformal radiotherapy (CRT) .</a:t>
            </a:r>
          </a:p>
          <a:p>
            <a:endParaRPr dirty="0" sz="2000" lang="en-US"/>
          </a:p>
          <a:p>
            <a:endParaRPr dirty="0" sz="2400" lang="ar-IQ"/>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8" name=""/>
        <p:cNvGrpSpPr/>
        <p:nvPr/>
      </p:nvGrpSpPr>
      <p:grpSpPr>
        <a:xfrm>
          <a:off x="0" y="0"/>
          <a:ext cx="0" cy="0"/>
          <a:chOff x="0" y="0"/>
          <a:chExt cx="0" cy="0"/>
        </a:xfrm>
      </p:grpSpPr>
      <p:sp>
        <p:nvSpPr>
          <p:cNvPr id="1048618" name="Title 1"/>
          <p:cNvSpPr>
            <a:spLocks noGrp="1"/>
          </p:cNvSpPr>
          <p:nvPr>
            <p:ph type="title"/>
          </p:nvPr>
        </p:nvSpPr>
        <p:spPr>
          <a:xfrm>
            <a:off x="86014" y="80673"/>
            <a:ext cx="7886700" cy="720147"/>
          </a:xfrm>
        </p:spPr>
        <p:txBody>
          <a:bodyPr>
            <a:normAutofit/>
          </a:bodyPr>
          <a:p>
            <a:r>
              <a:rPr b="1" dirty="0" sz="4000" lang="en-US" u="sng">
                <a:solidFill>
                  <a:srgbClr val="C00000"/>
                </a:solidFill>
                <a:latin typeface="Baskerville" panose="02020502070401020303" pitchFamily="18" charset="0"/>
                <a:ea typeface="Baskerville" panose="02020502070401020303" pitchFamily="18" charset="0"/>
              </a:rPr>
              <a:t>SURGICAL TECHNIQUE</a:t>
            </a:r>
            <a:endParaRPr b="1" dirty="0" sz="4000" lang="ar-IQ" u="sng">
              <a:solidFill>
                <a:srgbClr val="C00000"/>
              </a:solidFill>
              <a:latin typeface="Baskerville" panose="02020502070401020303" pitchFamily="18" charset="0"/>
              <a:ea typeface="Baskerville" panose="02020502070401020303" pitchFamily="18" charset="0"/>
            </a:endParaRPr>
          </a:p>
        </p:txBody>
      </p:sp>
      <p:sp>
        <p:nvSpPr>
          <p:cNvPr id="1048619" name="Content Placeholder 2"/>
          <p:cNvSpPr>
            <a:spLocks noGrp="1"/>
          </p:cNvSpPr>
          <p:nvPr>
            <p:ph idx="1"/>
          </p:nvPr>
        </p:nvSpPr>
        <p:spPr>
          <a:xfrm>
            <a:off x="86014" y="800819"/>
            <a:ext cx="8971972" cy="5976507"/>
          </a:xfrm>
        </p:spPr>
        <p:txBody>
          <a:bodyPr>
            <a:normAutofit/>
          </a:bodyPr>
          <a:p>
            <a:pPr>
              <a:buFont typeface="Wingdings" pitchFamily="2" charset="2"/>
              <a:buChar char="v"/>
            </a:pPr>
            <a:r>
              <a:rPr b="1" dirty="0" sz="2400" lang="en-US" u="sng">
                <a:solidFill>
                  <a:srgbClr val="002060"/>
                </a:solidFill>
              </a:rPr>
              <a:t>For </a:t>
            </a:r>
            <a:r>
              <a:rPr b="1" dirty="0" sz="2400" lang="en-US" err="1" u="sng">
                <a:solidFill>
                  <a:srgbClr val="002060"/>
                </a:solidFill>
              </a:rPr>
              <a:t>Supratentorial</a:t>
            </a:r>
            <a:r>
              <a:rPr b="1" dirty="0" sz="2400" lang="en-US" u="sng">
                <a:solidFill>
                  <a:srgbClr val="002060"/>
                </a:solidFill>
              </a:rPr>
              <a:t> </a:t>
            </a:r>
            <a:r>
              <a:rPr b="1" dirty="0" sz="2400" lang="en-US" err="1" u="sng">
                <a:solidFill>
                  <a:srgbClr val="002060"/>
                </a:solidFill>
              </a:rPr>
              <a:t>Ependymoma</a:t>
            </a:r>
            <a:endParaRPr b="1" dirty="0" sz="2400" lang="en-US" u="sng">
              <a:solidFill>
                <a:srgbClr val="002060"/>
              </a:solidFill>
            </a:endParaRPr>
          </a:p>
          <a:p>
            <a:pPr lvl="1">
              <a:buFont typeface="Wingdings" pitchFamily="2" charset="2"/>
              <a:buChar char="§"/>
            </a:pPr>
            <a:r>
              <a:rPr dirty="0" sz="2000" lang="en-US"/>
              <a:t>The  tumor  is  very  distinct  from  the  surrounding  normal brain,  providing  for  clear  surgical  margins.</a:t>
            </a:r>
          </a:p>
          <a:p>
            <a:pPr lvl="1">
              <a:buFont typeface="Wingdings" pitchFamily="2" charset="2"/>
              <a:buChar char="§"/>
            </a:pPr>
            <a:r>
              <a:rPr dirty="0" sz="2000" lang="en-US"/>
              <a:t>In areas  of  </a:t>
            </a:r>
            <a:r>
              <a:rPr dirty="0" sz="2000" lang="en-US" err="1"/>
              <a:t>noneloquent</a:t>
            </a:r>
            <a:r>
              <a:rPr dirty="0" sz="2000" lang="en-US"/>
              <a:t>  brain,  a  </a:t>
            </a:r>
            <a:r>
              <a:rPr dirty="0" sz="2000" lang="en-US">
                <a:solidFill>
                  <a:srgbClr val="C00000"/>
                </a:solidFill>
              </a:rPr>
              <a:t>thin  rim  of  normal  white  matter should  be  resected  around  the  </a:t>
            </a:r>
            <a:r>
              <a:rPr dirty="0" sz="2000" lang="en-US" err="1">
                <a:solidFill>
                  <a:srgbClr val="C00000"/>
                </a:solidFill>
              </a:rPr>
              <a:t>ependymoma</a:t>
            </a:r>
            <a:r>
              <a:rPr dirty="0" sz="2000" lang="en-US">
                <a:solidFill>
                  <a:srgbClr val="C00000"/>
                </a:solidFill>
              </a:rPr>
              <a:t>  to  ensure  complete resection  and  to  </a:t>
            </a:r>
            <a:r>
              <a:rPr dirty="0" sz="2000" lang="en-US" err="1">
                <a:solidFill>
                  <a:srgbClr val="C00000"/>
                </a:solidFill>
              </a:rPr>
              <a:t>devascularize</a:t>
            </a:r>
            <a:r>
              <a:rPr dirty="0" sz="2000" lang="en-US">
                <a:solidFill>
                  <a:srgbClr val="C00000"/>
                </a:solidFill>
              </a:rPr>
              <a:t>  the  tumor</a:t>
            </a:r>
            <a:r>
              <a:rPr dirty="0" sz="2000" lang="en-US"/>
              <a:t>.  </a:t>
            </a:r>
          </a:p>
          <a:p>
            <a:pPr lvl="1">
              <a:buFont typeface="Wingdings" pitchFamily="2" charset="2"/>
              <a:buChar char="§"/>
            </a:pPr>
            <a:r>
              <a:rPr dirty="0" sz="2000" lang="en-US" err="1"/>
              <a:t>Ependymomas</a:t>
            </a:r>
            <a:r>
              <a:rPr dirty="0" sz="2000" lang="en-US"/>
              <a:t>  </a:t>
            </a:r>
            <a:r>
              <a:rPr b="1" dirty="0" sz="2000" lang="en-US">
                <a:solidFill>
                  <a:srgbClr val="0070C0"/>
                </a:solidFill>
              </a:rPr>
              <a:t>do not</a:t>
            </a:r>
            <a:r>
              <a:rPr b="1" dirty="0" sz="2000" lang="en-US"/>
              <a:t> contain  functioning  neural  tissue</a:t>
            </a:r>
            <a:r>
              <a:rPr dirty="0" sz="2000" lang="en-US"/>
              <a:t>  and  can  usually  be  safely resected  from  areas  of  eloquent  cortex.</a:t>
            </a:r>
          </a:p>
          <a:p>
            <a:pPr lvl="1">
              <a:buFont typeface="Wingdings" pitchFamily="2" charset="2"/>
              <a:buChar char="§"/>
            </a:pPr>
            <a:r>
              <a:rPr dirty="0" sz="2000" lang="en-US" err="1"/>
              <a:t>Supratentorial</a:t>
            </a:r>
            <a:r>
              <a:rPr dirty="0" sz="2000" lang="en-US"/>
              <a:t> </a:t>
            </a:r>
            <a:r>
              <a:rPr dirty="0" sz="2000" lang="en-US" err="1"/>
              <a:t>ependymomas</a:t>
            </a:r>
            <a:r>
              <a:rPr dirty="0" sz="2000" lang="en-US"/>
              <a:t>  that  are  truly  located  within  the  ventricles  are  rare. </a:t>
            </a:r>
          </a:p>
          <a:p>
            <a:pPr lvl="1">
              <a:buFont typeface="Wingdings" pitchFamily="2" charset="2"/>
              <a:buChar char="§"/>
            </a:pPr>
            <a:r>
              <a:rPr dirty="0" sz="2000" lang="en-US"/>
              <a:t>Some  </a:t>
            </a:r>
            <a:r>
              <a:rPr dirty="0" sz="2000" lang="en-US" err="1"/>
              <a:t>supratentorial</a:t>
            </a:r>
            <a:r>
              <a:rPr dirty="0" sz="2000" lang="en-US"/>
              <a:t>  </a:t>
            </a:r>
            <a:r>
              <a:rPr dirty="0" sz="2000" lang="en-US" err="1"/>
              <a:t>ependymomas</a:t>
            </a:r>
            <a:r>
              <a:rPr dirty="0" sz="2000" lang="en-US"/>
              <a:t>  abut  or  compress  the  ventricle  without  actually  entering  it.</a:t>
            </a:r>
            <a:endParaRPr dirty="0" sz="2000" lang="ar-IQ"/>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9" name=""/>
        <p:cNvGrpSpPr/>
        <p:nvPr/>
      </p:nvGrpSpPr>
      <p:grpSpPr>
        <a:xfrm>
          <a:off x="0" y="0"/>
          <a:ext cx="0" cy="0"/>
          <a:chOff x="0" y="0"/>
          <a:chExt cx="0" cy="0"/>
        </a:xfrm>
      </p:grpSpPr>
      <p:sp>
        <p:nvSpPr>
          <p:cNvPr id="1048620" name="Content Placeholder 2"/>
          <p:cNvSpPr>
            <a:spLocks noGrp="1"/>
          </p:cNvSpPr>
          <p:nvPr>
            <p:ph idx="1"/>
          </p:nvPr>
        </p:nvSpPr>
        <p:spPr>
          <a:xfrm>
            <a:off x="46182" y="46182"/>
            <a:ext cx="9051636" cy="6765636"/>
          </a:xfrm>
        </p:spPr>
        <p:txBody>
          <a:bodyPr>
            <a:normAutofit/>
          </a:bodyPr>
          <a:p>
            <a:pPr>
              <a:buFont typeface="Wingdings" pitchFamily="2" charset="2"/>
              <a:buChar char="v"/>
            </a:pPr>
            <a:r>
              <a:rPr b="1" dirty="0" sz="2400" lang="en-US" u="sng">
                <a:solidFill>
                  <a:srgbClr val="002060"/>
                </a:solidFill>
              </a:rPr>
              <a:t>For 4</a:t>
            </a:r>
            <a:r>
              <a:rPr baseline="30000" b="1" dirty="0" sz="2400" lang="en-US" u="sng">
                <a:solidFill>
                  <a:srgbClr val="002060"/>
                </a:solidFill>
              </a:rPr>
              <a:t>th</a:t>
            </a:r>
            <a:r>
              <a:rPr b="1" dirty="0" sz="2400" lang="en-US" u="sng">
                <a:solidFill>
                  <a:srgbClr val="002060"/>
                </a:solidFill>
              </a:rPr>
              <a:t> ventricular </a:t>
            </a:r>
            <a:r>
              <a:rPr b="1" dirty="0" sz="2400" lang="en-US" err="1" u="sng">
                <a:solidFill>
                  <a:srgbClr val="002060"/>
                </a:solidFill>
              </a:rPr>
              <a:t>Ependymoma</a:t>
            </a:r>
            <a:endParaRPr b="1" dirty="0" sz="2400" lang="en-US" u="sng">
              <a:solidFill>
                <a:srgbClr val="002060"/>
              </a:solidFill>
            </a:endParaRPr>
          </a:p>
          <a:p>
            <a:pPr>
              <a:buFont typeface="Wingdings" pitchFamily="2" charset="2"/>
              <a:buChar char="Ø"/>
            </a:pPr>
            <a:r>
              <a:rPr dirty="0" sz="2000" lang="en-US"/>
              <a:t>Supplied by branches from the </a:t>
            </a:r>
            <a:r>
              <a:rPr b="1" dirty="0" sz="2000" lang="en-US"/>
              <a:t>PICA</a:t>
            </a:r>
            <a:r>
              <a:rPr dirty="0" sz="2000" lang="en-US"/>
              <a:t>.</a:t>
            </a:r>
          </a:p>
          <a:p>
            <a:pPr>
              <a:buFont typeface="Wingdings" pitchFamily="2" charset="2"/>
              <a:buChar char="Ø"/>
            </a:pPr>
            <a:r>
              <a:rPr dirty="0" sz="2000" lang="en-US"/>
              <a:t>If there is considerable hydrocephalus, a </a:t>
            </a:r>
            <a:r>
              <a:rPr dirty="0" sz="2000" lang="en-US" err="1"/>
              <a:t>ventriculostomy</a:t>
            </a:r>
            <a:r>
              <a:rPr dirty="0" sz="2000" lang="en-US"/>
              <a:t> may be  placed before opening the posterior fossa.  </a:t>
            </a:r>
          </a:p>
          <a:p>
            <a:pPr>
              <a:buFont typeface="Wingdings" pitchFamily="2" charset="2"/>
              <a:buChar char="Ø"/>
            </a:pPr>
            <a:r>
              <a:rPr dirty="0" sz="2000" lang="en-US"/>
              <a:t>Care should  be  taken  to  release  cerebrospinal  fluid  (CSF)  slowly  so  as </a:t>
            </a:r>
          </a:p>
          <a:p>
            <a:pPr lvl="1">
              <a:buFont typeface="Wingdings" pitchFamily="2" charset="2"/>
              <a:buChar char="§"/>
            </a:pPr>
            <a:r>
              <a:rPr dirty="0" sz="2000" lang="en-US"/>
              <a:t>not  to  precipitate  upward  herniation  or  shifts  in  the  tumor,  with consequent  </a:t>
            </a:r>
            <a:r>
              <a:rPr dirty="0" sz="2000" lang="en-US" err="1"/>
              <a:t>intratumoral</a:t>
            </a:r>
            <a:r>
              <a:rPr dirty="0" sz="2000" lang="en-US"/>
              <a:t>  hemorrhage. </a:t>
            </a:r>
          </a:p>
          <a:p>
            <a:pPr lvl="1">
              <a:buFont typeface="Wingdings" pitchFamily="2" charset="2"/>
              <a:buChar char="§"/>
            </a:pPr>
            <a:r>
              <a:rPr dirty="0" sz="2000" lang="en-US"/>
              <a:t>Precipitous  release  of  CSF and  consequent  lowering  of  intracranial  pressure  can  also  lead  to retinal  </a:t>
            </a:r>
            <a:r>
              <a:rPr dirty="0" sz="2000" lang="en-US" err="1"/>
              <a:t>hypoperfusion</a:t>
            </a:r>
            <a:r>
              <a:rPr dirty="0" sz="2000" lang="en-US"/>
              <a:t>  with  retinal  infarct.</a:t>
            </a:r>
          </a:p>
          <a:p>
            <a:pPr>
              <a:buFont typeface="Wingdings" pitchFamily="2" charset="2"/>
              <a:buChar char="Ø"/>
            </a:pPr>
            <a:r>
              <a:rPr b="1" dirty="0" sz="2000" lang="en-US">
                <a:solidFill>
                  <a:srgbClr val="7030A0"/>
                </a:solidFill>
              </a:rPr>
              <a:t>Craniotomy  is  preferred  to  </a:t>
            </a:r>
            <a:r>
              <a:rPr b="1" dirty="0" sz="2000" lang="en-US" err="1">
                <a:solidFill>
                  <a:srgbClr val="7030A0"/>
                </a:solidFill>
              </a:rPr>
              <a:t>craniectomy</a:t>
            </a:r>
            <a:r>
              <a:rPr dirty="0" sz="2000" lang="en-US"/>
              <a:t> because  it  decreases  </a:t>
            </a:r>
          </a:p>
          <a:p>
            <a:pPr lvl="1">
              <a:buFont typeface="Wingdings" pitchFamily="2" charset="2"/>
              <a:buChar char="ü"/>
            </a:pPr>
            <a:r>
              <a:rPr dirty="0" sz="2000" lang="en-US"/>
              <a:t>the incidence  of  CSF  leak  and  </a:t>
            </a:r>
            <a:r>
              <a:rPr dirty="0" sz="2000" lang="en-US" err="1"/>
              <a:t>pseudomeningocele</a:t>
            </a:r>
            <a:r>
              <a:rPr dirty="0" sz="2000" lang="en-US"/>
              <a:t>  formation.</a:t>
            </a:r>
          </a:p>
          <a:p>
            <a:pPr lvl="1">
              <a:buFont typeface="Wingdings" pitchFamily="2" charset="2"/>
              <a:buChar char="ü"/>
            </a:pPr>
            <a:r>
              <a:rPr dirty="0" sz="2000" lang="en-US"/>
              <a:t>the incidence  of  chronic  postoperative  pain.</a:t>
            </a:r>
          </a:p>
          <a:p>
            <a:pPr lvl="1">
              <a:buFont typeface="Wingdings" pitchFamily="2" charset="2"/>
              <a:buChar char="ü"/>
            </a:pPr>
            <a:endParaRPr dirty="0" sz="2000" lang="en-US"/>
          </a:p>
          <a:p>
            <a:pPr>
              <a:buFont typeface="Wingdings" pitchFamily="2" charset="2"/>
              <a:buChar char="Ø"/>
            </a:pPr>
            <a:r>
              <a:rPr dirty="0" sz="2000" lang="en-US"/>
              <a:t>If the  tumor  extends  rostrally,  the  bone  should  be  removed  up  to  the  level  of  the  </a:t>
            </a:r>
            <a:r>
              <a:rPr dirty="0" sz="2000" lang="en-US" err="1"/>
              <a:t>torcula</a:t>
            </a:r>
            <a:r>
              <a:rPr dirty="0" sz="2000" lang="en-US"/>
              <a:t>  without  actually  exposing  the  venous sinuses  to  diminish  the  chance  of  hemorrhage  from  sinus  injury or  sinus  thrombosis.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0" name=""/>
        <p:cNvGrpSpPr/>
        <p:nvPr/>
      </p:nvGrpSpPr>
      <p:grpSpPr>
        <a:xfrm>
          <a:off x="0" y="0"/>
          <a:ext cx="0" cy="0"/>
          <a:chOff x="0" y="0"/>
          <a:chExt cx="0" cy="0"/>
        </a:xfrm>
      </p:grpSpPr>
      <p:sp>
        <p:nvSpPr>
          <p:cNvPr id="1048621" name="Content Placeholder 2"/>
          <p:cNvSpPr>
            <a:spLocks noGrp="1"/>
          </p:cNvSpPr>
          <p:nvPr>
            <p:ph idx="1"/>
          </p:nvPr>
        </p:nvSpPr>
        <p:spPr>
          <a:xfrm>
            <a:off x="92364" y="92364"/>
            <a:ext cx="8959272" cy="6638636"/>
          </a:xfrm>
        </p:spPr>
        <p:txBody>
          <a:bodyPr>
            <a:noAutofit/>
          </a:bodyPr>
          <a:p>
            <a:pPr>
              <a:buFont typeface="Wingdings" pitchFamily="2" charset="2"/>
              <a:buChar char="Ø"/>
            </a:pPr>
            <a:r>
              <a:rPr dirty="0" sz="2000" lang="en-US"/>
              <a:t>foramen  magnum  should  be  removed  to  increase  the  exposure  and  open  up  pathways  for  CSF  flow.</a:t>
            </a:r>
          </a:p>
          <a:p>
            <a:pPr>
              <a:buFont typeface="Wingdings" pitchFamily="2" charset="2"/>
              <a:buChar char="Ø"/>
            </a:pPr>
            <a:r>
              <a:rPr dirty="0" sz="2000" lang="en-US"/>
              <a:t>If  the  dura over  the  cerebellum  is  tight,  the  dura  over  the  upper  cervical  cord can  be  incised  (to  allow  the  slow  egress  of  CSF  until  the  dura begins  to  pulsate)  to  bring  down  intracranial  pressure.</a:t>
            </a:r>
          </a:p>
          <a:p>
            <a:pPr>
              <a:buFont typeface="Wingdings" pitchFamily="2" charset="2"/>
              <a:buChar char="Ø"/>
            </a:pPr>
            <a:r>
              <a:rPr dirty="0" sz="2000" lang="en-US"/>
              <a:t>Alternatively,  CSF  can  be  withdrawn  through  a  previously  placed  </a:t>
            </a:r>
            <a:r>
              <a:rPr dirty="0" sz="2000" lang="en-US" err="1"/>
              <a:t>ventriculostomy</a:t>
            </a:r>
            <a:r>
              <a:rPr dirty="0" sz="2000" lang="en-US"/>
              <a:t>. </a:t>
            </a:r>
          </a:p>
          <a:p>
            <a:pPr>
              <a:buFont typeface="Wingdings" pitchFamily="2" charset="2"/>
              <a:buChar char="Ø"/>
            </a:pPr>
            <a:r>
              <a:rPr dirty="0" sz="2000" lang="en-US"/>
              <a:t>After  the  dura  is  opened,  the  cerebellar  tonsils  are identified  and  separated  to  find  and  follow  the  posterior  inferior cerebellar  arteries.</a:t>
            </a:r>
          </a:p>
          <a:p>
            <a:pPr>
              <a:buFont typeface="Wingdings" pitchFamily="2" charset="2"/>
              <a:buChar char="Ø"/>
            </a:pPr>
            <a:r>
              <a:rPr dirty="0" sz="2000" lang="en-US"/>
              <a:t>If  the  tumor  arises  from  the roof,  complete  excision  is  possible.  </a:t>
            </a:r>
          </a:p>
          <a:p>
            <a:pPr>
              <a:buFont typeface="Wingdings" pitchFamily="2" charset="2"/>
              <a:buChar char="Ø"/>
            </a:pPr>
            <a:r>
              <a:rPr dirty="0" sz="2000" lang="en-US"/>
              <a:t>If  the  tumor  arises  from  the floor,  a  portion  of  the  tumor  is  left  on  the  floor  of  the  ventricle as  a  thin  carpet.  </a:t>
            </a:r>
          </a:p>
          <a:p>
            <a:pPr>
              <a:buFont typeface="Wingdings" pitchFamily="2" charset="2"/>
              <a:buChar char="Ø"/>
            </a:pPr>
            <a:r>
              <a:rPr dirty="0" sz="2000" lang="en-US"/>
              <a:t>The  lateral  margins  of  the  tumor  are  dissected out  to  diminish  the  tumor’s  blood  supply,  followed  by  </a:t>
            </a:r>
            <a:r>
              <a:rPr dirty="0" sz="2000" lang="en-US" err="1"/>
              <a:t>debulking</a:t>
            </a:r>
            <a:r>
              <a:rPr dirty="0" sz="2000" lang="en-US"/>
              <a:t> of  the  tumor  using  either  the  bipolar  suction  technique  or CUSA.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1" name=""/>
        <p:cNvGrpSpPr/>
        <p:nvPr/>
      </p:nvGrpSpPr>
      <p:grpSpPr>
        <a:xfrm>
          <a:off x="0" y="0"/>
          <a:ext cx="0" cy="0"/>
          <a:chOff x="0" y="0"/>
          <a:chExt cx="0" cy="0"/>
        </a:xfrm>
      </p:grpSpPr>
      <p:sp>
        <p:nvSpPr>
          <p:cNvPr id="1048622" name="Content Placeholder 2"/>
          <p:cNvSpPr>
            <a:spLocks noGrp="1"/>
          </p:cNvSpPr>
          <p:nvPr>
            <p:ph idx="1"/>
          </p:nvPr>
        </p:nvSpPr>
        <p:spPr>
          <a:xfrm>
            <a:off x="92363" y="92364"/>
            <a:ext cx="8947727" cy="6650181"/>
          </a:xfrm>
        </p:spPr>
        <p:txBody>
          <a:bodyPr>
            <a:normAutofit/>
          </a:bodyPr>
          <a:p>
            <a:pPr>
              <a:buFont typeface="Wingdings" pitchFamily="2" charset="2"/>
              <a:buChar char="Ø"/>
            </a:pPr>
            <a:r>
              <a:rPr b="1" dirty="0" sz="2000" lang="en-US"/>
              <a:t>Injury  to  the floor  through  an  overzealous  bipolar  approach</a:t>
            </a:r>
            <a:r>
              <a:rPr dirty="0" sz="2000" lang="en-US"/>
              <a:t>  can  lead  to      </a:t>
            </a:r>
            <a:r>
              <a:rPr b="1" dirty="0" sz="2000" lang="en-US">
                <a:solidFill>
                  <a:srgbClr val="0070C0"/>
                </a:solidFill>
              </a:rPr>
              <a:t>6</a:t>
            </a:r>
            <a:r>
              <a:rPr baseline="30000" b="1" dirty="0" sz="2000" lang="en-US">
                <a:solidFill>
                  <a:srgbClr val="0070C0"/>
                </a:solidFill>
              </a:rPr>
              <a:t>th</a:t>
            </a:r>
            <a:r>
              <a:rPr b="1" dirty="0" sz="2000" lang="en-US">
                <a:solidFill>
                  <a:srgbClr val="0070C0"/>
                </a:solidFill>
              </a:rPr>
              <a:t> and 7</a:t>
            </a:r>
            <a:r>
              <a:rPr baseline="30000" b="1" dirty="0" sz="2000" lang="en-US">
                <a:solidFill>
                  <a:srgbClr val="0070C0"/>
                </a:solidFill>
              </a:rPr>
              <a:t>th</a:t>
            </a:r>
            <a:r>
              <a:rPr b="1" dirty="0" sz="2000" lang="en-US">
                <a:solidFill>
                  <a:srgbClr val="0070C0"/>
                </a:solidFill>
              </a:rPr>
              <a:t> C.N  palsies</a:t>
            </a:r>
            <a:r>
              <a:rPr dirty="0" sz="2000" lang="en-US"/>
              <a:t>  as  well  as  </a:t>
            </a:r>
            <a:r>
              <a:rPr b="1" dirty="0" sz="2000" lang="en-US">
                <a:solidFill>
                  <a:srgbClr val="0070C0"/>
                </a:solidFill>
              </a:rPr>
              <a:t>damage  to  the  medial  longitudinal </a:t>
            </a:r>
            <a:r>
              <a:rPr b="1" dirty="0" sz="2000" lang="en-US" err="1">
                <a:solidFill>
                  <a:srgbClr val="0070C0"/>
                </a:solidFill>
              </a:rPr>
              <a:t>fasciculus</a:t>
            </a:r>
            <a:r>
              <a:rPr dirty="0" sz="2000" lang="en-US"/>
              <a:t>.</a:t>
            </a:r>
          </a:p>
          <a:p>
            <a:pPr>
              <a:buFont typeface="Wingdings" pitchFamily="2" charset="2"/>
              <a:buChar char="Ø"/>
            </a:pPr>
            <a:r>
              <a:rPr dirty="0" sz="2000" lang="en-US"/>
              <a:t>Look for the  foramen  of  </a:t>
            </a:r>
            <a:r>
              <a:rPr dirty="0" sz="2000" lang="en-US" err="1"/>
              <a:t>Luschka</a:t>
            </a:r>
            <a:r>
              <a:rPr dirty="0" sz="2000" lang="en-US"/>
              <a:t>  bilaterally  to  avoid  missing  a  small  piece of  tumor.  </a:t>
            </a:r>
          </a:p>
          <a:p>
            <a:pPr>
              <a:buFont typeface="Wingdings" pitchFamily="2" charset="2"/>
              <a:buChar char="Ø"/>
            </a:pPr>
            <a:r>
              <a:rPr dirty="0" sz="2000" lang="en-US"/>
              <a:t>Care  should  also  be  taken  to  dissect  out  the  cerebellar tonsils  and  open  up  the  CSF  flow  pathways  to  diminish  the  need for  a  future  CSF  diversionary  procedure.</a:t>
            </a:r>
          </a:p>
        </p:txBody>
      </p:sp>
      <p:pic>
        <p:nvPicPr>
          <p:cNvPr id="2097168" name="Picture 4"/>
          <p:cNvPicPr>
            <a:picLocks noChangeAspect="1"/>
          </p:cNvPicPr>
          <p:nvPr/>
        </p:nvPicPr>
        <p:blipFill rotWithShape="1">
          <a:blip xmlns:r="http://schemas.openxmlformats.org/officeDocument/2006/relationships" r:embed="rId1"/>
          <a:srcRect l="4762" t="5038" r="7453" b="7177"/>
          <a:stretch>
            <a:fillRect/>
          </a:stretch>
        </p:blipFill>
        <p:spPr>
          <a:xfrm>
            <a:off x="1685635" y="2528454"/>
            <a:ext cx="5772729" cy="4329546"/>
          </a:xfrm>
          <a:prstGeom prst="rect"/>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2" name=""/>
        <p:cNvGrpSpPr/>
        <p:nvPr/>
      </p:nvGrpSpPr>
      <p:grpSpPr>
        <a:xfrm>
          <a:off x="0" y="0"/>
          <a:ext cx="0" cy="0"/>
          <a:chOff x="0" y="0"/>
          <a:chExt cx="0" cy="0"/>
        </a:xfrm>
      </p:grpSpPr>
      <p:sp>
        <p:nvSpPr>
          <p:cNvPr id="1048623" name="Content Placeholder 2"/>
          <p:cNvSpPr>
            <a:spLocks noGrp="1"/>
          </p:cNvSpPr>
          <p:nvPr>
            <p:ph idx="1"/>
          </p:nvPr>
        </p:nvSpPr>
        <p:spPr>
          <a:xfrm>
            <a:off x="126999" y="92364"/>
            <a:ext cx="8913091" cy="6650181"/>
          </a:xfrm>
        </p:spPr>
        <p:txBody>
          <a:bodyPr>
            <a:normAutofit/>
          </a:bodyPr>
          <a:p>
            <a:pPr>
              <a:buFont typeface="Wingdings" pitchFamily="2" charset="2"/>
              <a:buChar char="v"/>
            </a:pPr>
            <a:r>
              <a:rPr b="1" dirty="0" sz="2600" lang="en-US" u="sng">
                <a:solidFill>
                  <a:srgbClr val="002060"/>
                </a:solidFill>
              </a:rPr>
              <a:t>For CPA  </a:t>
            </a:r>
            <a:r>
              <a:rPr b="1" dirty="0" sz="2600" lang="en-US" err="1" u="sng">
                <a:solidFill>
                  <a:srgbClr val="002060"/>
                </a:solidFill>
              </a:rPr>
              <a:t>ependymomas</a:t>
            </a:r>
            <a:endParaRPr b="1" dirty="0" sz="2600" lang="en-US" u="sng">
              <a:solidFill>
                <a:srgbClr val="002060"/>
              </a:solidFill>
            </a:endParaRPr>
          </a:p>
          <a:p>
            <a:pPr>
              <a:buFont typeface="Wingdings" pitchFamily="2" charset="2"/>
              <a:buChar char="§"/>
            </a:pPr>
            <a:r>
              <a:rPr dirty="0" sz="2000" lang="en-US"/>
              <a:t>originate  from  the  lateral  wall  of the  brainstem  at  the  junction  of  the  pons  and  the  medulla.  </a:t>
            </a:r>
          </a:p>
          <a:p>
            <a:pPr>
              <a:buFont typeface="Wingdings" pitchFamily="2" charset="2"/>
              <a:buChar char="§"/>
            </a:pPr>
            <a:r>
              <a:rPr dirty="0" sz="2000" lang="en-US"/>
              <a:t>Their  slow  growth  results  in  the  encasement  of  multiple  cranial  nerves  by  the  time  of  diagnosis  (cranial  nerves</a:t>
            </a:r>
            <a:r>
              <a:rPr b="1" dirty="0" sz="2000" lang="en-US">
                <a:solidFill>
                  <a:srgbClr val="0070C0"/>
                </a:solidFill>
              </a:rPr>
              <a:t>  V  to X  are  all  at  risk</a:t>
            </a:r>
            <a:r>
              <a:rPr dirty="0" sz="2000" lang="en-US"/>
              <a:t>).  </a:t>
            </a:r>
          </a:p>
          <a:p>
            <a:pPr>
              <a:buFont typeface="Wingdings" pitchFamily="2" charset="2"/>
              <a:buChar char="§"/>
            </a:pPr>
            <a:r>
              <a:rPr dirty="0" sz="2000" lang="en-US"/>
              <a:t>Unilateral  growth  rotates  the  brainstem,  distorting  the  normal  anatomy  and  disorienting  the  surgeon.</a:t>
            </a:r>
          </a:p>
          <a:p>
            <a:pPr>
              <a:buFont typeface="Wingdings" pitchFamily="2" charset="2"/>
              <a:buChar char="§"/>
            </a:pPr>
            <a:r>
              <a:rPr b="1" dirty="0" sz="2000" lang="en-US">
                <a:solidFill>
                  <a:srgbClr val="7030A0"/>
                </a:solidFill>
              </a:rPr>
              <a:t>CPA  </a:t>
            </a:r>
            <a:r>
              <a:rPr b="1" dirty="0" sz="2000" lang="en-US" err="1">
                <a:solidFill>
                  <a:srgbClr val="7030A0"/>
                </a:solidFill>
              </a:rPr>
              <a:t>ependymomas</a:t>
            </a:r>
            <a:r>
              <a:rPr b="1" dirty="0" sz="2000" lang="en-US">
                <a:solidFill>
                  <a:srgbClr val="7030A0"/>
                </a:solidFill>
              </a:rPr>
              <a:t>  can  grow  </a:t>
            </a:r>
            <a:r>
              <a:rPr b="1" dirty="0" sz="2000" lang="en-US">
                <a:solidFill>
                  <a:srgbClr val="0070C0"/>
                </a:solidFill>
              </a:rPr>
              <a:t>back</a:t>
            </a:r>
            <a:r>
              <a:rPr b="1" dirty="0" sz="2000" lang="en-US">
                <a:solidFill>
                  <a:srgbClr val="7030A0"/>
                </a:solidFill>
              </a:rPr>
              <a:t>  up  the  foramen  of  </a:t>
            </a:r>
            <a:r>
              <a:rPr b="1" dirty="0" sz="2000" lang="en-US" err="1">
                <a:solidFill>
                  <a:srgbClr val="7030A0"/>
                </a:solidFill>
              </a:rPr>
              <a:t>Luschka</a:t>
            </a:r>
            <a:r>
              <a:rPr dirty="0" sz="2000" lang="en-US"/>
              <a:t>  into  the fourth  ventricle,  filling  the  ventricle  with  tumor.</a:t>
            </a:r>
          </a:p>
          <a:p>
            <a:pPr>
              <a:buFont typeface="Wingdings" pitchFamily="2" charset="2"/>
              <a:buChar char="§"/>
            </a:pPr>
            <a:r>
              <a:rPr dirty="0" sz="2000" lang="en-US"/>
              <a:t>Blood  supply  from  PICA &amp; AICA</a:t>
            </a:r>
          </a:p>
          <a:p>
            <a:pPr>
              <a:buFont typeface="Wingdings" pitchFamily="2" charset="2"/>
              <a:buChar char="§"/>
            </a:pPr>
            <a:r>
              <a:rPr dirty="0" sz="2000" lang="en-US"/>
              <a:t>The  tumor  is  then  </a:t>
            </a:r>
            <a:r>
              <a:rPr dirty="0" sz="2000" lang="en-US" err="1"/>
              <a:t>debulked</a:t>
            </a:r>
            <a:r>
              <a:rPr dirty="0" sz="2000" lang="en-US"/>
              <a:t>  laterally  until  cranial  nerves  IX  and X  are  identified  entering  the  jugular  foramen.  </a:t>
            </a:r>
          </a:p>
          <a:p>
            <a:pPr>
              <a:buFont typeface="Wingdings" pitchFamily="2" charset="2"/>
              <a:buChar char="§"/>
            </a:pPr>
            <a:r>
              <a:rPr dirty="0" sz="2000" lang="en-US"/>
              <a:t>In  an  attempt  to obtain  gross  total  removal,  hearing  is  invariably  lost  even  if cranial  nerve  VIII  remains  in  continuity.  </a:t>
            </a:r>
          </a:p>
          <a:p>
            <a:pPr>
              <a:buFont typeface="Wingdings" pitchFamily="2" charset="2"/>
              <a:buChar char="§"/>
            </a:pPr>
            <a:r>
              <a:rPr dirty="0" sz="2000" lang="en-US"/>
              <a:t>Postoperative  cranial nerve  VII palsy is a common occurrence in resecting the remaining  brainstem  component  in  the  CPA.</a:t>
            </a:r>
          </a:p>
          <a:p>
            <a:pPr>
              <a:buFont typeface="Wingdings" pitchFamily="2" charset="2"/>
              <a:buChar char="§"/>
            </a:pPr>
            <a:endParaRPr dirty="0" sz="2000" lang="en-US"/>
          </a:p>
          <a:p>
            <a:pPr>
              <a:buFont typeface="Wingdings" pitchFamily="2" charset="2"/>
              <a:buChar char="Ø"/>
            </a:pPr>
            <a:r>
              <a:rPr b="1" dirty="0" sz="2000" lang="en-US"/>
              <a:t>The </a:t>
            </a:r>
            <a:r>
              <a:rPr b="1" dirty="0" sz="2000" lang="en-US" err="1"/>
              <a:t>intraspinal</a:t>
            </a:r>
            <a:r>
              <a:rPr b="1" dirty="0" sz="2000" lang="en-US"/>
              <a:t> portion of the tumor is removed first.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3" name=""/>
        <p:cNvGrpSpPr/>
        <p:nvPr/>
      </p:nvGrpSpPr>
      <p:grpSpPr>
        <a:xfrm>
          <a:off x="0" y="0"/>
          <a:ext cx="0" cy="0"/>
          <a:chOff x="0" y="0"/>
          <a:chExt cx="0" cy="0"/>
        </a:xfrm>
      </p:grpSpPr>
      <p:sp>
        <p:nvSpPr>
          <p:cNvPr id="1048624" name="Title 1"/>
          <p:cNvSpPr>
            <a:spLocks noGrp="1"/>
          </p:cNvSpPr>
          <p:nvPr>
            <p:ph type="title"/>
          </p:nvPr>
        </p:nvSpPr>
        <p:spPr>
          <a:xfrm>
            <a:off x="120650" y="0"/>
            <a:ext cx="7886700" cy="593147"/>
          </a:xfrm>
        </p:spPr>
        <p:txBody>
          <a:bodyPr>
            <a:normAutofit/>
          </a:bodyPr>
          <a:p>
            <a:r>
              <a:rPr b="1" dirty="0" sz="2400" lang="en-US" u="sng">
                <a:solidFill>
                  <a:srgbClr val="C00000"/>
                </a:solidFill>
                <a:latin typeface="Baskerville" panose="02020502070401020303" pitchFamily="18" charset="0"/>
                <a:ea typeface="Baskerville" panose="02020502070401020303" pitchFamily="18" charset="0"/>
              </a:rPr>
              <a:t>Post OP care and complications </a:t>
            </a:r>
            <a:endParaRPr b="1" dirty="0" sz="2400" lang="ar-IQ" u="sng">
              <a:solidFill>
                <a:srgbClr val="C00000"/>
              </a:solidFill>
              <a:latin typeface="Baskerville" panose="02020502070401020303" pitchFamily="18" charset="0"/>
              <a:ea typeface="Baskerville" panose="02020502070401020303" pitchFamily="18" charset="0"/>
            </a:endParaRPr>
          </a:p>
        </p:txBody>
      </p:sp>
      <p:sp>
        <p:nvSpPr>
          <p:cNvPr id="1048625" name="Content Placeholder 2"/>
          <p:cNvSpPr>
            <a:spLocks noGrp="1"/>
          </p:cNvSpPr>
          <p:nvPr>
            <p:ph idx="1"/>
          </p:nvPr>
        </p:nvSpPr>
        <p:spPr>
          <a:xfrm>
            <a:off x="120650" y="593147"/>
            <a:ext cx="8902700" cy="5996999"/>
          </a:xfrm>
        </p:spPr>
        <p:txBody>
          <a:bodyPr>
            <a:normAutofit/>
          </a:bodyPr>
          <a:p>
            <a:r>
              <a:rPr dirty="0" sz="2000" lang="en-US"/>
              <a:t>Children are kept intubated overnight, and the postoperative MRI is performed early the following morning .</a:t>
            </a:r>
          </a:p>
          <a:p>
            <a:r>
              <a:rPr dirty="0" sz="2000" lang="en-US"/>
              <a:t>Within 48 hours of </a:t>
            </a:r>
            <a:r>
              <a:rPr dirty="0" sz="2000" lang="en-US" err="1"/>
              <a:t>extubation</a:t>
            </a:r>
            <a:r>
              <a:rPr dirty="0" sz="2000" lang="en-US"/>
              <a:t>, we perform a swallowing test. </a:t>
            </a:r>
          </a:p>
          <a:p>
            <a:pPr indent="0" marL="0">
              <a:buNone/>
            </a:pPr>
            <a:r>
              <a:rPr b="1" dirty="0" sz="2000" lang="en-US" u="sng"/>
              <a:t>Complications</a:t>
            </a:r>
          </a:p>
          <a:p>
            <a:pPr indent="-514350" lvl="1" marL="971550">
              <a:buFont typeface="+mj-lt"/>
              <a:buAutoNum type="arabicParenR"/>
            </a:pPr>
            <a:r>
              <a:rPr dirty="0" sz="2000" lang="en-US"/>
              <a:t>C.N palsies : although many children have cranial nerve VI, VII, IX, or X palsies after surgery, more than 90% experience significant recovery within 3 to 6 months. </a:t>
            </a:r>
          </a:p>
          <a:p>
            <a:pPr indent="-514350" lvl="1" marL="971550">
              <a:buFont typeface="+mj-lt"/>
              <a:buAutoNum type="arabicParenR"/>
            </a:pPr>
            <a:r>
              <a:rPr dirty="0" sz="2000" lang="en-US"/>
              <a:t>Presence of residual tumor which can be avoided by </a:t>
            </a:r>
            <a:r>
              <a:rPr dirty="0" sz="2000" lang="en-US" err="1"/>
              <a:t>intraoperative</a:t>
            </a:r>
            <a:r>
              <a:rPr dirty="0" sz="2000" lang="en-US"/>
              <a:t> MRI , should diminish the chance of leaving tumor in the resection bed. </a:t>
            </a:r>
          </a:p>
          <a:p>
            <a:pPr indent="-514350" lvl="1" marL="971550">
              <a:buFont typeface="+mj-lt"/>
              <a:buAutoNum type="arabicParenR"/>
            </a:pPr>
            <a:r>
              <a:rPr dirty="0" sz="2000" lang="en-US"/>
              <a:t>Vocal cord paralysis, when present, should be unilateral. Complete unilateral vocal cord paralysis in children who cannot handle their secretions mandates a tracheostomy and often a gastrostomy tube for nutrition .</a:t>
            </a:r>
          </a:p>
          <a:p>
            <a:endParaRPr dirty="0" sz="2000" lang="ar-IQ"/>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4" name=""/>
        <p:cNvGrpSpPr/>
        <p:nvPr/>
      </p:nvGrpSpPr>
      <p:grpSpPr>
        <a:xfrm>
          <a:off x="0" y="0"/>
          <a:ext cx="0" cy="0"/>
          <a:chOff x="0" y="0"/>
          <a:chExt cx="0" cy="0"/>
        </a:xfrm>
      </p:grpSpPr>
      <p:sp>
        <p:nvSpPr>
          <p:cNvPr id="1048626" name="Title 1"/>
          <p:cNvSpPr>
            <a:spLocks noGrp="1"/>
          </p:cNvSpPr>
          <p:nvPr>
            <p:ph type="title"/>
          </p:nvPr>
        </p:nvSpPr>
        <p:spPr>
          <a:xfrm>
            <a:off x="132195" y="80818"/>
            <a:ext cx="7886700" cy="600219"/>
          </a:xfrm>
        </p:spPr>
        <p:txBody>
          <a:bodyPr>
            <a:normAutofit/>
          </a:bodyPr>
          <a:p>
            <a:r>
              <a:rPr b="1" dirty="0" sz="2400" lang="en-US" u="sng">
                <a:latin typeface="Baskerville" panose="02020502070401020303" pitchFamily="18" charset="0"/>
                <a:ea typeface="Baskerville" panose="02020502070401020303" pitchFamily="18" charset="0"/>
              </a:rPr>
              <a:t>TREATMENT OF HYDROCEPHALUS</a:t>
            </a:r>
            <a:endParaRPr b="1" dirty="0" sz="2400" lang="ar-IQ" u="sng">
              <a:latin typeface="Baskerville" panose="02020502070401020303" pitchFamily="18" charset="0"/>
              <a:ea typeface="Baskerville" panose="02020502070401020303" pitchFamily="18" charset="0"/>
            </a:endParaRPr>
          </a:p>
        </p:txBody>
      </p:sp>
      <p:sp>
        <p:nvSpPr>
          <p:cNvPr id="1048627" name="Content Placeholder 2"/>
          <p:cNvSpPr>
            <a:spLocks noGrp="1"/>
          </p:cNvSpPr>
          <p:nvPr>
            <p:ph idx="1"/>
          </p:nvPr>
        </p:nvSpPr>
        <p:spPr>
          <a:xfrm>
            <a:off x="132195" y="681037"/>
            <a:ext cx="8879610" cy="6096146"/>
          </a:xfrm>
        </p:spPr>
        <p:txBody>
          <a:bodyPr>
            <a:normAutofit/>
          </a:bodyPr>
          <a:p>
            <a:r>
              <a:rPr dirty="0" sz="2000" lang="en-US"/>
              <a:t>Hydrocephalus  is  much  less  common  in  patients  with  </a:t>
            </a:r>
            <a:r>
              <a:rPr dirty="0" sz="2000" lang="en-US" err="1"/>
              <a:t>supratentorial</a:t>
            </a:r>
            <a:r>
              <a:rPr dirty="0" sz="2000" lang="en-US"/>
              <a:t>  </a:t>
            </a:r>
            <a:r>
              <a:rPr dirty="0" sz="2000" lang="en-US" err="1"/>
              <a:t>ependymomas</a:t>
            </a:r>
            <a:r>
              <a:rPr dirty="0" sz="2000" lang="en-US"/>
              <a:t>.  </a:t>
            </a:r>
          </a:p>
          <a:p>
            <a:r>
              <a:rPr dirty="0" sz="2000" lang="en-US">
                <a:solidFill>
                  <a:srgbClr val="C00000"/>
                </a:solidFill>
              </a:rPr>
              <a:t>Rarely,  hydrocephalus  is  seen  in  the setting  of  a  spinal  </a:t>
            </a:r>
            <a:r>
              <a:rPr dirty="0" sz="2000" lang="en-US" err="1">
                <a:solidFill>
                  <a:srgbClr val="C00000"/>
                </a:solidFill>
              </a:rPr>
              <a:t>ependymoma</a:t>
            </a:r>
            <a:r>
              <a:rPr dirty="0" sz="2000" lang="en-US">
                <a:solidFill>
                  <a:srgbClr val="C00000"/>
                </a:solidFill>
              </a:rPr>
              <a:t>  caused  by  high  levels  of  CSF protein  secreted  by  the  tumor.</a:t>
            </a:r>
          </a:p>
          <a:p>
            <a:r>
              <a:rPr b="1" dirty="0" sz="2000" lang="en-US"/>
              <a:t>Preoperative</a:t>
            </a:r>
            <a:r>
              <a:rPr dirty="0" sz="2000" lang="en-US"/>
              <a:t> </a:t>
            </a:r>
          </a:p>
          <a:p>
            <a:pPr lvl="1">
              <a:buFont typeface="Courier New" panose="02070309020205020404" pitchFamily="49" charset="0"/>
              <a:buChar char="o"/>
            </a:pPr>
            <a:r>
              <a:rPr dirty="0" sz="2000" lang="en-US"/>
              <a:t>Corticosteroid to reduce symptoms of hydrocephaly</a:t>
            </a:r>
          </a:p>
          <a:p>
            <a:pPr lvl="1">
              <a:buFont typeface="Courier New" panose="02070309020205020404" pitchFamily="49" charset="0"/>
              <a:buChar char="o"/>
            </a:pPr>
            <a:r>
              <a:rPr dirty="0" sz="2000" lang="en-US"/>
              <a:t>Shunting  is  avoided  when  possible  to avoid  making  children  shunt  dependent  after  surgery.</a:t>
            </a:r>
          </a:p>
          <a:p>
            <a:pPr lvl="1">
              <a:buFont typeface="Courier New" panose="02070309020205020404" pitchFamily="49" charset="0"/>
              <a:buChar char="o"/>
            </a:pPr>
            <a:r>
              <a:rPr dirty="0" sz="2000" lang="en-US"/>
              <a:t>VP shunt in urgent conditions</a:t>
            </a:r>
          </a:p>
          <a:p>
            <a:pPr lvl="1">
              <a:buFont typeface="Courier New" panose="02070309020205020404" pitchFamily="49" charset="0"/>
              <a:buChar char="o"/>
            </a:pPr>
            <a:r>
              <a:rPr dirty="0" sz="2000" lang="en-US"/>
              <a:t>The  use  of  </a:t>
            </a:r>
            <a:r>
              <a:rPr dirty="0" sz="2000" lang="en-US" err="1"/>
              <a:t>intraoperative</a:t>
            </a:r>
            <a:r>
              <a:rPr dirty="0" sz="2000" lang="en-US"/>
              <a:t>  ETV  may  decrease  the  need  for  CSF  diversion.</a:t>
            </a:r>
          </a:p>
          <a:p>
            <a:pPr lvl="1">
              <a:buFont typeface="Courier New" panose="02070309020205020404" pitchFamily="49" charset="0"/>
              <a:buChar char="o"/>
            </a:pPr>
            <a:endParaRPr dirty="0" sz="2000" lang="en-US"/>
          </a:p>
          <a:p>
            <a:r>
              <a:rPr b="1" dirty="0" sz="2000" lang="en-US" u="sng"/>
              <a:t>Postoperative</a:t>
            </a:r>
          </a:p>
          <a:p>
            <a:pPr lvl="1">
              <a:buFont typeface="Courier New" panose="02070309020205020404" pitchFamily="49" charset="0"/>
              <a:buChar char="o"/>
            </a:pPr>
            <a:r>
              <a:rPr dirty="0" sz="2000" lang="en-US"/>
              <a:t>incidence  of  25%  to  50%.  </a:t>
            </a:r>
          </a:p>
          <a:p>
            <a:pPr lvl="1">
              <a:buFont typeface="Courier New" panose="02070309020205020404" pitchFamily="49" charset="0"/>
              <a:buChar char="o"/>
            </a:pPr>
            <a:r>
              <a:rPr dirty="0" sz="2000" lang="en-US"/>
              <a:t>The typical  presentation  is  a  </a:t>
            </a:r>
            <a:r>
              <a:rPr dirty="0" sz="2000" lang="en-US" err="1" u="sng">
                <a:solidFill>
                  <a:srgbClr val="C00000"/>
                </a:solidFill>
              </a:rPr>
              <a:t>pseudomeningocele</a:t>
            </a:r>
            <a:r>
              <a:rPr dirty="0" sz="2000" lang="en-US"/>
              <a:t>  at  the  site  of  the posterior  fossa  incision,  but  hydrocephalus  may  also  present  in  a more  traditional  manner  with  headache,  nausea,  vomiting,  and lethargy.</a:t>
            </a:r>
          </a:p>
          <a:p>
            <a:endParaRPr b="1" dirty="0" sz="2000" lang="ar-IQ" u="sng"/>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5" name=""/>
        <p:cNvGrpSpPr/>
        <p:nvPr/>
      </p:nvGrpSpPr>
      <p:grpSpPr>
        <a:xfrm>
          <a:off x="0" y="0"/>
          <a:ext cx="0" cy="0"/>
          <a:chOff x="0" y="0"/>
          <a:chExt cx="0" cy="0"/>
        </a:xfrm>
      </p:grpSpPr>
      <p:sp>
        <p:nvSpPr>
          <p:cNvPr id="1048628" name="Title 1"/>
          <p:cNvSpPr>
            <a:spLocks noGrp="1"/>
          </p:cNvSpPr>
          <p:nvPr>
            <p:ph type="title"/>
          </p:nvPr>
        </p:nvSpPr>
        <p:spPr>
          <a:xfrm>
            <a:off x="96253" y="80818"/>
            <a:ext cx="7886700" cy="600219"/>
          </a:xfrm>
        </p:spPr>
        <p:txBody>
          <a:bodyPr>
            <a:normAutofit/>
          </a:bodyPr>
          <a:p>
            <a:r>
              <a:rPr b="1" dirty="0" sz="2800" lang="en-US" u="sng">
                <a:latin typeface="Baskerville" panose="02020502070401020303" pitchFamily="18" charset="0"/>
                <a:ea typeface="Baskerville" panose="02020502070401020303" pitchFamily="18" charset="0"/>
              </a:rPr>
              <a:t>RADIOTHERAPY and CHEMOTHERAPY</a:t>
            </a:r>
            <a:endParaRPr b="1" dirty="0" sz="2800" lang="ar-IQ" u="sng">
              <a:latin typeface="Baskerville" panose="02020502070401020303" pitchFamily="18" charset="0"/>
              <a:ea typeface="Baskerville" panose="02020502070401020303" pitchFamily="18" charset="0"/>
            </a:endParaRPr>
          </a:p>
        </p:txBody>
      </p:sp>
      <p:sp>
        <p:nvSpPr>
          <p:cNvPr id="1048629" name="Content Placeholder 2"/>
          <p:cNvSpPr>
            <a:spLocks noGrp="1"/>
          </p:cNvSpPr>
          <p:nvPr>
            <p:ph idx="1"/>
          </p:nvPr>
        </p:nvSpPr>
        <p:spPr>
          <a:xfrm>
            <a:off x="96253" y="681036"/>
            <a:ext cx="8951494" cy="6096145"/>
          </a:xfrm>
        </p:spPr>
        <p:txBody>
          <a:bodyPr>
            <a:noAutofit/>
          </a:bodyPr>
          <a:p>
            <a:r>
              <a:rPr dirty="0" sz="2000" lang="en-US"/>
              <a:t>The standard of care for children with non disseminated ependymoma is postoperative radiotherapy. </a:t>
            </a:r>
          </a:p>
          <a:p>
            <a:r>
              <a:rPr b="1" dirty="0" sz="2000" lang="en-US" u="sng">
                <a:solidFill>
                  <a:srgbClr val="0070C0"/>
                </a:solidFill>
              </a:rPr>
              <a:t>Do not send for radiotherapy in :</a:t>
            </a:r>
          </a:p>
          <a:p>
            <a:pPr lvl="1">
              <a:buFont typeface="Wingdings" pitchFamily="2" charset="2"/>
              <a:buChar char="ü"/>
            </a:pPr>
            <a:r>
              <a:rPr b="1" dirty="0" sz="2000" lang="en-US" err="1">
                <a:solidFill>
                  <a:srgbClr val="002060"/>
                </a:solidFill>
              </a:rPr>
              <a:t>supratentorial</a:t>
            </a:r>
            <a:r>
              <a:rPr b="1" dirty="0" sz="2000" lang="en-US">
                <a:solidFill>
                  <a:srgbClr val="002060"/>
                </a:solidFill>
              </a:rPr>
              <a:t>  </a:t>
            </a:r>
            <a:r>
              <a:rPr b="1" dirty="0" sz="2000" lang="en-US" err="1">
                <a:solidFill>
                  <a:srgbClr val="002060"/>
                </a:solidFill>
              </a:rPr>
              <a:t>ependymomas</a:t>
            </a:r>
            <a:r>
              <a:rPr dirty="0" sz="2000" lang="en-US"/>
              <a:t>  if  gross  total  resection with  adequate  margins  has  been  achieved  and  the  pathology  is classical  </a:t>
            </a:r>
            <a:r>
              <a:rPr dirty="0" sz="2000" lang="en-US" err="1"/>
              <a:t>ependymoma</a:t>
            </a:r>
            <a:r>
              <a:rPr dirty="0" sz="2000" lang="en-US"/>
              <a:t>  (not  </a:t>
            </a:r>
            <a:r>
              <a:rPr dirty="0" sz="2000" lang="en-US" err="1"/>
              <a:t>anaplastic</a:t>
            </a:r>
            <a:r>
              <a:rPr dirty="0" sz="2000" lang="en-US"/>
              <a:t>  </a:t>
            </a:r>
            <a:r>
              <a:rPr dirty="0" sz="2000" lang="en-US" err="1"/>
              <a:t>ependymoma</a:t>
            </a:r>
            <a:r>
              <a:rPr dirty="0" sz="2000" lang="en-US"/>
              <a:t>).</a:t>
            </a:r>
          </a:p>
          <a:p>
            <a:pPr lvl="1">
              <a:buFont typeface="Wingdings" pitchFamily="2" charset="2"/>
              <a:buChar char="ü"/>
            </a:pPr>
            <a:r>
              <a:rPr dirty="0" sz="2000" lang="en-US"/>
              <a:t>some  children  after resection  of  an  </a:t>
            </a:r>
            <a:r>
              <a:rPr b="1" dirty="0" sz="2000" lang="en-US" err="1">
                <a:solidFill>
                  <a:srgbClr val="002060"/>
                </a:solidFill>
              </a:rPr>
              <a:t>intramedullary</a:t>
            </a:r>
            <a:r>
              <a:rPr b="1" dirty="0" sz="2000" lang="en-US">
                <a:solidFill>
                  <a:srgbClr val="002060"/>
                </a:solidFill>
              </a:rPr>
              <a:t>  spinal  cord </a:t>
            </a:r>
            <a:r>
              <a:rPr dirty="0" sz="2000" lang="en-US"/>
              <a:t> </a:t>
            </a:r>
            <a:r>
              <a:rPr dirty="0" sz="2000" lang="en-US" err="1"/>
              <a:t>ependymoma</a:t>
            </a:r>
            <a:r>
              <a:rPr dirty="0" sz="2000" lang="en-US"/>
              <a:t>. </a:t>
            </a:r>
          </a:p>
          <a:p>
            <a:pPr lvl="1">
              <a:buFont typeface="Wingdings" pitchFamily="2" charset="2"/>
              <a:buChar char="ü"/>
            </a:pPr>
            <a:r>
              <a:rPr dirty="0" sz="2000" lang="en-US"/>
              <a:t>patients  </a:t>
            </a:r>
            <a:r>
              <a:rPr b="1" dirty="0" sz="2000" lang="en-US">
                <a:solidFill>
                  <a:srgbClr val="002060"/>
                </a:solidFill>
              </a:rPr>
              <a:t>younger  than  3  years</a:t>
            </a:r>
            <a:r>
              <a:rPr dirty="0" sz="2000" lang="en-US"/>
              <a:t>.</a:t>
            </a:r>
          </a:p>
          <a:p>
            <a:r>
              <a:rPr dirty="0" sz="2000" lang="en-US"/>
              <a:t>The standard radiation dose to treat local ependymoma ranges from 54 to 59 Gy.</a:t>
            </a:r>
          </a:p>
          <a:p>
            <a:r>
              <a:rPr dirty="0" sz="2000" lang="en-US"/>
              <a:t>Three-dimensional CRT, intensity-modulated radiotherapy, fractionated radiotherapy, proton-beam therapy, and stereotactic radiosurgery are all used to treat </a:t>
            </a:r>
            <a:r>
              <a:rPr dirty="0" sz="2000" lang="en-US" err="1"/>
              <a:t>ependymomas</a:t>
            </a:r>
            <a:r>
              <a:rPr dirty="0" sz="2000" lang="en-US"/>
              <a:t>.</a:t>
            </a:r>
          </a:p>
          <a:p>
            <a:pPr>
              <a:buFont typeface="Wingdings" pitchFamily="2" charset="2"/>
              <a:buChar char="v"/>
            </a:pPr>
            <a:r>
              <a:rPr b="1" dirty="0" sz="2000" lang="en-US" u="sng"/>
              <a:t>CHEMOTHERAPY</a:t>
            </a:r>
            <a:r>
              <a:rPr dirty="0" sz="2000" lang="en-US"/>
              <a:t> </a:t>
            </a:r>
          </a:p>
          <a:p>
            <a:r>
              <a:rPr dirty="0" sz="2000" lang="en-US"/>
              <a:t>The role of chemotherapy in the treatment of childhood ependymoma is unclear; it is not part of standard care. </a:t>
            </a:r>
          </a:p>
          <a:p>
            <a:pPr lvl="1"/>
            <a:r>
              <a:rPr dirty="0" sz="2000" lang="en-US"/>
              <a:t>Chemotherapy may have a role in avoiding or delaying radiotherapy in children younger than 3 years with intracranial ependymoma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8" name=""/>
        <p:cNvGrpSpPr/>
        <p:nvPr/>
      </p:nvGrpSpPr>
      <p:grpSpPr>
        <a:xfrm>
          <a:off x="0" y="0"/>
          <a:ext cx="0" cy="0"/>
          <a:chOff x="0" y="0"/>
          <a:chExt cx="0" cy="0"/>
        </a:xfrm>
      </p:grpSpPr>
      <p:sp>
        <p:nvSpPr>
          <p:cNvPr id="1048591" name="Title 1"/>
          <p:cNvSpPr>
            <a:spLocks noGrp="1"/>
          </p:cNvSpPr>
          <p:nvPr>
            <p:ph type="title"/>
          </p:nvPr>
        </p:nvSpPr>
        <p:spPr>
          <a:xfrm>
            <a:off x="127000" y="115455"/>
            <a:ext cx="7886700" cy="554181"/>
          </a:xfrm>
        </p:spPr>
        <p:txBody>
          <a:bodyPr>
            <a:normAutofit fontScale="90000"/>
          </a:bodyPr>
          <a:p>
            <a:r>
              <a:rPr b="1" dirty="0" lang="en-US" u="sng">
                <a:solidFill>
                  <a:srgbClr val="C00000"/>
                </a:solidFill>
                <a:latin typeface="Baskerville" panose="02020502070401020303" pitchFamily="18" charset="0"/>
                <a:ea typeface="Baskerville" panose="02020502070401020303" pitchFamily="18" charset="0"/>
              </a:rPr>
              <a:t>CLINICAL OVERVIEW </a:t>
            </a:r>
            <a:endParaRPr b="1" dirty="0" lang="ar-IQ" u="sng">
              <a:solidFill>
                <a:srgbClr val="C00000"/>
              </a:solidFill>
              <a:latin typeface="Baskerville" panose="02020502070401020303" pitchFamily="18" charset="0"/>
              <a:ea typeface="Baskerville" panose="02020502070401020303" pitchFamily="18" charset="0"/>
            </a:endParaRPr>
          </a:p>
        </p:txBody>
      </p:sp>
      <p:sp>
        <p:nvSpPr>
          <p:cNvPr id="1048592" name="Content Placeholder 2"/>
          <p:cNvSpPr>
            <a:spLocks noGrp="1"/>
          </p:cNvSpPr>
          <p:nvPr>
            <p:ph idx="1"/>
          </p:nvPr>
        </p:nvSpPr>
        <p:spPr>
          <a:xfrm>
            <a:off x="115455" y="669636"/>
            <a:ext cx="8901545" cy="6072909"/>
          </a:xfrm>
        </p:spPr>
        <p:txBody>
          <a:bodyPr>
            <a:normAutofit/>
          </a:bodyPr>
          <a:p>
            <a:pPr>
              <a:buFont typeface="Wingdings" pitchFamily="2" charset="2"/>
              <a:buChar char="Ø"/>
            </a:pPr>
            <a:r>
              <a:rPr dirty="0" sz="2000" lang="en-US"/>
              <a:t>Infratentorial (posterior fossa) </a:t>
            </a:r>
            <a:r>
              <a:rPr dirty="0" sz="2000" lang="en-US" err="1"/>
              <a:t>ependymomas</a:t>
            </a:r>
            <a:r>
              <a:rPr dirty="0" sz="2000" lang="en-US"/>
              <a:t> </a:t>
            </a:r>
          </a:p>
          <a:p>
            <a:pPr lvl="1">
              <a:buFont typeface="Wingdings" pitchFamily="2" charset="2"/>
              <a:buChar char="v"/>
            </a:pPr>
            <a:r>
              <a:rPr b="1" dirty="0" sz="2000" lang="en-US" u="sng"/>
              <a:t>Group A tumors</a:t>
            </a:r>
          </a:p>
          <a:p>
            <a:pPr lvl="1"/>
            <a:r>
              <a:rPr dirty="0" sz="2000" lang="en-US"/>
              <a:t>occur in </a:t>
            </a:r>
            <a:r>
              <a:rPr b="1" dirty="0" sz="2000" lang="en-US">
                <a:solidFill>
                  <a:srgbClr val="0070C0"/>
                </a:solidFill>
              </a:rPr>
              <a:t>younger children</a:t>
            </a:r>
            <a:r>
              <a:rPr dirty="0" sz="2000" lang="en-US"/>
              <a:t> with a median age of 2.5 years.</a:t>
            </a:r>
          </a:p>
          <a:p>
            <a:pPr lvl="1"/>
            <a:r>
              <a:rPr dirty="0" sz="2000" lang="en-US"/>
              <a:t>more common in </a:t>
            </a:r>
            <a:r>
              <a:rPr b="1" dirty="0" sz="2000" lang="en-US">
                <a:solidFill>
                  <a:srgbClr val="0070C0"/>
                </a:solidFill>
              </a:rPr>
              <a:t>males</a:t>
            </a:r>
            <a:r>
              <a:rPr dirty="0" sz="2000" lang="en-US"/>
              <a:t> (70% males).</a:t>
            </a:r>
          </a:p>
          <a:p>
            <a:pPr lvl="1"/>
            <a:r>
              <a:rPr b="1" dirty="0" sz="2000" lang="en-US">
                <a:solidFill>
                  <a:srgbClr val="0070C0"/>
                </a:solidFill>
              </a:rPr>
              <a:t>laterally located</a:t>
            </a:r>
            <a:r>
              <a:rPr dirty="0" sz="2000" lang="en-US"/>
              <a:t> which Extend laterally into CPA.</a:t>
            </a:r>
          </a:p>
          <a:p>
            <a:pPr lvl="1"/>
            <a:r>
              <a:rPr b="1" dirty="0" sz="2000" lang="en-US">
                <a:solidFill>
                  <a:srgbClr val="0070C0"/>
                </a:solidFill>
              </a:rPr>
              <a:t>more aggressive</a:t>
            </a:r>
            <a:r>
              <a:rPr dirty="0" sz="2000" lang="en-US"/>
              <a:t>.</a:t>
            </a:r>
          </a:p>
          <a:p>
            <a:pPr lvl="1"/>
            <a:r>
              <a:rPr b="1" dirty="0" sz="2000" lang="en-US">
                <a:solidFill>
                  <a:srgbClr val="0070C0"/>
                </a:solidFill>
              </a:rPr>
              <a:t>increased risk for recurrence, and have worse outcomes</a:t>
            </a:r>
            <a:r>
              <a:rPr dirty="0" sz="2000" lang="en-US"/>
              <a:t>. </a:t>
            </a:r>
          </a:p>
          <a:p>
            <a:pPr lvl="1"/>
            <a:endParaRPr dirty="0" sz="2000" lang="en-US"/>
          </a:p>
          <a:p>
            <a:pPr lvl="1">
              <a:buFont typeface="Wingdings" pitchFamily="2" charset="2"/>
              <a:buChar char="v"/>
            </a:pPr>
            <a:r>
              <a:rPr b="1" dirty="0" sz="2000" lang="en-US" u="sng"/>
              <a:t>Group B tumors</a:t>
            </a:r>
          </a:p>
          <a:p>
            <a:pPr lvl="1"/>
            <a:r>
              <a:rPr dirty="0" sz="2000" lang="en-US"/>
              <a:t>more frequent in </a:t>
            </a:r>
            <a:r>
              <a:rPr b="1" dirty="0" sz="2000" lang="en-US">
                <a:solidFill>
                  <a:srgbClr val="002060"/>
                </a:solidFill>
              </a:rPr>
              <a:t>adolescents and young adults</a:t>
            </a:r>
            <a:r>
              <a:rPr dirty="0" sz="2000" lang="en-US"/>
              <a:t> with a median age of 20 years.</a:t>
            </a:r>
          </a:p>
          <a:p>
            <a:pPr lvl="1"/>
            <a:r>
              <a:rPr b="1" dirty="0" sz="2000" lang="en-US">
                <a:solidFill>
                  <a:srgbClr val="002060"/>
                </a:solidFill>
              </a:rPr>
              <a:t>Midline</a:t>
            </a:r>
            <a:r>
              <a:rPr dirty="0" sz="2000" lang="en-US"/>
              <a:t> (Midline cerebellum or spinal cord ).</a:t>
            </a:r>
          </a:p>
          <a:p>
            <a:pPr lvl="1"/>
            <a:r>
              <a:rPr dirty="0" sz="2000" lang="en-US"/>
              <a:t>genetically similar to spinal </a:t>
            </a:r>
            <a:r>
              <a:rPr dirty="0" sz="2000" lang="en-US" err="1"/>
              <a:t>ependymomas</a:t>
            </a:r>
            <a:r>
              <a:rPr dirty="0" sz="2000" lang="en-US"/>
              <a:t>.</a:t>
            </a:r>
          </a:p>
          <a:p>
            <a:pPr lvl="1"/>
            <a:r>
              <a:rPr b="1" dirty="0" sz="2000" lang="en-US">
                <a:solidFill>
                  <a:srgbClr val="002060"/>
                </a:solidFill>
              </a:rPr>
              <a:t>less aggressive, and have a better prognosis</a:t>
            </a:r>
            <a:r>
              <a:rPr dirty="0" sz="2000" lang="en-US"/>
              <a:t>. </a:t>
            </a:r>
            <a:endParaRPr dirty="0" sz="2000" lang="ar-IQ"/>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6" name=""/>
        <p:cNvGrpSpPr/>
        <p:nvPr/>
      </p:nvGrpSpPr>
      <p:grpSpPr>
        <a:xfrm>
          <a:off x="0" y="0"/>
          <a:ext cx="0" cy="0"/>
          <a:chOff x="0" y="0"/>
          <a:chExt cx="0" cy="0"/>
        </a:xfrm>
      </p:grpSpPr>
      <p:sp>
        <p:nvSpPr>
          <p:cNvPr id="1048630" name="Title 1"/>
          <p:cNvSpPr>
            <a:spLocks noGrp="1"/>
          </p:cNvSpPr>
          <p:nvPr>
            <p:ph type="title"/>
          </p:nvPr>
        </p:nvSpPr>
        <p:spPr>
          <a:xfrm>
            <a:off x="628650" y="2189308"/>
            <a:ext cx="7886700" cy="1325563"/>
          </a:xfrm>
        </p:spPr>
        <p:txBody>
          <a:bodyPr>
            <a:noAutofit/>
          </a:bodyPr>
          <a:p>
            <a:pPr algn="ctr"/>
            <a:r>
              <a:rPr b="1" dirty="0" sz="4600" lang="en-US">
                <a:latin typeface="Baskerville" panose="02020502070401020303" pitchFamily="18" charset="0"/>
                <a:ea typeface="Baskerville" panose="02020502070401020303" pitchFamily="18" charset="0"/>
                <a:cs typeface="Aldhabi" pitchFamily="2" charset="-78"/>
              </a:rPr>
              <a:t>Intracranial Ependymomas in Adults </a:t>
            </a:r>
            <a:endParaRPr b="1" dirty="0" sz="4600" lang="ar-IQ">
              <a:latin typeface="Baskerville" panose="02020502070401020303" pitchFamily="18" charset="0"/>
              <a:ea typeface="Baskerville" panose="02020502070401020303" pitchFamily="18" charset="0"/>
              <a:cs typeface="Aldhabi" pitchFamily="2" charset="-7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7" name=""/>
        <p:cNvGrpSpPr/>
        <p:nvPr/>
      </p:nvGrpSpPr>
      <p:grpSpPr>
        <a:xfrm>
          <a:off x="0" y="0"/>
          <a:ext cx="0" cy="0"/>
          <a:chOff x="0" y="0"/>
          <a:chExt cx="0" cy="0"/>
        </a:xfrm>
      </p:grpSpPr>
      <p:sp>
        <p:nvSpPr>
          <p:cNvPr id="1048631" name="Content Placeholder 2"/>
          <p:cNvSpPr>
            <a:spLocks noGrp="1"/>
          </p:cNvSpPr>
          <p:nvPr>
            <p:ph idx="1"/>
          </p:nvPr>
        </p:nvSpPr>
        <p:spPr>
          <a:xfrm>
            <a:off x="46182" y="46182"/>
            <a:ext cx="9051636" cy="6765636"/>
          </a:xfrm>
        </p:spPr>
        <p:txBody>
          <a:bodyPr>
            <a:normAutofit/>
          </a:bodyPr>
          <a:p>
            <a:r>
              <a:rPr dirty="0" sz="2000" lang="en-US" err="1"/>
              <a:t>Ependymomas</a:t>
            </a:r>
            <a:r>
              <a:rPr dirty="0" sz="2000" lang="en-US"/>
              <a:t> constitute 3% to 5% of CNS tumors in adults.</a:t>
            </a:r>
          </a:p>
          <a:p>
            <a:r>
              <a:rPr dirty="0" sz="2000" lang="en-US"/>
              <a:t>10% of CNS tumors in children.</a:t>
            </a:r>
          </a:p>
          <a:p>
            <a:r>
              <a:rPr dirty="0" sz="2000" lang="en-US" err="1"/>
              <a:t>Supratentorial</a:t>
            </a:r>
            <a:r>
              <a:rPr dirty="0" sz="2000" lang="en-US"/>
              <a:t> </a:t>
            </a:r>
            <a:r>
              <a:rPr dirty="0" sz="2000" lang="en-US" err="1"/>
              <a:t>ependymomas</a:t>
            </a:r>
            <a:r>
              <a:rPr dirty="0" sz="2000" lang="en-US"/>
              <a:t> are much less frequently seen than their </a:t>
            </a:r>
            <a:r>
              <a:rPr dirty="0" sz="2000" lang="en-US" err="1"/>
              <a:t>infratentorial</a:t>
            </a:r>
            <a:r>
              <a:rPr dirty="0" sz="2000" lang="en-US"/>
              <a:t> counterparts and occur more commonly in adults.</a:t>
            </a:r>
          </a:p>
          <a:p>
            <a:endParaRPr dirty="0" sz="2000" lang="en-US"/>
          </a:p>
          <a:p>
            <a:pPr>
              <a:buFont typeface="Wingdings" pitchFamily="2" charset="2"/>
              <a:buChar char="q"/>
            </a:pPr>
            <a:r>
              <a:rPr b="1" dirty="0" sz="2000" lang="en-US" u="sng">
                <a:solidFill>
                  <a:srgbClr val="C00000"/>
                </a:solidFill>
              </a:rPr>
              <a:t>Origin </a:t>
            </a:r>
          </a:p>
          <a:p>
            <a:pPr lvl="1"/>
            <a:r>
              <a:rPr dirty="0" sz="2000" lang="en-US"/>
              <a:t>Arise from ependymal cells lining the ventricles of the brain or central canal of the spinal cord.</a:t>
            </a:r>
          </a:p>
          <a:p>
            <a:pPr lvl="1"/>
            <a:r>
              <a:rPr b="1" dirty="0" sz="2000" lang="en-US"/>
              <a:t>When  </a:t>
            </a:r>
            <a:r>
              <a:rPr b="1" dirty="0" sz="2000" lang="en-US" err="1"/>
              <a:t>ependymomas</a:t>
            </a:r>
            <a:r>
              <a:rPr b="1" dirty="0" sz="2000" lang="en-US"/>
              <a:t>  arise  within  the  brain  parenchyma</a:t>
            </a:r>
            <a:r>
              <a:rPr dirty="0" sz="2000" lang="en-US"/>
              <a:t>, they  originate  </a:t>
            </a:r>
            <a:r>
              <a:rPr dirty="0" sz="2000" lang="en-US" u="sng"/>
              <a:t>from  </a:t>
            </a:r>
            <a:r>
              <a:rPr b="1" dirty="0" sz="2000" lang="en-US" u="sng">
                <a:solidFill>
                  <a:srgbClr val="0070C0"/>
                </a:solidFill>
              </a:rPr>
              <a:t>nests  of  ependymal  cells  that  have  migrated from  periventricular  areas</a:t>
            </a:r>
            <a:r>
              <a:rPr dirty="0" sz="2000" lang="en-US" u="sng"/>
              <a:t>.</a:t>
            </a:r>
          </a:p>
          <a:p>
            <a:pPr lvl="1"/>
            <a:endParaRPr dirty="0" sz="2000" lang="en-US" u="sng"/>
          </a:p>
          <a:p>
            <a:pPr>
              <a:buFont typeface="Wingdings" pitchFamily="2" charset="2"/>
              <a:buChar char="q"/>
            </a:pPr>
            <a:r>
              <a:rPr b="1" dirty="0" sz="2000" lang="en-US">
                <a:solidFill>
                  <a:srgbClr val="002060"/>
                </a:solidFill>
              </a:rPr>
              <a:t>Anatomical predilection </a:t>
            </a:r>
          </a:p>
          <a:p>
            <a:pPr>
              <a:buFont typeface="Wingdings" pitchFamily="2" charset="2"/>
              <a:buChar char="§"/>
            </a:pPr>
            <a:r>
              <a:rPr dirty="0" sz="2000" lang="en-US" err="1"/>
              <a:t>Subependymoma</a:t>
            </a:r>
            <a:r>
              <a:rPr dirty="0" sz="2000" lang="en-US"/>
              <a:t>                     </a:t>
            </a:r>
            <a:r>
              <a:rPr b="1" dirty="0" sz="2000" lang="en-US"/>
              <a:t>—&gt;</a:t>
            </a:r>
            <a:r>
              <a:rPr dirty="0" sz="2000" lang="en-US"/>
              <a:t> Fourth ventricle</a:t>
            </a:r>
          </a:p>
          <a:p>
            <a:pPr>
              <a:buFont typeface="Wingdings" pitchFamily="2" charset="2"/>
              <a:buChar char="§"/>
            </a:pPr>
            <a:r>
              <a:rPr dirty="0" sz="2000" lang="en-US" err="1"/>
              <a:t>Myxopapillary</a:t>
            </a:r>
            <a:r>
              <a:rPr dirty="0" sz="2000" lang="en-US"/>
              <a:t> </a:t>
            </a:r>
            <a:r>
              <a:rPr dirty="0" sz="2000" lang="en-US" err="1"/>
              <a:t>ependymoma</a:t>
            </a:r>
            <a:r>
              <a:rPr dirty="0" sz="2000" lang="en-US"/>
              <a:t> </a:t>
            </a:r>
            <a:r>
              <a:rPr b="1" dirty="0" sz="2000" lang="en-US"/>
              <a:t>—&gt;</a:t>
            </a:r>
            <a:r>
              <a:rPr dirty="0" sz="2000" lang="en-US"/>
              <a:t> Conus </a:t>
            </a:r>
            <a:r>
              <a:rPr dirty="0" sz="2000" lang="en-US" err="1"/>
              <a:t>medullaris</a:t>
            </a:r>
            <a:r>
              <a:rPr dirty="0" sz="2000" lang="en-US"/>
              <a:t>, </a:t>
            </a:r>
            <a:r>
              <a:rPr dirty="0" sz="2000" lang="en-US" err="1"/>
              <a:t>cauda</a:t>
            </a:r>
            <a:r>
              <a:rPr dirty="0" sz="2000" lang="en-US"/>
              <a:t> </a:t>
            </a:r>
            <a:r>
              <a:rPr dirty="0" sz="2000" lang="en-US" err="1"/>
              <a:t>equina</a:t>
            </a:r>
            <a:r>
              <a:rPr dirty="0" sz="2000" lang="en-US"/>
              <a:t>, </a:t>
            </a:r>
            <a:r>
              <a:rPr dirty="0" sz="2000" lang="en-US" err="1"/>
              <a:t>filum</a:t>
            </a:r>
            <a:r>
              <a:rPr dirty="0" sz="2000" lang="en-US"/>
              <a:t> </a:t>
            </a:r>
            <a:r>
              <a:rPr dirty="0" sz="2000" lang="en-US" err="1"/>
              <a:t>terminale</a:t>
            </a:r>
            <a:endParaRPr dirty="0" sz="2000" lang="en-US"/>
          </a:p>
          <a:p>
            <a:pPr>
              <a:buFont typeface="Wingdings" pitchFamily="2" charset="2"/>
              <a:buChar char="§"/>
            </a:pPr>
            <a:r>
              <a:rPr dirty="0" sz="2000" lang="en-US"/>
              <a:t>Clear cell </a:t>
            </a:r>
            <a:r>
              <a:rPr dirty="0" sz="2000" lang="en-US" err="1"/>
              <a:t>ependymoma</a:t>
            </a:r>
            <a:r>
              <a:rPr dirty="0" sz="2000" lang="en-US"/>
              <a:t>          </a:t>
            </a:r>
            <a:r>
              <a:rPr b="1" dirty="0" sz="2000" lang="en-US"/>
              <a:t>—&gt;</a:t>
            </a:r>
            <a:r>
              <a:rPr dirty="0" sz="2000" lang="en-US"/>
              <a:t> </a:t>
            </a:r>
            <a:r>
              <a:rPr dirty="0" sz="2000" lang="en-US" err="1"/>
              <a:t>Supratentorial</a:t>
            </a:r>
            <a:endParaRPr dirty="0" sz="2000" lang="en-US"/>
          </a:p>
          <a:p>
            <a:pPr>
              <a:buFont typeface="Wingdings" pitchFamily="2" charset="2"/>
              <a:buChar char="§"/>
            </a:pPr>
            <a:r>
              <a:rPr dirty="0" sz="2000" lang="en-US" err="1"/>
              <a:t>Tanycytic</a:t>
            </a:r>
            <a:r>
              <a:rPr dirty="0" sz="2000" lang="en-US"/>
              <a:t> </a:t>
            </a:r>
            <a:r>
              <a:rPr dirty="0" sz="2000" lang="en-US" err="1"/>
              <a:t>ependymoma</a:t>
            </a:r>
            <a:r>
              <a:rPr dirty="0" sz="2000" lang="en-US"/>
              <a:t>          </a:t>
            </a:r>
            <a:r>
              <a:rPr b="1" dirty="0" sz="2000" lang="en-US"/>
              <a:t>—&gt;</a:t>
            </a:r>
            <a:r>
              <a:rPr dirty="0" sz="2000" lang="en-US"/>
              <a:t> Spinal Cord</a:t>
            </a:r>
            <a:endParaRPr dirty="0" sz="2000" lang="en-US" u="sng"/>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8" name=""/>
        <p:cNvGrpSpPr/>
        <p:nvPr/>
      </p:nvGrpSpPr>
      <p:grpSpPr>
        <a:xfrm>
          <a:off x="0" y="0"/>
          <a:ext cx="0" cy="0"/>
          <a:chOff x="0" y="0"/>
          <a:chExt cx="0" cy="0"/>
        </a:xfrm>
      </p:grpSpPr>
      <p:sp>
        <p:nvSpPr>
          <p:cNvPr id="1048632" name="Content Placeholder 2"/>
          <p:cNvSpPr>
            <a:spLocks noGrp="1"/>
          </p:cNvSpPr>
          <p:nvPr>
            <p:ph idx="1"/>
          </p:nvPr>
        </p:nvSpPr>
        <p:spPr>
          <a:xfrm>
            <a:off x="97559" y="80818"/>
            <a:ext cx="8948882" cy="6666055"/>
          </a:xfrm>
        </p:spPr>
        <p:txBody>
          <a:bodyPr>
            <a:normAutofit/>
          </a:bodyPr>
          <a:p>
            <a:pPr>
              <a:buFont typeface="Wingdings" pitchFamily="2" charset="2"/>
              <a:buChar char="q"/>
            </a:pPr>
            <a:r>
              <a:rPr b="1" dirty="0" lang="en-US" u="sng">
                <a:solidFill>
                  <a:srgbClr val="C00000"/>
                </a:solidFill>
                <a:latin typeface="Baskerville" panose="02020502070401020303" pitchFamily="18" charset="0"/>
                <a:ea typeface="Baskerville" panose="02020502070401020303" pitchFamily="18" charset="0"/>
              </a:rPr>
              <a:t>PATHOLOGY </a:t>
            </a:r>
            <a:endParaRPr b="1" dirty="0" lang="ar-IQ" u="sng">
              <a:solidFill>
                <a:srgbClr val="C00000"/>
              </a:solidFill>
              <a:latin typeface="Baskerville" panose="02020502070401020303" pitchFamily="18" charset="0"/>
              <a:ea typeface="Baskerville" panose="02020502070401020303" pitchFamily="18" charset="0"/>
            </a:endParaRPr>
          </a:p>
          <a:p>
            <a:r>
              <a:rPr dirty="0" sz="2000" lang="en-US"/>
              <a:t>Grossly, ependymomas are soft gray or tan lesions with well-demarcated borders that may contain cystic, hemorrhagic, necrotic, or calcified regions.</a:t>
            </a:r>
          </a:p>
          <a:p>
            <a:r>
              <a:rPr dirty="0" sz="2000" lang="en-US"/>
              <a:t>One of the most frequent chromosomal defects seen in ependymomas involves chromosome 22. Neurofibromin 2 (</a:t>
            </a:r>
            <a:r>
              <a:rPr dirty="0" sz="2000" i="1" lang="en-US"/>
              <a:t>NF2</a:t>
            </a:r>
            <a:r>
              <a:rPr dirty="0" sz="2000" lang="en-US"/>
              <a:t>) is a tumor suppressor gene located at the 22q12.2 region; mutation of this gene is known to occur in patients with neurofibromatosis type 2, and these patients have a predilection for spinal </a:t>
            </a:r>
            <a:r>
              <a:rPr dirty="0" sz="2000" lang="en-US" err="1"/>
              <a:t>ependymomas</a:t>
            </a:r>
            <a:r>
              <a:rPr dirty="0" sz="2000" lang="en-US"/>
              <a:t>.</a:t>
            </a:r>
          </a:p>
          <a:p>
            <a:endParaRPr dirty="0" sz="2000" lang="en-US"/>
          </a:p>
          <a:p>
            <a:pPr>
              <a:buFont typeface="Wingdings" pitchFamily="2" charset="2"/>
              <a:buChar char="q"/>
            </a:pPr>
            <a:r>
              <a:rPr b="1" dirty="0" sz="2000" lang="en-US">
                <a:solidFill>
                  <a:srgbClr val="C00000"/>
                </a:solidFill>
              </a:rPr>
              <a:t>Imaging</a:t>
            </a:r>
          </a:p>
          <a:p>
            <a:pPr>
              <a:buFont typeface="Wingdings" pitchFamily="2" charset="2"/>
              <a:buChar char="§"/>
            </a:pPr>
            <a:r>
              <a:rPr dirty="0" sz="2000" lang="en-US" err="1"/>
              <a:t>Supratentorial</a:t>
            </a:r>
            <a:r>
              <a:rPr dirty="0" sz="2000" lang="en-US"/>
              <a:t> </a:t>
            </a:r>
            <a:r>
              <a:rPr dirty="0" sz="2000" lang="en-US" err="1"/>
              <a:t>ependymomas</a:t>
            </a:r>
            <a:r>
              <a:rPr dirty="0" sz="2000" lang="en-US"/>
              <a:t> tend to demonstrate </a:t>
            </a:r>
            <a:r>
              <a:rPr b="1" dirty="0" sz="2000" lang="en-US"/>
              <a:t>greater cystic areas</a:t>
            </a:r>
            <a:r>
              <a:rPr dirty="0" sz="2000" lang="en-US"/>
              <a:t> when compared to </a:t>
            </a:r>
            <a:r>
              <a:rPr dirty="0" sz="2000" lang="en-US" err="1"/>
              <a:t>infratentorial</a:t>
            </a:r>
            <a:r>
              <a:rPr dirty="0" sz="2000" lang="en-US"/>
              <a:t>.</a:t>
            </a:r>
          </a:p>
          <a:p>
            <a:pPr>
              <a:buFont typeface="Wingdings" pitchFamily="2" charset="2"/>
              <a:buChar char="§"/>
            </a:pPr>
            <a:r>
              <a:rPr dirty="0" sz="2000" lang="en-US"/>
              <a:t>Intracranial leptomeningeal seeding is often seen as </a:t>
            </a:r>
            <a:r>
              <a:rPr b="1" dirty="0" sz="2000" lang="en-US">
                <a:solidFill>
                  <a:srgbClr val="0070C0"/>
                </a:solidFill>
              </a:rPr>
              <a:t>leptomeningeal enhancement, nodules or masses, </a:t>
            </a:r>
            <a:r>
              <a:rPr dirty="0" sz="2000" lang="en-US"/>
              <a:t>or</a:t>
            </a:r>
            <a:r>
              <a:rPr b="1" dirty="0" sz="2000" lang="en-US">
                <a:solidFill>
                  <a:srgbClr val="0070C0"/>
                </a:solidFill>
              </a:rPr>
              <a:t> communicating hydrocephalus</a:t>
            </a:r>
            <a:r>
              <a:rPr dirty="0" sz="2000" lang="en-US"/>
              <a:t>. </a:t>
            </a:r>
          </a:p>
          <a:p>
            <a:pPr>
              <a:buFont typeface="Wingdings" pitchFamily="2" charset="2"/>
              <a:buChar char="§"/>
            </a:pPr>
            <a:r>
              <a:rPr dirty="0" sz="2000" lang="en-US"/>
              <a:t>Spinal leptomeningeal seeding may be seen as </a:t>
            </a:r>
          </a:p>
          <a:p>
            <a:pPr lvl="1">
              <a:buFont typeface="Wingdings" pitchFamily="2" charset="2"/>
              <a:buChar char="ü"/>
            </a:pPr>
            <a:r>
              <a:rPr dirty="0" sz="2000" lang="en-US" err="1"/>
              <a:t>Thecal</a:t>
            </a:r>
            <a:r>
              <a:rPr dirty="0" sz="2000" lang="en-US"/>
              <a:t> sac irregularity, </a:t>
            </a:r>
          </a:p>
          <a:p>
            <a:pPr lvl="1">
              <a:buFont typeface="Wingdings" pitchFamily="2" charset="2"/>
              <a:buChar char="ü"/>
            </a:pPr>
            <a:r>
              <a:rPr dirty="0" sz="2000" lang="en-US"/>
              <a:t>Enhancing </a:t>
            </a:r>
            <a:r>
              <a:rPr dirty="0" sz="2000" lang="en-US" err="1"/>
              <a:t>intradural</a:t>
            </a:r>
            <a:r>
              <a:rPr dirty="0" sz="2000" lang="en-US"/>
              <a:t> </a:t>
            </a:r>
            <a:r>
              <a:rPr dirty="0" sz="2000" lang="en-US" err="1"/>
              <a:t>extramedullary</a:t>
            </a:r>
            <a:r>
              <a:rPr dirty="0" sz="2000" lang="en-US"/>
              <a:t> or, </a:t>
            </a:r>
          </a:p>
          <a:p>
            <a:pPr lvl="1">
              <a:buFont typeface="Wingdings" pitchFamily="2" charset="2"/>
              <a:buChar char="ü"/>
            </a:pPr>
            <a:r>
              <a:rPr dirty="0" sz="2000" lang="en-US"/>
              <a:t>Rarely, </a:t>
            </a:r>
            <a:r>
              <a:rPr dirty="0" sz="2000" lang="en-US" err="1"/>
              <a:t>intramedullary</a:t>
            </a:r>
            <a:r>
              <a:rPr dirty="0" sz="2000" lang="en-US"/>
              <a:t> foci, or nerve root irregularity or clumping.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9" name=""/>
        <p:cNvGrpSpPr/>
        <p:nvPr/>
      </p:nvGrpSpPr>
      <p:grpSpPr>
        <a:xfrm>
          <a:off x="0" y="0"/>
          <a:ext cx="0" cy="0"/>
          <a:chOff x="0" y="0"/>
          <a:chExt cx="0" cy="0"/>
        </a:xfrm>
      </p:grpSpPr>
      <p:sp>
        <p:nvSpPr>
          <p:cNvPr id="1048633" name="Title 1"/>
          <p:cNvSpPr>
            <a:spLocks noGrp="1"/>
          </p:cNvSpPr>
          <p:nvPr>
            <p:ph type="title"/>
          </p:nvPr>
        </p:nvSpPr>
        <p:spPr>
          <a:xfrm>
            <a:off x="109104" y="99580"/>
            <a:ext cx="7886700" cy="662419"/>
          </a:xfrm>
        </p:spPr>
        <p:txBody>
          <a:bodyPr>
            <a:normAutofit fontScale="90000"/>
          </a:bodyPr>
          <a:p>
            <a:r>
              <a:rPr b="1" dirty="0" lang="en-US" u="sng">
                <a:latin typeface="Baskerville" panose="02020502070401020303" pitchFamily="18" charset="0"/>
                <a:ea typeface="Baskerville" panose="02020502070401020303" pitchFamily="18" charset="0"/>
              </a:rPr>
              <a:t>CLINICAL PRESENTATION </a:t>
            </a:r>
            <a:endParaRPr b="1" dirty="0" lang="ar-IQ" u="sng">
              <a:latin typeface="Baskerville" panose="02020502070401020303" pitchFamily="18" charset="0"/>
              <a:ea typeface="Baskerville" panose="02020502070401020303" pitchFamily="18" charset="0"/>
            </a:endParaRPr>
          </a:p>
        </p:txBody>
      </p:sp>
      <p:sp>
        <p:nvSpPr>
          <p:cNvPr id="1048634" name="Content Placeholder 2"/>
          <p:cNvSpPr>
            <a:spLocks noGrp="1"/>
          </p:cNvSpPr>
          <p:nvPr>
            <p:ph idx="1"/>
          </p:nvPr>
        </p:nvSpPr>
        <p:spPr>
          <a:xfrm>
            <a:off x="109104" y="761999"/>
            <a:ext cx="8925792" cy="900546"/>
          </a:xfrm>
        </p:spPr>
        <p:txBody>
          <a:bodyPr>
            <a:normAutofit fontScale="96429" lnSpcReduction="20000"/>
          </a:bodyPr>
          <a:p>
            <a:r>
              <a:rPr dirty="0" lang="en-US"/>
              <a:t>The clinical presentation of ependymomas is variable and depends on the location, size, and histologic grade. </a:t>
            </a:r>
          </a:p>
        </p:txBody>
      </p:sp>
      <p:graphicFrame>
        <p:nvGraphicFramePr>
          <p:cNvPr id="4194304" name="Table 4"/>
          <p:cNvGraphicFramePr>
            <a:graphicFrameLocks/>
          </p:cNvGraphicFramePr>
          <p:nvPr/>
        </p:nvGraphicFramePr>
        <p:xfrm>
          <a:off x="109104" y="1662545"/>
          <a:ext cx="8925792" cy="5221954"/>
        </p:xfrm>
        <a:graphic>
          <a:graphicData uri="http://schemas.openxmlformats.org/drawingml/2006/table">
            <a:tbl>
              <a:tblPr firstRow="1" firstCol="1" bandRow="1">
                <a:tableStyleId>{7DF18680-E054-41AD-8BC1-D1AEF772440D}</a:tableStyleId>
              </a:tblPr>
              <a:tblGrid>
                <a:gridCol w="1791120"/>
                <a:gridCol w="7134672"/>
              </a:tblGrid>
              <a:tr h="879761">
                <a:tc>
                  <a:txBody>
                    <a:bodyPr/>
                    <a:p>
                      <a:pPr algn="l"/>
                      <a:r>
                        <a:rPr dirty="0" sz="2200" lang="en-US"/>
                        <a:t>Tumor Location</a:t>
                      </a:r>
                      <a:endParaRPr b="0" dirty="0" sz="2200" lang="en-US">
                        <a:latin typeface="+mn-lt"/>
                      </a:endParaRPr>
                    </a:p>
                  </a:txBody>
                  <a:tcPr anchor="ctr"/>
                </a:tc>
                <a:tc>
                  <a:txBody>
                    <a:bodyPr/>
                    <a:p>
                      <a:pPr algn="l"/>
                      <a:r>
                        <a:rPr dirty="0" sz="2200" lang="en-US"/>
                        <a:t>Common Presentation</a:t>
                      </a:r>
                      <a:endParaRPr b="0" dirty="0" sz="2200" lang="en-US">
                        <a:latin typeface="+mn-lt"/>
                      </a:endParaRPr>
                    </a:p>
                  </a:txBody>
                  <a:tcPr anchor="ctr"/>
                </a:tc>
              </a:tr>
              <a:tr h="879761">
                <a:tc>
                  <a:txBody>
                    <a:bodyPr/>
                    <a:p>
                      <a:pPr algn="l"/>
                      <a:r>
                        <a:rPr dirty="0" sz="2000" lang="en-US" err="1"/>
                        <a:t>Infratentorial</a:t>
                      </a:r>
                      <a:endParaRPr b="0" dirty="0" sz="2000" lang="en-US">
                        <a:latin typeface="+mn-lt"/>
                      </a:endParaRPr>
                    </a:p>
                  </a:txBody>
                </a:tc>
                <a:tc>
                  <a:txBody>
                    <a:bodyPr/>
                    <a:p>
                      <a:pPr algn="l" defTabSz="914400" eaLnBrk="1" fontAlgn="auto" hangingPunct="1" indent="0" latinLnBrk="0" lvl="0" marL="0" marR="0" rtl="0">
                        <a:lnSpc>
                          <a:spcPct val="100000"/>
                        </a:lnSpc>
                        <a:spcBef>
                          <a:spcPts val="0"/>
                        </a:spcBef>
                        <a:spcAft>
                          <a:spcPts val="0"/>
                        </a:spcAft>
                        <a:buClrTx/>
                        <a:buSzTx/>
                        <a:buFontTx/>
                        <a:buNone/>
                      </a:pPr>
                      <a:r>
                        <a:rPr dirty="0" sz="2000" lang="en-US"/>
                        <a:t>Hydrocephalus; cranial nerve deficits. </a:t>
                      </a:r>
                    </a:p>
                    <a:p>
                      <a:pPr algn="l"/>
                      <a:endParaRPr b="0" dirty="0" sz="2000" lang="en-US">
                        <a:latin typeface="+mn-lt"/>
                      </a:endParaRPr>
                    </a:p>
                  </a:txBody>
                </a:tc>
              </a:tr>
              <a:tr h="1391082">
                <a:tc>
                  <a:txBody>
                    <a:bodyPr/>
                    <a:p>
                      <a:pPr algn="l"/>
                      <a:r>
                        <a:rPr b="1" dirty="0" sz="1900" lang="en-US"/>
                        <a:t>Supratentorial-extraventricular</a:t>
                      </a:r>
                      <a:endParaRPr b="1" dirty="0" sz="1900" lang="en-US">
                        <a:latin typeface="+mn-lt"/>
                      </a:endParaRPr>
                    </a:p>
                  </a:txBody>
                </a:tc>
                <a:tc>
                  <a:txBody>
                    <a:bodyPr/>
                    <a:p>
                      <a:pPr algn="l" defTabSz="914400" eaLnBrk="1" fontAlgn="auto" hangingPunct="1" indent="0" latinLnBrk="0" lvl="0" marL="0" marR="0" rtl="0">
                        <a:lnSpc>
                          <a:spcPct val="100000"/>
                        </a:lnSpc>
                        <a:spcBef>
                          <a:spcPts val="0"/>
                        </a:spcBef>
                        <a:spcAft>
                          <a:spcPts val="0"/>
                        </a:spcAft>
                        <a:buClrTx/>
                        <a:buSzTx/>
                        <a:buFontTx/>
                        <a:buNone/>
                      </a:pPr>
                      <a:r>
                        <a:rPr dirty="0" sz="2000" lang="en-US"/>
                        <a:t>Seizures, focal neurological deficits (e.g., hemiparesis, visual field defects, speech difficulty, behavioral changes, memory deficits).</a:t>
                      </a:r>
                    </a:p>
                    <a:p>
                      <a:pPr algn="l"/>
                      <a:endParaRPr b="0" dirty="0" sz="2000" lang="en-US">
                        <a:latin typeface="+mn-lt"/>
                      </a:endParaRPr>
                    </a:p>
                  </a:txBody>
                </a:tc>
              </a:tr>
              <a:tr h="879761">
                <a:tc>
                  <a:txBody>
                    <a:bodyPr/>
                    <a:p>
                      <a:pPr algn="l"/>
                      <a:r>
                        <a:rPr dirty="0" sz="2000" lang="en-US" err="1"/>
                        <a:t>Supratentorial-lateral</a:t>
                      </a:r>
                      <a:r>
                        <a:rPr dirty="0" sz="2000" lang="en-US"/>
                        <a:t> ventricle</a:t>
                      </a:r>
                      <a:endParaRPr b="0" dirty="0" sz="2000" lang="en-US">
                        <a:latin typeface="+mn-lt"/>
                      </a:endParaRPr>
                    </a:p>
                  </a:txBody>
                </a:tc>
                <a:tc>
                  <a:txBody>
                    <a:bodyPr/>
                    <a:p>
                      <a:pPr algn="l"/>
                      <a:r>
                        <a:rPr dirty="0" sz="2000" lang="en-US"/>
                        <a:t>Hydrocephalus, focal neurological deficits. </a:t>
                      </a:r>
                      <a:endParaRPr b="0" dirty="0" sz="2000" lang="en-US">
                        <a:latin typeface="+mn-lt"/>
                      </a:endParaRPr>
                    </a:p>
                  </a:txBody>
                </a:tc>
              </a:tr>
              <a:tr h="1065510">
                <a:tc>
                  <a:txBody>
                    <a:bodyPr/>
                    <a:p>
                      <a:pPr algn="l"/>
                      <a:r>
                        <a:rPr dirty="0" sz="2000" lang="en-US" err="1"/>
                        <a:t>Supratentorial-third</a:t>
                      </a:r>
                      <a:r>
                        <a:rPr dirty="0" sz="2000" lang="en-US"/>
                        <a:t> ventricle</a:t>
                      </a:r>
                      <a:endParaRPr b="0" dirty="0" sz="2000" lang="en-US">
                        <a:latin typeface="+mn-lt"/>
                      </a:endParaRPr>
                    </a:p>
                  </a:txBody>
                </a:tc>
                <a:tc>
                  <a:txBody>
                    <a:bodyPr/>
                    <a:p>
                      <a:pPr algn="l" defTabSz="914400" eaLnBrk="1" fontAlgn="auto" hangingPunct="1" indent="0" latinLnBrk="0" lvl="0" marL="0" marR="0" rtl="0">
                        <a:lnSpc>
                          <a:spcPct val="100000"/>
                        </a:lnSpc>
                        <a:spcBef>
                          <a:spcPts val="0"/>
                        </a:spcBef>
                        <a:spcAft>
                          <a:spcPts val="0"/>
                        </a:spcAft>
                        <a:buClrTx/>
                        <a:buSzTx/>
                        <a:buFontTx/>
                        <a:buNone/>
                      </a:pPr>
                      <a:r>
                        <a:rPr dirty="0" sz="2000" lang="en-US"/>
                        <a:t>Hydrocephalus, focal neurological deficits, </a:t>
                      </a:r>
                      <a:r>
                        <a:rPr dirty="0" sz="2000" lang="en-US" err="1"/>
                        <a:t>Parinaud’s</a:t>
                      </a:r>
                      <a:r>
                        <a:rPr dirty="0" sz="2000" lang="en-US"/>
                        <a:t> syndrome .</a:t>
                      </a:r>
                      <a:endParaRPr dirty="0" sz="2000" lang="ar-IQ"/>
                    </a:p>
                    <a:p>
                      <a:pPr algn="l"/>
                      <a:endParaRPr b="0" dirty="0" sz="2000" lang="en-US">
                        <a:latin typeface="+mn-lt"/>
                      </a:endParaRPr>
                    </a:p>
                  </a:txBody>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sp>
        <p:nvSpPr>
          <p:cNvPr id="1048635" name="Title 1"/>
          <p:cNvSpPr>
            <a:spLocks noGrp="1"/>
          </p:cNvSpPr>
          <p:nvPr>
            <p:ph type="title"/>
          </p:nvPr>
        </p:nvSpPr>
        <p:spPr/>
        <p:txBody>
          <a:bodyPr/>
          <a:p>
            <a:endParaRPr lang="en-US"/>
          </a:p>
        </p:txBody>
      </p:sp>
      <p:pic>
        <p:nvPicPr>
          <p:cNvPr id="2097169" name="Picture 6"/>
          <p:cNvPicPr>
            <a:picLocks noChangeAspect="1" noGrp="1"/>
          </p:cNvPicPr>
          <p:nvPr>
            <p:ph idx="1"/>
          </p:nvPr>
        </p:nvPicPr>
        <p:blipFill>
          <a:blip xmlns:r="http://schemas.openxmlformats.org/officeDocument/2006/relationships" r:embed="rId1"/>
          <a:stretch>
            <a:fillRect/>
          </a:stretch>
        </p:blipFill>
        <p:spPr>
          <a:xfrm>
            <a:off x="0" y="-1"/>
            <a:ext cx="9144000" cy="5103091"/>
          </a:xfrm>
          <a:prstGeom prst="rect"/>
        </p:spPr>
      </p:pic>
      <p:pic>
        <p:nvPicPr>
          <p:cNvPr id="2097170" name="Picture 8"/>
          <p:cNvPicPr>
            <a:picLocks noChangeAspect="1"/>
          </p:cNvPicPr>
          <p:nvPr/>
        </p:nvPicPr>
        <p:blipFill>
          <a:blip xmlns:r="http://schemas.openxmlformats.org/officeDocument/2006/relationships" r:embed="rId2"/>
          <a:stretch>
            <a:fillRect/>
          </a:stretch>
        </p:blipFill>
        <p:spPr>
          <a:xfrm>
            <a:off x="0" y="5103090"/>
            <a:ext cx="9143999" cy="1754910"/>
          </a:xfrm>
          <a:prstGeom prst="rec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1" name=""/>
        <p:cNvGrpSpPr/>
        <p:nvPr/>
      </p:nvGrpSpPr>
      <p:grpSpPr>
        <a:xfrm>
          <a:off x="0" y="0"/>
          <a:ext cx="0" cy="0"/>
          <a:chOff x="0" y="0"/>
          <a:chExt cx="0" cy="0"/>
        </a:xfrm>
      </p:grpSpPr>
      <p:sp>
        <p:nvSpPr>
          <p:cNvPr id="1048636" name="Content Placeholder 2"/>
          <p:cNvSpPr>
            <a:spLocks noGrp="1"/>
          </p:cNvSpPr>
          <p:nvPr>
            <p:ph idx="1"/>
          </p:nvPr>
        </p:nvSpPr>
        <p:spPr>
          <a:xfrm>
            <a:off x="60325" y="23090"/>
            <a:ext cx="9023350" cy="3683001"/>
          </a:xfrm>
        </p:spPr>
        <p:txBody>
          <a:bodyPr>
            <a:normAutofit/>
          </a:bodyPr>
          <a:p>
            <a:pPr>
              <a:buFont typeface="Wingdings" pitchFamily="2" charset="2"/>
              <a:buChar char="q"/>
            </a:pPr>
            <a:r>
              <a:rPr b="1" dirty="0" lang="en-US" u="sng">
                <a:solidFill>
                  <a:srgbClr val="C00000"/>
                </a:solidFill>
                <a:latin typeface="Baskerville" panose="02020502070401020303" pitchFamily="18" charset="0"/>
                <a:ea typeface="Baskerville" panose="02020502070401020303" pitchFamily="18" charset="0"/>
              </a:rPr>
              <a:t>TREATMENT</a:t>
            </a:r>
            <a:endParaRPr b="1" dirty="0" lang="ar-IQ" u="sng">
              <a:solidFill>
                <a:srgbClr val="C00000"/>
              </a:solidFill>
              <a:latin typeface="Baskerville" panose="02020502070401020303" pitchFamily="18" charset="0"/>
              <a:ea typeface="Baskerville" panose="02020502070401020303" pitchFamily="18" charset="0"/>
            </a:endParaRPr>
          </a:p>
          <a:p>
            <a:pPr>
              <a:buFont typeface="Wingdings" pitchFamily="2" charset="2"/>
              <a:buChar char="v"/>
            </a:pPr>
            <a:r>
              <a:rPr b="1" dirty="0" sz="2000" lang="en-US" u="sng"/>
              <a:t>Surgical Treatment.</a:t>
            </a:r>
          </a:p>
          <a:p>
            <a:r>
              <a:rPr dirty="0" sz="2000" lang="en-US"/>
              <a:t>Surgical resection of the tumor is the mainstay of treatment for patients with ependymomas. </a:t>
            </a:r>
          </a:p>
          <a:p>
            <a:r>
              <a:rPr dirty="0" sz="2000" lang="en-US"/>
              <a:t>The goals of surgery include </a:t>
            </a:r>
          </a:p>
          <a:p>
            <a:pPr indent="-457200" lvl="1" marL="914400">
              <a:buFont typeface="+mj-lt"/>
              <a:buAutoNum type="arabicParenR"/>
            </a:pPr>
            <a:r>
              <a:rPr dirty="0" sz="2000" lang="en-US"/>
              <a:t>tissue diagnosis </a:t>
            </a:r>
          </a:p>
          <a:p>
            <a:pPr indent="-457200" lvl="1" marL="914400">
              <a:buFont typeface="+mj-lt"/>
              <a:buAutoNum type="arabicParenR"/>
            </a:pPr>
            <a:r>
              <a:rPr dirty="0" sz="2000" lang="en-US"/>
              <a:t>gross total resection (or maximal safe debulking if gross total resection is not feasible).</a:t>
            </a:r>
          </a:p>
          <a:p>
            <a:pPr indent="-457200" lvl="1" marL="914400">
              <a:buFont typeface="+mj-lt"/>
              <a:buAutoNum type="arabicParenR"/>
            </a:pPr>
            <a:r>
              <a:rPr dirty="0" sz="2000" lang="en-US"/>
              <a:t>reestablishment of CSF flow pathways and alleviate obstructive hydrocephalus, especially in intra- or periventricular tumors.</a:t>
            </a:r>
          </a:p>
          <a:p>
            <a:pPr indent="-457200" lvl="1" marL="914400">
              <a:buFont typeface="+mj-lt"/>
              <a:buAutoNum type="arabicParenR"/>
            </a:pPr>
            <a:endParaRPr dirty="0" sz="2000" lang="en-US"/>
          </a:p>
          <a:p>
            <a:pPr indent="-457200" lvl="1" marL="914400">
              <a:buFont typeface="+mj-lt"/>
              <a:buAutoNum type="arabicParenR"/>
            </a:pPr>
            <a:endParaRPr dirty="0" sz="2000" lang="en-US"/>
          </a:p>
          <a:p>
            <a:pPr indent="-457200" lvl="1" marL="914400">
              <a:buFont typeface="+mj-lt"/>
              <a:buAutoNum type="arabicParenR"/>
            </a:pPr>
            <a:endParaRPr dirty="0" sz="2000" lang="en-US"/>
          </a:p>
        </p:txBody>
      </p:sp>
      <p:pic>
        <p:nvPicPr>
          <p:cNvPr id="2097171" name="Picture 4"/>
          <p:cNvPicPr>
            <a:picLocks noChangeAspect="1"/>
          </p:cNvPicPr>
          <p:nvPr/>
        </p:nvPicPr>
        <p:blipFill>
          <a:blip xmlns:r="http://schemas.openxmlformats.org/officeDocument/2006/relationships" r:embed="rId1"/>
          <a:stretch>
            <a:fillRect/>
          </a:stretch>
        </p:blipFill>
        <p:spPr>
          <a:xfrm>
            <a:off x="718416" y="3429000"/>
            <a:ext cx="7707168" cy="3405910"/>
          </a:xfrm>
          <a:prstGeom prst="rect"/>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2" name=""/>
        <p:cNvGrpSpPr/>
        <p:nvPr/>
      </p:nvGrpSpPr>
      <p:grpSpPr>
        <a:xfrm>
          <a:off x="0" y="0"/>
          <a:ext cx="0" cy="0"/>
          <a:chOff x="0" y="0"/>
          <a:chExt cx="0" cy="0"/>
        </a:xfrm>
      </p:grpSpPr>
      <p:sp>
        <p:nvSpPr>
          <p:cNvPr id="1048637" name="Content Placeholder 2"/>
          <p:cNvSpPr>
            <a:spLocks noGrp="1"/>
          </p:cNvSpPr>
          <p:nvPr>
            <p:ph idx="1"/>
          </p:nvPr>
        </p:nvSpPr>
        <p:spPr>
          <a:xfrm>
            <a:off x="127000" y="173182"/>
            <a:ext cx="8890000" cy="6511636"/>
          </a:xfrm>
        </p:spPr>
        <p:txBody>
          <a:bodyPr>
            <a:normAutofit/>
          </a:bodyPr>
          <a:p>
            <a:pPr>
              <a:buFont typeface="Wingdings" pitchFamily="2" charset="2"/>
              <a:buChar char="v"/>
            </a:pPr>
            <a:r>
              <a:rPr dirty="0" lang="en-US" u="sng"/>
              <a:t>Surgical facilities </a:t>
            </a:r>
          </a:p>
          <a:p>
            <a:r>
              <a:rPr dirty="0" sz="2000" lang="en-US"/>
              <a:t>The surgical approach depends on tumor size and location, as well as surgeon preference and experience. </a:t>
            </a:r>
          </a:p>
          <a:p>
            <a:r>
              <a:rPr dirty="0" sz="2000" lang="en-US"/>
              <a:t>Use of frameless </a:t>
            </a:r>
            <a:r>
              <a:rPr dirty="0" sz="2000" lang="en-US" err="1"/>
              <a:t>stereotaxy</a:t>
            </a:r>
            <a:r>
              <a:rPr dirty="0" sz="2000" lang="en-US"/>
              <a:t> significantly enhances surgical planning and resection </a:t>
            </a:r>
          </a:p>
          <a:p>
            <a:r>
              <a:rPr dirty="0" sz="2000" lang="en-US"/>
              <a:t>Intraoperative ultrasound to localize, assess the extent of, and facilitate dissection of the tumor, </a:t>
            </a:r>
          </a:p>
          <a:p>
            <a:r>
              <a:rPr dirty="0" sz="2000" lang="en-US" err="1"/>
              <a:t>neuromonitoring</a:t>
            </a:r>
            <a:r>
              <a:rPr dirty="0" sz="2000" lang="en-US"/>
              <a:t> (somatosensory and motor evoked potentials) can also guide resection and help reduce morbidity </a:t>
            </a:r>
          </a:p>
          <a:p>
            <a:r>
              <a:rPr dirty="0" sz="2000" lang="en-US"/>
              <a:t>Postoperatively, MRI is usually obtained within 48 hours after surgery, and a second attempt at resection should be favored if there is significant residual tumor </a:t>
            </a:r>
          </a:p>
          <a:p>
            <a:r>
              <a:rPr dirty="0" sz="2000" lang="en-US"/>
              <a:t>near the eloquent cortex, preoperative functional imaging and </a:t>
            </a:r>
            <a:r>
              <a:rPr dirty="0" sz="2000" lang="en-US" err="1"/>
              <a:t>intraoperative</a:t>
            </a:r>
            <a:r>
              <a:rPr dirty="0" sz="2000" lang="en-US"/>
              <a:t> cortical stimulation mapping may be necessary. </a:t>
            </a:r>
          </a:p>
          <a:p>
            <a:endParaRPr dirty="0" lang="ar-IQ"/>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3" name=""/>
        <p:cNvGrpSpPr/>
        <p:nvPr/>
      </p:nvGrpSpPr>
      <p:grpSpPr>
        <a:xfrm>
          <a:off x="0" y="0"/>
          <a:ext cx="0" cy="0"/>
          <a:chOff x="0" y="0"/>
          <a:chExt cx="0" cy="0"/>
        </a:xfrm>
      </p:grpSpPr>
      <p:sp>
        <p:nvSpPr>
          <p:cNvPr id="1048638" name="Content Placeholder 2"/>
          <p:cNvSpPr>
            <a:spLocks noGrp="1"/>
          </p:cNvSpPr>
          <p:nvPr>
            <p:ph idx="1"/>
          </p:nvPr>
        </p:nvSpPr>
        <p:spPr>
          <a:xfrm>
            <a:off x="155285" y="126999"/>
            <a:ext cx="8873259" cy="6580909"/>
          </a:xfrm>
        </p:spPr>
        <p:txBody>
          <a:bodyPr>
            <a:normAutofit/>
          </a:bodyPr>
          <a:p>
            <a:pPr>
              <a:buFont typeface="Wingdings" pitchFamily="2" charset="2"/>
              <a:buChar char="v"/>
            </a:pPr>
            <a:r>
              <a:rPr b="1" dirty="0" lang="en-US" err="1" u="sng"/>
              <a:t>Approches</a:t>
            </a:r>
            <a:r>
              <a:rPr b="1" dirty="0" lang="en-US" u="sng"/>
              <a:t> </a:t>
            </a:r>
          </a:p>
          <a:p>
            <a:r>
              <a:rPr dirty="0" sz="2000" lang="en-US"/>
              <a:t>For intraventricular </a:t>
            </a:r>
            <a:r>
              <a:rPr dirty="0" sz="2000" lang="en-US" err="1"/>
              <a:t>supratentorial</a:t>
            </a:r>
            <a:r>
              <a:rPr dirty="0" sz="2000" lang="en-US"/>
              <a:t> ependymomas, an open microsurgical or endoscopic approach can be used. </a:t>
            </a:r>
          </a:p>
          <a:p>
            <a:r>
              <a:rPr dirty="0" sz="2000" lang="en-US" u="sng"/>
              <a:t>the route commonly includes a </a:t>
            </a:r>
          </a:p>
          <a:p>
            <a:pPr lvl="1">
              <a:buFont typeface="Wingdings" pitchFamily="2" charset="2"/>
              <a:buChar char="ü"/>
            </a:pPr>
            <a:r>
              <a:rPr dirty="0" sz="2000" lang="en-US" err="1"/>
              <a:t>transsulcal</a:t>
            </a:r>
            <a:r>
              <a:rPr dirty="0" sz="2000" lang="en-US"/>
              <a:t> or </a:t>
            </a:r>
          </a:p>
          <a:p>
            <a:pPr lvl="1">
              <a:buFont typeface="Wingdings" pitchFamily="2" charset="2"/>
              <a:buChar char="ü"/>
            </a:pPr>
            <a:r>
              <a:rPr dirty="0" sz="2000" lang="en-US"/>
              <a:t>transcortical or </a:t>
            </a:r>
          </a:p>
          <a:p>
            <a:pPr lvl="1">
              <a:buFont typeface="Wingdings" pitchFamily="2" charset="2"/>
              <a:buChar char="ü"/>
            </a:pPr>
            <a:r>
              <a:rPr dirty="0" sz="2000" lang="en-US" err="1"/>
              <a:t>interhemispheric</a:t>
            </a:r>
            <a:r>
              <a:rPr dirty="0" sz="2000" lang="en-US"/>
              <a:t> </a:t>
            </a:r>
            <a:r>
              <a:rPr dirty="0" sz="2000" lang="en-US" err="1"/>
              <a:t>transcallosal</a:t>
            </a:r>
            <a:r>
              <a:rPr dirty="0" sz="2000" lang="en-US"/>
              <a:t> corridor for third ventricular lesions. </a:t>
            </a:r>
          </a:p>
          <a:p>
            <a:pPr>
              <a:buFont typeface="Wingdings" pitchFamily="2" charset="2"/>
              <a:buChar char="Ø"/>
            </a:pPr>
            <a:r>
              <a:rPr dirty="0" sz="2000" lang="en-US"/>
              <a:t>The disadvantages include :</a:t>
            </a:r>
          </a:p>
          <a:p>
            <a:pPr lvl="1">
              <a:buFont typeface="Wingdings" pitchFamily="2" charset="2"/>
              <a:buChar char="Ø"/>
            </a:pPr>
            <a:r>
              <a:rPr dirty="0" sz="2000" lang="en-US"/>
              <a:t>risk of cortical injury and seizures after transcortical approach, with postoperative seizures varies from 29% to 70%.</a:t>
            </a:r>
          </a:p>
          <a:p>
            <a:pPr lvl="1">
              <a:buFont typeface="Wingdings" pitchFamily="2" charset="2"/>
              <a:buChar char="Ø"/>
            </a:pPr>
            <a:r>
              <a:rPr dirty="0" sz="2000" lang="en-US"/>
              <a:t>disconnection syndrome if  an  </a:t>
            </a:r>
            <a:r>
              <a:rPr dirty="0" sz="2000" lang="en-US" err="1"/>
              <a:t>overexuberant</a:t>
            </a:r>
            <a:r>
              <a:rPr dirty="0" sz="2000" lang="en-US"/>
              <a:t>  </a:t>
            </a:r>
            <a:r>
              <a:rPr dirty="0" sz="2000" lang="en-US" err="1"/>
              <a:t>callosotomy</a:t>
            </a:r>
            <a:r>
              <a:rPr dirty="0" sz="2000" lang="en-US"/>
              <a:t>  is  made,  particularly involving  the  </a:t>
            </a:r>
            <a:r>
              <a:rPr dirty="0" sz="2000" lang="en-US" err="1"/>
              <a:t>splenium</a:t>
            </a:r>
            <a:r>
              <a:rPr dirty="0" sz="2000" lang="en-US"/>
              <a:t> after </a:t>
            </a:r>
            <a:r>
              <a:rPr dirty="0" sz="2000" lang="en-US" err="1"/>
              <a:t>transcallosal</a:t>
            </a:r>
            <a:r>
              <a:rPr dirty="0" sz="2000" lang="en-US"/>
              <a:t> approaches, with postoperative seizures varies from 0%-10%.</a:t>
            </a:r>
          </a:p>
          <a:p>
            <a:endParaRPr dirty="0" lang="ar-IQ"/>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4" name=""/>
        <p:cNvGrpSpPr/>
        <p:nvPr/>
      </p:nvGrpSpPr>
      <p:grpSpPr>
        <a:xfrm>
          <a:off x="0" y="0"/>
          <a:ext cx="0" cy="0"/>
          <a:chOff x="0" y="0"/>
          <a:chExt cx="0" cy="0"/>
        </a:xfrm>
      </p:grpSpPr>
      <p:sp>
        <p:nvSpPr>
          <p:cNvPr id="1048639" name="Title 1"/>
          <p:cNvSpPr>
            <a:spLocks noGrp="1"/>
          </p:cNvSpPr>
          <p:nvPr>
            <p:ph type="title"/>
          </p:nvPr>
        </p:nvSpPr>
        <p:spPr>
          <a:xfrm>
            <a:off x="109105" y="110836"/>
            <a:ext cx="7886700" cy="650874"/>
          </a:xfrm>
        </p:spPr>
        <p:txBody>
          <a:bodyPr>
            <a:normAutofit/>
          </a:bodyPr>
          <a:p>
            <a:r>
              <a:rPr b="1" dirty="0" sz="3900" lang="en-US" err="1" u="sng">
                <a:latin typeface="Baskerville" panose="02020502070401020303" pitchFamily="18" charset="0"/>
                <a:ea typeface="Baskerville" panose="02020502070401020303" pitchFamily="18" charset="0"/>
              </a:rPr>
              <a:t>Neuroendoscopic</a:t>
            </a:r>
            <a:r>
              <a:rPr b="1" dirty="0" sz="3900" lang="en-US" u="sng">
                <a:latin typeface="Baskerville" panose="02020502070401020303" pitchFamily="18" charset="0"/>
                <a:ea typeface="Baskerville" panose="02020502070401020303" pitchFamily="18" charset="0"/>
              </a:rPr>
              <a:t> techniques</a:t>
            </a:r>
          </a:p>
        </p:txBody>
      </p:sp>
      <p:sp>
        <p:nvSpPr>
          <p:cNvPr id="1048640" name="Content Placeholder 2"/>
          <p:cNvSpPr>
            <a:spLocks noGrp="1"/>
          </p:cNvSpPr>
          <p:nvPr>
            <p:ph idx="1"/>
          </p:nvPr>
        </p:nvSpPr>
        <p:spPr>
          <a:xfrm>
            <a:off x="109105" y="761710"/>
            <a:ext cx="8925790" cy="5985454"/>
          </a:xfrm>
        </p:spPr>
        <p:txBody>
          <a:bodyPr>
            <a:normAutofit/>
          </a:bodyPr>
          <a:p>
            <a:pPr>
              <a:buFont typeface="Wingdings" pitchFamily="2" charset="2"/>
              <a:buChar char="ü"/>
            </a:pPr>
            <a:r>
              <a:rPr dirty="0" sz="2000" lang="en-US"/>
              <a:t>The  established  role  of  endoscopy  with  </a:t>
            </a:r>
            <a:r>
              <a:rPr dirty="0" sz="2000" lang="en-US" err="1"/>
              <a:t>ependymomas</a:t>
            </a:r>
            <a:r>
              <a:rPr dirty="0" sz="2000" lang="en-US"/>
              <a:t>  has  been  in  the  treatment  of  hydrocephalus  and  biopsy  of  </a:t>
            </a:r>
            <a:r>
              <a:rPr dirty="0" sz="2000" lang="en-US" err="1"/>
              <a:t>intraventricular</a:t>
            </a:r>
            <a:r>
              <a:rPr dirty="0" sz="2000" lang="en-US"/>
              <a:t>  lesions.  </a:t>
            </a:r>
          </a:p>
          <a:p>
            <a:pPr>
              <a:buFont typeface="Wingdings" pitchFamily="2" charset="2"/>
              <a:buChar char="ü"/>
            </a:pPr>
            <a:r>
              <a:rPr dirty="0" sz="2000" lang="en-US"/>
              <a:t>For  obstructive hydrocephalus  caused  by  posterior  fossa,  </a:t>
            </a:r>
            <a:r>
              <a:rPr dirty="0" sz="2000" lang="en-US" err="1"/>
              <a:t>aqueductal</a:t>
            </a:r>
            <a:r>
              <a:rPr dirty="0" sz="2000" lang="en-US"/>
              <a:t>,  or  posterior third  ventricular  </a:t>
            </a:r>
            <a:r>
              <a:rPr dirty="0" sz="2000" lang="en-US" err="1"/>
              <a:t>ependymomas</a:t>
            </a:r>
            <a:r>
              <a:rPr dirty="0" sz="2000" lang="en-US"/>
              <a:t>,  endoscopic  third  </a:t>
            </a:r>
            <a:r>
              <a:rPr dirty="0" sz="2000" lang="en-US" err="1"/>
              <a:t>ventriculostomy</a:t>
            </a:r>
            <a:r>
              <a:rPr dirty="0" sz="2000" lang="en-US"/>
              <a:t>  is  a  good  therapeutic  option,  provided  the  </a:t>
            </a:r>
            <a:r>
              <a:rPr dirty="0" sz="2000" lang="en-US" err="1"/>
              <a:t>interpeduncular</a:t>
            </a:r>
            <a:r>
              <a:rPr dirty="0" sz="2000" lang="en-US"/>
              <a:t> cistern  is  not  obliterated  by  tumor  or  brainstem  displacement. </a:t>
            </a:r>
          </a:p>
          <a:p>
            <a:pPr>
              <a:buFont typeface="Wingdings" pitchFamily="2" charset="2"/>
              <a:buChar char="ü"/>
            </a:pPr>
            <a:r>
              <a:rPr dirty="0" sz="2000" lang="en-US"/>
              <a:t>For  lateral  ventricular  </a:t>
            </a:r>
            <a:r>
              <a:rPr dirty="0" sz="2000" lang="en-US" err="1"/>
              <a:t>ependymomas</a:t>
            </a:r>
            <a:r>
              <a:rPr dirty="0" sz="2000" lang="en-US"/>
              <a:t>  that  cause  hydrocephalus  as a  result  of  unilateral  obstruction  of  the  foramen  of  </a:t>
            </a:r>
            <a:r>
              <a:rPr dirty="0" sz="2000" lang="en-US" err="1"/>
              <a:t>Monro</a:t>
            </a:r>
            <a:r>
              <a:rPr dirty="0" sz="2000" lang="en-US"/>
              <a:t>,  endoscopic  fenestration  of  the  septum  </a:t>
            </a:r>
            <a:r>
              <a:rPr dirty="0" sz="2000" lang="en-US" err="1"/>
              <a:t>pellucidum</a:t>
            </a:r>
            <a:r>
              <a:rPr dirty="0" sz="2000" lang="en-US"/>
              <a:t>  is  a  viable  treatment strategy.</a:t>
            </a:r>
          </a:p>
          <a:p>
            <a:r>
              <a:rPr b="1" dirty="0" sz="2000" lang="en-US" u="sng"/>
              <a:t>Limitations</a:t>
            </a:r>
          </a:p>
          <a:p>
            <a:pPr lvl="1">
              <a:buFont typeface="Wingdings" pitchFamily="2" charset="2"/>
              <a:buChar char="Ø"/>
            </a:pPr>
            <a:r>
              <a:rPr dirty="0" sz="2000" lang="en-US" err="1"/>
              <a:t>intraventricular</a:t>
            </a:r>
            <a:r>
              <a:rPr dirty="0" sz="2000" lang="en-US"/>
              <a:t>  tumors  with large  cystic  components.</a:t>
            </a:r>
          </a:p>
          <a:p>
            <a:pPr lvl="1">
              <a:buFont typeface="Wingdings" pitchFamily="2" charset="2"/>
              <a:buChar char="Ø"/>
            </a:pPr>
            <a:r>
              <a:rPr dirty="0" sz="2000" lang="en-US"/>
              <a:t>problems  with  visibility  secondary  to  bleeding  and  ability  to  achieve  adequate  hemostasis, especially in larger tumors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5" name=""/>
        <p:cNvGrpSpPr/>
        <p:nvPr/>
      </p:nvGrpSpPr>
      <p:grpSpPr>
        <a:xfrm>
          <a:off x="0" y="0"/>
          <a:ext cx="0" cy="0"/>
          <a:chOff x="0" y="0"/>
          <a:chExt cx="0" cy="0"/>
        </a:xfrm>
      </p:grpSpPr>
      <p:sp>
        <p:nvSpPr>
          <p:cNvPr id="1048641" name="Content Placeholder 2"/>
          <p:cNvSpPr>
            <a:spLocks noGrp="1"/>
          </p:cNvSpPr>
          <p:nvPr>
            <p:ph idx="1"/>
          </p:nvPr>
        </p:nvSpPr>
        <p:spPr>
          <a:xfrm>
            <a:off x="161636" y="138545"/>
            <a:ext cx="8855364" cy="6569364"/>
          </a:xfrm>
        </p:spPr>
        <p:txBody>
          <a:bodyPr>
            <a:normAutofit/>
          </a:bodyPr>
          <a:p>
            <a:pPr>
              <a:buFont typeface="Wingdings" pitchFamily="2" charset="2"/>
              <a:buChar char="v"/>
            </a:pPr>
            <a:r>
              <a:rPr b="1" dirty="0" lang="en-US" u="sng"/>
              <a:t>For posterior fossa </a:t>
            </a:r>
            <a:r>
              <a:rPr b="1" dirty="0" lang="en-US" err="1" u="sng"/>
              <a:t>ependymoma</a:t>
            </a:r>
            <a:endParaRPr b="1" dirty="0" lang="en-US" u="sng"/>
          </a:p>
          <a:p>
            <a:r>
              <a:rPr dirty="0" sz="2000" lang="en-US"/>
              <a:t>The </a:t>
            </a:r>
            <a:r>
              <a:rPr dirty="0" sz="2000" lang="en-US" err="1"/>
              <a:t>transvermian</a:t>
            </a:r>
            <a:r>
              <a:rPr dirty="0" sz="2000" lang="en-US"/>
              <a:t> approach is often associated with postoperative mutism and is therefore often replaced by the </a:t>
            </a:r>
            <a:r>
              <a:rPr dirty="0" sz="2000" lang="en-US" err="1"/>
              <a:t>telovelar</a:t>
            </a:r>
            <a:r>
              <a:rPr dirty="0" sz="2000" lang="en-US"/>
              <a:t> approach</a:t>
            </a:r>
          </a:p>
          <a:p>
            <a:r>
              <a:rPr dirty="0" sz="2000" lang="en-US"/>
              <a:t>initiated by opening of the </a:t>
            </a:r>
            <a:r>
              <a:rPr dirty="0" sz="2000" lang="en-US" err="1"/>
              <a:t>cerebellomedullary</a:t>
            </a:r>
            <a:r>
              <a:rPr dirty="0" sz="2000" lang="en-US"/>
              <a:t> fissure and superolateral retraction of the cerebellar tonsils. </a:t>
            </a:r>
          </a:p>
          <a:p>
            <a:r>
              <a:rPr dirty="0" sz="2000" lang="en-US"/>
              <a:t>This  provides  access  to  the </a:t>
            </a:r>
            <a:r>
              <a:rPr dirty="0" sz="2000" lang="en-US" err="1"/>
              <a:t>tela</a:t>
            </a:r>
            <a:r>
              <a:rPr dirty="0" sz="2000" lang="en-US"/>
              <a:t>  </a:t>
            </a:r>
            <a:r>
              <a:rPr dirty="0" sz="2000" lang="en-US" err="1"/>
              <a:t>choroidea</a:t>
            </a:r>
            <a:r>
              <a:rPr dirty="0" sz="2000" lang="en-US"/>
              <a:t>,  which  is  then  opened  to  free  the  tonsils  from  the medulla  and  open  the  lateral  recess,  thereby  exposing  the  fourth ventricle  and/or  tumor.  </a:t>
            </a:r>
          </a:p>
          <a:p>
            <a:r>
              <a:rPr dirty="0" sz="2000" lang="en-US"/>
              <a:t>Vascular  supply  of  fourth  ventricular </a:t>
            </a:r>
            <a:r>
              <a:rPr dirty="0" sz="2000" lang="en-US" err="1"/>
              <a:t>ependymomas</a:t>
            </a:r>
            <a:r>
              <a:rPr dirty="0" sz="2000" lang="en-US"/>
              <a:t>  is  usually  from  branches  of  the  posterior  inferior cerebellar  artery,  and  early  coagulation  of  vascular  feeders  to  the tumor  helps  to  reduce  </a:t>
            </a:r>
            <a:r>
              <a:rPr dirty="0" sz="2000" lang="en-US" err="1"/>
              <a:t>intraoperative</a:t>
            </a:r>
            <a:r>
              <a:rPr dirty="0" sz="2000" lang="en-US"/>
              <a:t>  bleeding  during  tumor resection.</a:t>
            </a:r>
            <a:endParaRPr dirty="0" sz="2000" lang="ar-IQ"/>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9" name=""/>
        <p:cNvGrpSpPr/>
        <p:nvPr/>
      </p:nvGrpSpPr>
      <p:grpSpPr>
        <a:xfrm>
          <a:off x="0" y="0"/>
          <a:ext cx="0" cy="0"/>
          <a:chOff x="0" y="0"/>
          <a:chExt cx="0" cy="0"/>
        </a:xfrm>
      </p:grpSpPr>
      <p:sp>
        <p:nvSpPr>
          <p:cNvPr id="1048593" name="Title 1"/>
          <p:cNvSpPr>
            <a:spLocks noGrp="1"/>
          </p:cNvSpPr>
          <p:nvPr>
            <p:ph type="title"/>
          </p:nvPr>
        </p:nvSpPr>
        <p:spPr>
          <a:xfrm>
            <a:off x="120650" y="157308"/>
            <a:ext cx="7886700" cy="708601"/>
          </a:xfrm>
        </p:spPr>
        <p:txBody>
          <a:bodyPr/>
          <a:p>
            <a:r>
              <a:rPr b="1" dirty="0" lang="en-US" u="sng">
                <a:solidFill>
                  <a:srgbClr val="C00000"/>
                </a:solidFill>
                <a:latin typeface="+mn-lt"/>
              </a:rPr>
              <a:t>PROGNOSTIC FACTORS </a:t>
            </a:r>
            <a:endParaRPr b="1" dirty="0" lang="ar-IQ" u="sng">
              <a:solidFill>
                <a:srgbClr val="C00000"/>
              </a:solidFill>
              <a:latin typeface="+mn-lt"/>
            </a:endParaRPr>
          </a:p>
        </p:txBody>
      </p:sp>
      <p:sp>
        <p:nvSpPr>
          <p:cNvPr id="1048594" name="Content Placeholder 2"/>
          <p:cNvSpPr>
            <a:spLocks noGrp="1"/>
          </p:cNvSpPr>
          <p:nvPr>
            <p:ph idx="1"/>
          </p:nvPr>
        </p:nvSpPr>
        <p:spPr>
          <a:xfrm>
            <a:off x="120650" y="865909"/>
            <a:ext cx="8902700" cy="5834784"/>
          </a:xfrm>
        </p:spPr>
        <p:txBody>
          <a:bodyPr>
            <a:normAutofit/>
          </a:bodyPr>
          <a:p>
            <a:r>
              <a:rPr dirty="0" sz="2000" lang="en-US"/>
              <a:t>PROGNOSTIC FACTORS Depend on:</a:t>
            </a:r>
          </a:p>
          <a:p>
            <a:pPr indent="-342900" lvl="1" marL="685800">
              <a:buFont typeface="+mj-lt"/>
              <a:buAutoNum type="arabicPeriod"/>
            </a:pPr>
            <a:r>
              <a:rPr dirty="0" sz="2000" lang="en-US"/>
              <a:t>The extent of disease at diagnosis.</a:t>
            </a:r>
          </a:p>
          <a:p>
            <a:pPr indent="-342900" lvl="1" marL="685800">
              <a:buFont typeface="+mj-lt"/>
              <a:buAutoNum type="arabicPeriod"/>
            </a:pPr>
            <a:r>
              <a:rPr dirty="0" sz="2000" lang="en-US"/>
              <a:t>Age of the patient at diagnosis.</a:t>
            </a:r>
          </a:p>
          <a:p>
            <a:pPr indent="-342900" lvl="1" marL="685800">
              <a:buFont typeface="+mj-lt"/>
              <a:buAutoNum type="arabicPeriod"/>
            </a:pPr>
            <a:r>
              <a:rPr dirty="0" sz="2000" lang="en-US"/>
              <a:t>Tumor location.</a:t>
            </a:r>
          </a:p>
          <a:p>
            <a:pPr indent="-342900" lvl="1" marL="685800">
              <a:buFont typeface="+mj-lt"/>
              <a:buAutoNum type="arabicPeriod"/>
            </a:pPr>
            <a:r>
              <a:rPr dirty="0" sz="2000" lang="en-US"/>
              <a:t>Tumor grading.</a:t>
            </a:r>
          </a:p>
          <a:p>
            <a:endParaRPr dirty="0" sz="2000" lang="en-US"/>
          </a:p>
          <a:p>
            <a:r>
              <a:rPr dirty="0" sz="2000" lang="en-US"/>
              <a:t>Approximately </a:t>
            </a:r>
            <a:r>
              <a:rPr b="1" dirty="0" sz="2000" lang="en-US"/>
              <a:t> 5%  to  10%  </a:t>
            </a:r>
            <a:r>
              <a:rPr dirty="0" sz="2000" lang="en-US"/>
              <a:t>of  children  with  </a:t>
            </a:r>
            <a:r>
              <a:rPr dirty="0" sz="2000" lang="en-US" err="1"/>
              <a:t>ependymoma</a:t>
            </a:r>
            <a:r>
              <a:rPr dirty="0" sz="2000" lang="en-US"/>
              <a:t> have  disseminated  (</a:t>
            </a:r>
            <a:r>
              <a:rPr b="1" dirty="0" sz="2000" lang="en-US">
                <a:solidFill>
                  <a:srgbClr val="0070C0"/>
                </a:solidFill>
              </a:rPr>
              <a:t>leptomeningeal</a:t>
            </a:r>
            <a:r>
              <a:rPr dirty="0" sz="2000" lang="en-US"/>
              <a:t>)  disease  at  the  time  of  diagnosis.</a:t>
            </a:r>
          </a:p>
          <a:p>
            <a:endParaRPr dirty="0" sz="2000" lang="en-US"/>
          </a:p>
          <a:p>
            <a:r>
              <a:rPr b="1" dirty="0" sz="2000" lang="en-US" u="sng"/>
              <a:t>Risk  factors  for  dissemination  include  </a:t>
            </a:r>
          </a:p>
          <a:p>
            <a:pPr lvl="1">
              <a:buFont typeface="Wingdings" pitchFamily="2" charset="2"/>
              <a:buChar char="Ø"/>
            </a:pPr>
            <a:r>
              <a:rPr dirty="0" sz="2000" lang="en-US"/>
              <a:t>Younger age.</a:t>
            </a:r>
          </a:p>
          <a:p>
            <a:pPr lvl="1">
              <a:buFont typeface="Wingdings" pitchFamily="2" charset="2"/>
              <a:buChar char="Ø"/>
            </a:pPr>
            <a:r>
              <a:rPr dirty="0" sz="2000" lang="en-US"/>
              <a:t>Less than  gross  total  resection.</a:t>
            </a:r>
          </a:p>
          <a:p>
            <a:pPr lvl="1">
              <a:buFont typeface="Wingdings" pitchFamily="2" charset="2"/>
              <a:buChar char="Ø"/>
            </a:pPr>
            <a:r>
              <a:rPr dirty="0" sz="2000" lang="en-US"/>
              <a:t>High proliferative  index.</a:t>
            </a:r>
          </a:p>
          <a:p>
            <a:pPr lvl="1">
              <a:buFont typeface="Wingdings" pitchFamily="2" charset="2"/>
              <a:buChar char="Ø"/>
            </a:pPr>
            <a:r>
              <a:rPr dirty="0" sz="2000" lang="en-US"/>
              <a:t>High grade  histology.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6" name=""/>
        <p:cNvGrpSpPr/>
        <p:nvPr/>
      </p:nvGrpSpPr>
      <p:grpSpPr>
        <a:xfrm>
          <a:off x="0" y="0"/>
          <a:ext cx="0" cy="0"/>
          <a:chOff x="0" y="0"/>
          <a:chExt cx="0" cy="0"/>
        </a:xfrm>
      </p:grpSpPr>
      <p:sp>
        <p:nvSpPr>
          <p:cNvPr id="1048642" name="Title 1"/>
          <p:cNvSpPr>
            <a:spLocks noGrp="1"/>
          </p:cNvSpPr>
          <p:nvPr>
            <p:ph type="title"/>
          </p:nvPr>
        </p:nvSpPr>
        <p:spPr>
          <a:xfrm>
            <a:off x="109104" y="145762"/>
            <a:ext cx="7886700" cy="627783"/>
          </a:xfrm>
        </p:spPr>
        <p:txBody>
          <a:bodyPr>
            <a:normAutofit fontScale="90000"/>
          </a:bodyPr>
          <a:p>
            <a:r>
              <a:rPr b="1" dirty="0" lang="en-US" u="sng">
                <a:latin typeface="Farah" pitchFamily="2" charset="0"/>
                <a:cs typeface="Farah" pitchFamily="2" charset="0"/>
              </a:rPr>
              <a:t>Radiotherapy</a:t>
            </a:r>
          </a:p>
        </p:txBody>
      </p:sp>
      <p:sp>
        <p:nvSpPr>
          <p:cNvPr id="1048643" name="Content Placeholder 2"/>
          <p:cNvSpPr>
            <a:spLocks noGrp="1"/>
          </p:cNvSpPr>
          <p:nvPr>
            <p:ph idx="1"/>
          </p:nvPr>
        </p:nvSpPr>
        <p:spPr>
          <a:xfrm>
            <a:off x="109104" y="773544"/>
            <a:ext cx="8925792" cy="5938693"/>
          </a:xfrm>
        </p:spPr>
        <p:txBody>
          <a:bodyPr>
            <a:normAutofit/>
          </a:bodyPr>
          <a:p>
            <a:pPr>
              <a:buFont typeface="Wingdings" pitchFamily="2" charset="2"/>
              <a:buChar char="§"/>
            </a:pPr>
            <a:r>
              <a:rPr dirty="0" sz="2000" lang="en-US"/>
              <a:t>For  some patients  with  </a:t>
            </a:r>
            <a:r>
              <a:rPr dirty="0" sz="2000" lang="en-US" err="1"/>
              <a:t>supratentorial</a:t>
            </a:r>
            <a:r>
              <a:rPr dirty="0" sz="2000" lang="en-US"/>
              <a:t>  </a:t>
            </a:r>
            <a:r>
              <a:rPr dirty="0" sz="2000" lang="en-US" err="1"/>
              <a:t>ependymomas</a:t>
            </a:r>
            <a:r>
              <a:rPr dirty="0" sz="2000" lang="en-US"/>
              <a:t>  who  have  undergone gross  total  resection,  observation  may  be  reasonable,  and  RT  can be  deferred  for  recurrent  tumors.  </a:t>
            </a:r>
          </a:p>
          <a:p>
            <a:pPr>
              <a:buFont typeface="Wingdings" pitchFamily="2" charset="2"/>
              <a:buChar char="§"/>
            </a:pPr>
            <a:r>
              <a:rPr dirty="0" sz="2000" lang="en-US"/>
              <a:t>For  patients  with  high-grade </a:t>
            </a:r>
            <a:r>
              <a:rPr dirty="0" sz="2000" lang="en-US" err="1"/>
              <a:t>ependymomas</a:t>
            </a:r>
            <a:r>
              <a:rPr dirty="0" sz="2000" lang="en-US"/>
              <a:t>,  surgical  resection  should  be  followed  by  adjuvant RT.  </a:t>
            </a:r>
          </a:p>
          <a:p>
            <a:pPr>
              <a:buFont typeface="Wingdings" pitchFamily="2" charset="2"/>
              <a:buChar char="§"/>
            </a:pPr>
            <a:r>
              <a:rPr dirty="0" sz="2000" lang="en-US"/>
              <a:t>For  patients  with  </a:t>
            </a:r>
            <a:r>
              <a:rPr dirty="0" sz="2000" lang="en-US" err="1"/>
              <a:t>infratentorial</a:t>
            </a:r>
            <a:r>
              <a:rPr dirty="0" sz="2000" lang="en-US"/>
              <a:t>  </a:t>
            </a:r>
            <a:r>
              <a:rPr dirty="0" sz="2000" lang="en-US" err="1"/>
              <a:t>ependymomas</a:t>
            </a:r>
            <a:r>
              <a:rPr dirty="0" sz="2000" lang="en-US"/>
              <a:t>,  surgical resection  is  usually  followed  by  adjuvant  RT  irrespective  of  tumor grade  and  extent  of  surgical  resection.  </a:t>
            </a:r>
          </a:p>
          <a:p>
            <a:pPr>
              <a:buFont typeface="Wingdings" pitchFamily="2" charset="2"/>
              <a:buChar char="§"/>
            </a:pPr>
            <a:r>
              <a:rPr dirty="0" sz="2000" lang="en-US"/>
              <a:t>When  patients  are  administered  RT,  the  treatment  field  usually  covers  the  resection  cavity and  a  1-  to  2-cm  margin  around  it.  </a:t>
            </a:r>
          </a:p>
          <a:p>
            <a:pPr>
              <a:buFont typeface="Wingdings" pitchFamily="2" charset="2"/>
              <a:buChar char="§"/>
            </a:pPr>
            <a:r>
              <a:rPr dirty="0" sz="2000" lang="en-US" err="1"/>
              <a:t>Craniospinal</a:t>
            </a:r>
            <a:r>
              <a:rPr dirty="0" sz="2000" lang="en-US"/>
              <a:t>  radiation  is reserved  for  patients  with  evidence  of  metastatic  seeding.  </a:t>
            </a:r>
          </a:p>
          <a:p>
            <a:pPr>
              <a:buFont typeface="Wingdings" pitchFamily="2" charset="2"/>
              <a:buChar char="§"/>
            </a:pPr>
            <a:r>
              <a:rPr dirty="0" sz="2000" lang="en-US"/>
              <a:t>SRS  is a  useful  adjunct  for  patients  with  recurrent  </a:t>
            </a:r>
            <a:r>
              <a:rPr dirty="0" sz="2000" lang="en-US" err="1"/>
              <a:t>ependymomas</a:t>
            </a:r>
            <a:r>
              <a:rPr dirty="0" sz="2000" lang="en-US"/>
              <a:t>  after surgical  resection  and  RT.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0" name=""/>
        <p:cNvGrpSpPr/>
        <p:nvPr/>
      </p:nvGrpSpPr>
      <p:grpSpPr>
        <a:xfrm>
          <a:off x="0" y="0"/>
          <a:ext cx="0" cy="0"/>
          <a:chOff x="0" y="0"/>
          <a:chExt cx="0" cy="0"/>
        </a:xfrm>
      </p:grpSpPr>
      <p:sp>
        <p:nvSpPr>
          <p:cNvPr id="1048595" name="Content Placeholder 2"/>
          <p:cNvSpPr>
            <a:spLocks noGrp="1"/>
          </p:cNvSpPr>
          <p:nvPr>
            <p:ph idx="1"/>
          </p:nvPr>
        </p:nvSpPr>
        <p:spPr>
          <a:xfrm>
            <a:off x="40409" y="46182"/>
            <a:ext cx="9063182" cy="6765636"/>
          </a:xfrm>
        </p:spPr>
        <p:txBody>
          <a:bodyPr>
            <a:normAutofit/>
          </a:bodyPr>
          <a:p>
            <a:pPr>
              <a:buFont typeface="Wingdings" pitchFamily="2" charset="2"/>
              <a:buChar char="v"/>
            </a:pPr>
            <a:r>
              <a:rPr b="1" dirty="0" sz="3800" lang="en-US" u="sng">
                <a:solidFill>
                  <a:srgbClr val="7030A0"/>
                </a:solidFill>
              </a:rPr>
              <a:t>Extent of Resection </a:t>
            </a:r>
          </a:p>
          <a:p>
            <a:pPr>
              <a:buFont typeface="Wingdings" pitchFamily="2" charset="2"/>
              <a:buChar char="Ø"/>
            </a:pPr>
            <a:r>
              <a:rPr dirty="0" sz="2000" lang="en-US"/>
              <a:t>The single most important determinant of outcome in pediatric ependymoma is the extent of surgical resection.</a:t>
            </a:r>
          </a:p>
          <a:p>
            <a:pPr>
              <a:buFont typeface="Wingdings" pitchFamily="2" charset="2"/>
              <a:buChar char="Ø"/>
            </a:pPr>
            <a:endParaRPr dirty="0" sz="2000" lang="en-US"/>
          </a:p>
          <a:p>
            <a:pPr>
              <a:buFont typeface="Wingdings" pitchFamily="2" charset="2"/>
              <a:buChar char="Ø"/>
            </a:pPr>
            <a:r>
              <a:rPr b="1" dirty="0" sz="2000" lang="en-US">
                <a:solidFill>
                  <a:srgbClr val="C00000"/>
                </a:solidFill>
              </a:rPr>
              <a:t>Because minimal  residual  disease  can  be  cured  with  radiotherapy</a:t>
            </a:r>
            <a:r>
              <a:rPr dirty="0" sz="2000" lang="en-US"/>
              <a:t>,  </a:t>
            </a:r>
            <a:r>
              <a:rPr dirty="0" sz="2000" lang="en-US" u="sng">
                <a:solidFill>
                  <a:srgbClr val="7030A0"/>
                </a:solidFill>
              </a:rPr>
              <a:t>it  is  not necessary  to  perform  extensive,  aggressive  resections  that  put  the patient  at  risk</a:t>
            </a:r>
            <a:r>
              <a:rPr dirty="0" sz="2000" lang="en-US"/>
              <a:t>.</a:t>
            </a:r>
          </a:p>
          <a:p>
            <a:pPr>
              <a:buFont typeface="Wingdings" pitchFamily="2" charset="2"/>
              <a:buChar char="Ø"/>
            </a:pPr>
            <a:endParaRPr dirty="0" sz="2000" lang="en-US"/>
          </a:p>
          <a:p>
            <a:pPr>
              <a:buFont typeface="Wingdings" pitchFamily="2" charset="2"/>
              <a:buChar char="Ø"/>
            </a:pPr>
            <a:r>
              <a:rPr dirty="0" sz="2000" lang="en-US" err="1" u="sng"/>
              <a:t>Ependymoma</a:t>
            </a:r>
            <a:r>
              <a:rPr dirty="0" sz="2000" lang="en-US" u="sng"/>
              <a:t>  resections  are  classified  as  gross  total,  near total,  subtotal,  and  biopsy.  </a:t>
            </a:r>
          </a:p>
          <a:p>
            <a:pPr indent="-457200" lvl="1" marL="914400">
              <a:buFont typeface="+mj-lt"/>
              <a:buAutoNum type="arabicParenR"/>
            </a:pPr>
            <a:r>
              <a:rPr b="1" dirty="0" sz="2000" lang="en-US">
                <a:solidFill>
                  <a:srgbClr val="002060"/>
                </a:solidFill>
              </a:rPr>
              <a:t>Gross  total  resection</a:t>
            </a:r>
            <a:r>
              <a:rPr dirty="0" sz="2000" lang="en-US"/>
              <a:t>  is  defined  as  the absence  of  tumor  on  postoperative  MRI,  even  if  microscopic disease  (visualized  with  the  operating  microscope  during  surgery) is  still  present.  </a:t>
            </a:r>
          </a:p>
          <a:p>
            <a:pPr indent="-457200" lvl="1" marL="914400">
              <a:buFont typeface="+mj-lt"/>
              <a:buAutoNum type="arabicParenR"/>
            </a:pPr>
            <a:r>
              <a:rPr b="1" dirty="0" sz="2000" lang="en-US">
                <a:solidFill>
                  <a:srgbClr val="002060"/>
                </a:solidFill>
              </a:rPr>
              <a:t>Near-total  resection </a:t>
            </a:r>
            <a:r>
              <a:rPr dirty="0" sz="2000" lang="en-US"/>
              <a:t> is  arbitrarily  defined  as  </a:t>
            </a:r>
          </a:p>
          <a:p>
            <a:pPr lvl="2"/>
            <a:r>
              <a:rPr dirty="0" lang="en-US"/>
              <a:t>less  than 1.5  cm3  residual  tumor  on  postoperative  imaging or </a:t>
            </a:r>
          </a:p>
          <a:p>
            <a:pPr lvl="2"/>
            <a:r>
              <a:rPr dirty="0" lang="en-US"/>
              <a:t>0.5-cm  residual  thickness of  tumor  bed  enhancement.</a:t>
            </a:r>
          </a:p>
          <a:p>
            <a:pPr indent="-457200" lvl="1" marL="914400">
              <a:buFont typeface="+mj-lt"/>
              <a:buAutoNum type="arabicParenR"/>
            </a:pPr>
            <a:r>
              <a:rPr b="1" dirty="0" sz="2000" lang="en-US">
                <a:solidFill>
                  <a:srgbClr val="002060"/>
                </a:solidFill>
              </a:rPr>
              <a:t>Subtotal  resection</a:t>
            </a:r>
            <a:r>
              <a:rPr dirty="0" sz="2000" lang="en-US"/>
              <a:t>  is  defined  as remaining  gross  residual  tumor  that  is  visible  to  the  surgeon during  surgery  or  on  postoperative  </a:t>
            </a:r>
            <a:r>
              <a:rPr dirty="0" sz="2000" lang="en-US" err="1"/>
              <a:t>neuroimaging</a:t>
            </a:r>
            <a:r>
              <a:rPr dirty="0" sz="2000" lang="en-US"/>
              <a:t>.</a:t>
            </a:r>
          </a:p>
          <a:p>
            <a:endParaRPr dirty="0" lang="ar-IQ"/>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1" name=""/>
        <p:cNvGrpSpPr/>
        <p:nvPr/>
      </p:nvGrpSpPr>
      <p:grpSpPr>
        <a:xfrm>
          <a:off x="0" y="0"/>
          <a:ext cx="0" cy="0"/>
          <a:chOff x="0" y="0"/>
          <a:chExt cx="0" cy="0"/>
        </a:xfrm>
      </p:grpSpPr>
      <p:sp>
        <p:nvSpPr>
          <p:cNvPr id="1048596" name="Content Placeholder 2"/>
          <p:cNvSpPr>
            <a:spLocks noGrp="1"/>
          </p:cNvSpPr>
          <p:nvPr>
            <p:ph idx="1"/>
          </p:nvPr>
        </p:nvSpPr>
        <p:spPr>
          <a:xfrm>
            <a:off x="92363" y="103908"/>
            <a:ext cx="8947727" cy="6661727"/>
          </a:xfrm>
        </p:spPr>
        <p:txBody>
          <a:bodyPr>
            <a:normAutofit/>
          </a:bodyPr>
          <a:p>
            <a:pPr>
              <a:buFont typeface="Wingdings" pitchFamily="2" charset="2"/>
              <a:buChar char="v"/>
            </a:pPr>
            <a:r>
              <a:rPr b="1" dirty="0" lang="en-US" u="sng">
                <a:solidFill>
                  <a:srgbClr val="7030A0"/>
                </a:solidFill>
              </a:rPr>
              <a:t>Age</a:t>
            </a:r>
          </a:p>
          <a:p>
            <a:pPr indent="0" lvl="1" marL="457200">
              <a:buNone/>
            </a:pPr>
            <a:r>
              <a:rPr dirty="0" sz="2000" lang="en-US"/>
              <a:t>Patients younger than 3 years at the time of diagnosis may have a poorer prognosis than older children </a:t>
            </a:r>
          </a:p>
          <a:p>
            <a:pPr>
              <a:buFont typeface="Wingdings" pitchFamily="2" charset="2"/>
              <a:buChar char="v"/>
            </a:pPr>
            <a:r>
              <a:rPr b="1" dirty="0" lang="en-US" u="sng">
                <a:solidFill>
                  <a:srgbClr val="7030A0"/>
                </a:solidFill>
              </a:rPr>
              <a:t>Location</a:t>
            </a:r>
          </a:p>
          <a:p>
            <a:pPr indent="0" lvl="1" marL="457200">
              <a:buNone/>
            </a:pPr>
            <a:r>
              <a:rPr dirty="0" sz="2000" lang="en-US"/>
              <a:t>there  was  no  difference  in  overall  survival  between  </a:t>
            </a:r>
            <a:r>
              <a:rPr dirty="0" sz="2000" lang="en-US" err="1"/>
              <a:t>supratentorial</a:t>
            </a:r>
            <a:r>
              <a:rPr dirty="0" sz="2000" lang="en-US"/>
              <a:t>  and  </a:t>
            </a:r>
            <a:r>
              <a:rPr dirty="0" sz="2000" lang="en-US" err="1"/>
              <a:t>infratentorial</a:t>
            </a:r>
            <a:r>
              <a:rPr dirty="0" sz="2000" lang="en-US"/>
              <a:t> </a:t>
            </a:r>
            <a:r>
              <a:rPr dirty="0" sz="2000" lang="en-US" err="1"/>
              <a:t>ependymomas</a:t>
            </a:r>
            <a:r>
              <a:rPr dirty="0" sz="2000" lang="en-US"/>
              <a:t>.</a:t>
            </a:r>
          </a:p>
          <a:p>
            <a:pPr indent="0" lvl="1" marL="457200">
              <a:buNone/>
            </a:pPr>
            <a:r>
              <a:rPr dirty="0" sz="2000" lang="en-US"/>
              <a:t>spinal location  was  associated  with  improved  survival  (5-year  overall survival  of  86.7%).</a:t>
            </a:r>
          </a:p>
          <a:p>
            <a:pPr>
              <a:buFont typeface="Wingdings" pitchFamily="2" charset="2"/>
              <a:buChar char="v"/>
            </a:pPr>
            <a:r>
              <a:rPr b="1" dirty="0" lang="en-US" u="sng">
                <a:solidFill>
                  <a:srgbClr val="7030A0"/>
                </a:solidFill>
              </a:rPr>
              <a:t>Tumor grade </a:t>
            </a:r>
          </a:p>
          <a:p>
            <a:pPr indent="0" lvl="1" marL="457200">
              <a:buNone/>
            </a:pPr>
            <a:r>
              <a:rPr dirty="0" sz="2000" lang="en-US"/>
              <a:t>worse survival in </a:t>
            </a:r>
            <a:r>
              <a:rPr dirty="0" sz="2000" lang="en-US" err="1"/>
              <a:t>anaplastic</a:t>
            </a:r>
            <a:r>
              <a:rPr dirty="0" sz="2000" lang="en-US"/>
              <a:t> </a:t>
            </a:r>
            <a:r>
              <a:rPr dirty="0" sz="2000" lang="en-US" err="1"/>
              <a:t>ependymomas</a:t>
            </a:r>
            <a:r>
              <a:rPr dirty="0" sz="2000" lang="en-US"/>
              <a:t> compared to WHO grade II </a:t>
            </a:r>
            <a:r>
              <a:rPr dirty="0" sz="2000" lang="en-US" err="1"/>
              <a:t>ependymomas</a:t>
            </a:r>
            <a:r>
              <a:rPr dirty="0" sz="2000" lang="en-US"/>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2" name=""/>
        <p:cNvGrpSpPr/>
        <p:nvPr/>
      </p:nvGrpSpPr>
      <p:grpSpPr>
        <a:xfrm>
          <a:off x="0" y="0"/>
          <a:ext cx="0" cy="0"/>
          <a:chOff x="0" y="0"/>
          <a:chExt cx="0" cy="0"/>
        </a:xfrm>
      </p:grpSpPr>
      <p:sp>
        <p:nvSpPr>
          <p:cNvPr id="1048597" name="Content Placeholder 2"/>
          <p:cNvSpPr>
            <a:spLocks noGrp="1"/>
          </p:cNvSpPr>
          <p:nvPr>
            <p:ph idx="1"/>
          </p:nvPr>
        </p:nvSpPr>
        <p:spPr>
          <a:xfrm>
            <a:off x="86012" y="82262"/>
            <a:ext cx="8965623" cy="6683374"/>
          </a:xfrm>
        </p:spPr>
        <p:txBody>
          <a:bodyPr>
            <a:normAutofit/>
          </a:bodyPr>
          <a:p>
            <a:pPr>
              <a:buFont typeface="Wingdings" pitchFamily="2" charset="2"/>
              <a:buChar char="q"/>
            </a:pPr>
            <a:r>
              <a:rPr b="1" dirty="0" lang="en-US" u="sng">
                <a:solidFill>
                  <a:srgbClr val="C00000"/>
                </a:solidFill>
              </a:rPr>
              <a:t>World HealthOrganization Classification of </a:t>
            </a:r>
            <a:r>
              <a:rPr b="1" dirty="0" lang="en-US" err="1" u="sng">
                <a:solidFill>
                  <a:srgbClr val="C00000"/>
                </a:solidFill>
              </a:rPr>
              <a:t>ependymoma</a:t>
            </a:r>
            <a:endParaRPr b="1" dirty="0" lang="en-US" u="sng">
              <a:solidFill>
                <a:srgbClr val="C00000"/>
              </a:solidFill>
            </a:endParaRPr>
          </a:p>
          <a:p>
            <a:pPr>
              <a:buFont typeface="Wingdings" pitchFamily="2" charset="2"/>
              <a:buChar char="Ø"/>
            </a:pPr>
            <a:r>
              <a:rPr b="1" dirty="0" sz="2400" lang="en-US"/>
              <a:t>Grade 1 (</a:t>
            </a:r>
            <a:r>
              <a:rPr b="1" dirty="0" sz="2400" lang="en-US">
                <a:solidFill>
                  <a:srgbClr val="0070C0"/>
                </a:solidFill>
              </a:rPr>
              <a:t>adult age</a:t>
            </a:r>
            <a:r>
              <a:rPr b="1" dirty="0" sz="2400" lang="en-US"/>
              <a:t>)</a:t>
            </a:r>
          </a:p>
          <a:p>
            <a:pPr lvl="1">
              <a:buFont typeface="Wingdings" pitchFamily="2" charset="2"/>
              <a:buChar char="§"/>
            </a:pPr>
            <a:r>
              <a:rPr dirty="0" sz="2000" lang="en-US" err="1"/>
              <a:t>Subependymoma</a:t>
            </a:r>
            <a:endParaRPr dirty="0" sz="2000" lang="en-US"/>
          </a:p>
          <a:p>
            <a:pPr lvl="1">
              <a:buFont typeface="Wingdings" pitchFamily="2" charset="2"/>
              <a:buChar char="§"/>
            </a:pPr>
            <a:r>
              <a:rPr dirty="0" sz="2000" lang="en-US" err="1"/>
              <a:t>Myxopapillary</a:t>
            </a:r>
            <a:r>
              <a:rPr dirty="0" sz="2000" lang="en-US"/>
              <a:t> </a:t>
            </a:r>
            <a:r>
              <a:rPr dirty="0" sz="2000" lang="en-US" err="1"/>
              <a:t>ependymoma</a:t>
            </a:r>
            <a:endParaRPr dirty="0" sz="2000" lang="en-US"/>
          </a:p>
          <a:p>
            <a:pPr>
              <a:buFont typeface="Wingdings" pitchFamily="2" charset="2"/>
              <a:buChar char="Ø"/>
            </a:pPr>
            <a:r>
              <a:rPr b="1" dirty="0" sz="2400" lang="en-US"/>
              <a:t>Grade 2 (</a:t>
            </a:r>
            <a:r>
              <a:rPr b="1" dirty="0" sz="2400" lang="en-US">
                <a:solidFill>
                  <a:srgbClr val="0070C0"/>
                </a:solidFill>
              </a:rPr>
              <a:t>pediatric age</a:t>
            </a:r>
            <a:r>
              <a:rPr b="1" dirty="0" sz="2400" lang="en-US"/>
              <a:t>)</a:t>
            </a:r>
          </a:p>
          <a:p>
            <a:pPr lvl="1">
              <a:buFont typeface="Wingdings" pitchFamily="2" charset="2"/>
              <a:buChar char="§"/>
            </a:pPr>
            <a:r>
              <a:rPr dirty="0" sz="2000" lang="en-US"/>
              <a:t>Cellular</a:t>
            </a:r>
          </a:p>
          <a:p>
            <a:pPr lvl="1">
              <a:buFont typeface="Wingdings" pitchFamily="2" charset="2"/>
              <a:buChar char="§"/>
            </a:pPr>
            <a:r>
              <a:rPr dirty="0" sz="2000" lang="en-US"/>
              <a:t>Clear cell</a:t>
            </a:r>
          </a:p>
          <a:p>
            <a:pPr lvl="1">
              <a:buFont typeface="Wingdings" pitchFamily="2" charset="2"/>
              <a:buChar char="§"/>
            </a:pPr>
            <a:r>
              <a:rPr dirty="0" sz="2000" lang="en-US"/>
              <a:t>Papillary (aggressive)</a:t>
            </a:r>
          </a:p>
          <a:p>
            <a:pPr lvl="1">
              <a:buFont typeface="Wingdings" pitchFamily="2" charset="2"/>
              <a:buChar char="§"/>
            </a:pPr>
            <a:r>
              <a:rPr dirty="0" sz="2000" lang="en-US" err="1"/>
              <a:t>Tanycytic</a:t>
            </a:r>
            <a:endParaRPr dirty="0" sz="2000" lang="en-US"/>
          </a:p>
          <a:p>
            <a:pPr>
              <a:buFont typeface="Wingdings" pitchFamily="2" charset="2"/>
              <a:buChar char="Ø"/>
            </a:pPr>
            <a:r>
              <a:rPr b="1" dirty="0" sz="2400" lang="en-US"/>
              <a:t>Grade 3 (</a:t>
            </a:r>
            <a:r>
              <a:rPr b="1" dirty="0" sz="2400" lang="en-US">
                <a:solidFill>
                  <a:srgbClr val="0070C0"/>
                </a:solidFill>
              </a:rPr>
              <a:t>pediatric age</a:t>
            </a:r>
            <a:r>
              <a:rPr b="1" dirty="0" sz="2400" lang="en-US"/>
              <a:t>)</a:t>
            </a:r>
          </a:p>
          <a:p>
            <a:pPr lvl="1">
              <a:buFont typeface="Wingdings" pitchFamily="2" charset="2"/>
              <a:buChar char="§"/>
            </a:pPr>
            <a:r>
              <a:rPr dirty="0" sz="2000" lang="en-US" err="1"/>
              <a:t>Anaplastic</a:t>
            </a:r>
            <a:r>
              <a:rPr dirty="0" sz="2000" lang="en-US"/>
              <a:t> </a:t>
            </a:r>
            <a:r>
              <a:rPr dirty="0" sz="2000" lang="en-US" err="1"/>
              <a:t>ependymoma</a:t>
            </a:r>
            <a:endParaRPr dirty="0" sz="2000"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3" name=""/>
        <p:cNvGrpSpPr/>
        <p:nvPr/>
      </p:nvGrpSpPr>
      <p:grpSpPr>
        <a:xfrm>
          <a:off x="0" y="0"/>
          <a:ext cx="0" cy="0"/>
          <a:chOff x="0" y="0"/>
          <a:chExt cx="0" cy="0"/>
        </a:xfrm>
      </p:grpSpPr>
      <p:sp>
        <p:nvSpPr>
          <p:cNvPr id="1048598" name="Title 1"/>
          <p:cNvSpPr>
            <a:spLocks noGrp="1"/>
          </p:cNvSpPr>
          <p:nvPr>
            <p:ph type="title"/>
          </p:nvPr>
        </p:nvSpPr>
        <p:spPr>
          <a:xfrm>
            <a:off x="97559" y="99582"/>
            <a:ext cx="7886700" cy="581456"/>
          </a:xfrm>
        </p:spPr>
        <p:txBody>
          <a:bodyPr>
            <a:normAutofit/>
          </a:bodyPr>
          <a:p>
            <a:pPr indent="-457200" marL="457200">
              <a:buFont typeface="Wingdings" pitchFamily="2" charset="2"/>
              <a:buChar char="q"/>
            </a:pPr>
            <a:r>
              <a:rPr b="1" dirty="0" sz="2800" lang="en-US" u="sng">
                <a:solidFill>
                  <a:srgbClr val="C00000"/>
                </a:solidFill>
                <a:latin typeface="+mn-lt"/>
              </a:rPr>
              <a:t>PATHOLOGY</a:t>
            </a:r>
            <a:endParaRPr b="1" dirty="0" sz="2800" lang="ar-IQ" u="sng">
              <a:solidFill>
                <a:srgbClr val="C00000"/>
              </a:solidFill>
              <a:latin typeface="+mn-lt"/>
            </a:endParaRPr>
          </a:p>
        </p:txBody>
      </p:sp>
      <p:sp>
        <p:nvSpPr>
          <p:cNvPr id="1048599" name="Content Placeholder 2"/>
          <p:cNvSpPr>
            <a:spLocks noGrp="1"/>
          </p:cNvSpPr>
          <p:nvPr>
            <p:ph idx="1"/>
          </p:nvPr>
        </p:nvSpPr>
        <p:spPr>
          <a:xfrm>
            <a:off x="97559" y="681038"/>
            <a:ext cx="8948882" cy="6077380"/>
          </a:xfrm>
        </p:spPr>
        <p:txBody>
          <a:bodyPr>
            <a:noAutofit/>
          </a:bodyPr>
          <a:p>
            <a:r>
              <a:rPr dirty="0" sz="2000" lang="en-US"/>
              <a:t>Slowly  growing  tumors  originating  from the  ventricular  wall  or  spinal  canal.</a:t>
            </a:r>
          </a:p>
          <a:p>
            <a:r>
              <a:rPr b="1" dirty="0" sz="2000" lang="en-US" u="sng"/>
              <a:t>Gross Pathology </a:t>
            </a:r>
          </a:p>
          <a:p>
            <a:pPr lvl="1">
              <a:buFont typeface="Wingdings" pitchFamily="2" charset="2"/>
              <a:buChar char="Ø"/>
            </a:pPr>
            <a:r>
              <a:rPr dirty="0" sz="2000" lang="en-US"/>
              <a:t>Are reddish-tan or gray in color and form relatively well-demarcated, lobulated masses.</a:t>
            </a:r>
          </a:p>
          <a:p>
            <a:r>
              <a:rPr b="1" dirty="0" sz="2000" lang="en-US" u="sng"/>
              <a:t>Microscopic Pathology</a:t>
            </a:r>
            <a:r>
              <a:rPr dirty="0" sz="2000" lang="en-US"/>
              <a:t> </a:t>
            </a:r>
          </a:p>
          <a:p>
            <a:pPr lvl="1">
              <a:buFont typeface="Wingdings" pitchFamily="2" charset="2"/>
              <a:buChar char="Ø"/>
            </a:pPr>
            <a:r>
              <a:rPr dirty="0" sz="2000" lang="en-US"/>
              <a:t>Well-delineated, moderately cellular, glial tumors with round monomorphic nuclei and “</a:t>
            </a:r>
            <a:r>
              <a:rPr b="1" dirty="0" sz="2000" lang="en-US">
                <a:solidFill>
                  <a:srgbClr val="7030A0"/>
                </a:solidFill>
              </a:rPr>
              <a:t>salt and pepper</a:t>
            </a:r>
            <a:r>
              <a:rPr dirty="0" sz="2000" lang="en-US"/>
              <a:t>” speckling of the chromatin.</a:t>
            </a:r>
          </a:p>
          <a:p>
            <a:pPr lvl="1">
              <a:buFont typeface="Wingdings" pitchFamily="2" charset="2"/>
              <a:buChar char="Ø"/>
            </a:pPr>
            <a:r>
              <a:rPr dirty="0" sz="2000" lang="en-US"/>
              <a:t>Mitoses are absent or rare. </a:t>
            </a:r>
          </a:p>
          <a:p>
            <a:pPr lvl="1">
              <a:buFont typeface="Wingdings" pitchFamily="2" charset="2"/>
              <a:buChar char="Ø"/>
            </a:pPr>
            <a:r>
              <a:rPr dirty="0" sz="2000" lang="en-US"/>
              <a:t>The tumors are characterized by </a:t>
            </a:r>
            <a:r>
              <a:rPr b="1" dirty="0" sz="2000" lang="en-US">
                <a:solidFill>
                  <a:srgbClr val="0070C0"/>
                </a:solidFill>
              </a:rPr>
              <a:t>perivascular </a:t>
            </a:r>
            <a:r>
              <a:rPr b="1" dirty="0" sz="2000" lang="en-US" err="1">
                <a:solidFill>
                  <a:srgbClr val="0070C0"/>
                </a:solidFill>
              </a:rPr>
              <a:t>pseudorosettes</a:t>
            </a:r>
            <a:r>
              <a:rPr dirty="0" sz="2000" lang="en-US"/>
              <a:t> (</a:t>
            </a:r>
            <a:r>
              <a:rPr dirty="0" sz="2000" lang="en-US">
                <a:solidFill>
                  <a:srgbClr val="C00000"/>
                </a:solidFill>
              </a:rPr>
              <a:t>groups of cells arranged radially around a blood vessel</a:t>
            </a:r>
            <a:r>
              <a:rPr dirty="0" sz="2000" lang="en-US"/>
              <a:t>) and, less commonly, by true ependymal rosettes.</a:t>
            </a:r>
          </a:p>
          <a:p>
            <a:pPr lvl="1">
              <a:buFont typeface="Wingdings" pitchFamily="2" charset="2"/>
              <a:buChar char="Ø"/>
            </a:pPr>
            <a:r>
              <a:rPr dirty="0" sz="2000" lang="en-US"/>
              <a:t>They usually stain </a:t>
            </a:r>
            <a:r>
              <a:rPr b="1" dirty="0" sz="2000" lang="en-US"/>
              <a:t>positive</a:t>
            </a:r>
            <a:r>
              <a:rPr dirty="0" sz="2000" lang="en-US"/>
              <a:t> for </a:t>
            </a:r>
            <a:r>
              <a:rPr dirty="0" sz="2000" lang="en-US">
                <a:solidFill>
                  <a:srgbClr val="002060"/>
                </a:solidFill>
              </a:rPr>
              <a:t>glial fibrillary acidic protein GFAP, vimentin, and CD56</a:t>
            </a:r>
            <a:r>
              <a:rPr dirty="0" sz="2000" lang="en-US"/>
              <a:t>.</a:t>
            </a:r>
          </a:p>
          <a:p>
            <a:pPr lvl="1">
              <a:buFont typeface="Wingdings" pitchFamily="2" charset="2"/>
              <a:buChar char="Ø"/>
            </a:pPr>
            <a:r>
              <a:rPr dirty="0" sz="2000" lang="en-US" err="1"/>
              <a:t>Anaplastic</a:t>
            </a:r>
            <a:r>
              <a:rPr dirty="0" sz="2000" lang="en-US"/>
              <a:t> ependymomas are malignant gliomas with ependymal differentiation, hyper cellularity, nuclear pleomorphism, high mitotic activity, microvascular proliferation, and </a:t>
            </a:r>
            <a:r>
              <a:rPr dirty="0" sz="2000" lang="en-US" err="1"/>
              <a:t>pseudopalisading</a:t>
            </a:r>
            <a:r>
              <a:rPr dirty="0" sz="2000" lang="en-US"/>
              <a:t> necrosis.</a:t>
            </a:r>
          </a:p>
          <a:p>
            <a:pPr lvl="1">
              <a:buFont typeface="Wingdings" pitchFamily="2" charset="2"/>
              <a:buChar char="Ø"/>
            </a:pPr>
            <a:r>
              <a:rPr dirty="0" sz="2000" lang="en-US"/>
              <a:t>In grade II ependymomas, perivascular </a:t>
            </a:r>
            <a:r>
              <a:rPr dirty="0" sz="2000" lang="en-US" err="1"/>
              <a:t>pseudorosettes</a:t>
            </a:r>
            <a:r>
              <a:rPr dirty="0" sz="2000" lang="en-US"/>
              <a:t> are common.</a:t>
            </a:r>
            <a:endParaRPr dirty="0" sz="2000" lang="ar-IQ"/>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4" name=""/>
        <p:cNvGrpSpPr/>
        <p:nvPr/>
      </p:nvGrpSpPr>
      <p:grpSpPr>
        <a:xfrm>
          <a:off x="0" y="0"/>
          <a:ext cx="0" cy="0"/>
          <a:chOff x="0" y="0"/>
          <a:chExt cx="0" cy="0"/>
        </a:xfrm>
      </p:grpSpPr>
      <p:sp>
        <p:nvSpPr>
          <p:cNvPr id="1048600" name="Title 1"/>
          <p:cNvSpPr>
            <a:spLocks noGrp="1"/>
          </p:cNvSpPr>
          <p:nvPr>
            <p:ph type="title"/>
          </p:nvPr>
        </p:nvSpPr>
        <p:spPr>
          <a:xfrm>
            <a:off x="97560" y="87746"/>
            <a:ext cx="7886700" cy="627783"/>
          </a:xfrm>
        </p:spPr>
        <p:txBody>
          <a:bodyPr>
            <a:noAutofit/>
          </a:bodyPr>
          <a:p>
            <a:pPr indent="-457200" marL="457200">
              <a:buFont typeface="Wingdings" pitchFamily="2" charset="2"/>
              <a:buChar char="q"/>
            </a:pPr>
            <a:r>
              <a:rPr b="1" dirty="0" sz="2800" lang="en-US">
                <a:solidFill>
                  <a:srgbClr val="C00000"/>
                </a:solidFill>
                <a:latin typeface="+mn-lt"/>
                <a:ea typeface="Baskerville" panose="02020502070401020303" pitchFamily="18" charset="0"/>
                <a:cs typeface="Aldhabi" pitchFamily="2" charset="-78"/>
              </a:rPr>
              <a:t>HEREDITARY TUMOR SYNDROMES </a:t>
            </a:r>
            <a:endParaRPr b="1" dirty="0" sz="2800" lang="ar-IQ">
              <a:solidFill>
                <a:srgbClr val="C00000"/>
              </a:solidFill>
              <a:latin typeface="+mn-lt"/>
              <a:ea typeface="Baskerville" panose="02020502070401020303" pitchFamily="18" charset="0"/>
              <a:cs typeface="Aldhabi" pitchFamily="2" charset="-78"/>
            </a:endParaRPr>
          </a:p>
        </p:txBody>
      </p:sp>
      <p:sp>
        <p:nvSpPr>
          <p:cNvPr id="1048601" name="Content Placeholder 2"/>
          <p:cNvSpPr>
            <a:spLocks noGrp="1"/>
          </p:cNvSpPr>
          <p:nvPr>
            <p:ph idx="1"/>
          </p:nvPr>
        </p:nvSpPr>
        <p:spPr>
          <a:xfrm>
            <a:off x="97559" y="611909"/>
            <a:ext cx="8942531" cy="6158345"/>
          </a:xfrm>
        </p:spPr>
        <p:txBody>
          <a:bodyPr>
            <a:normAutofit/>
          </a:bodyPr>
          <a:p>
            <a:r>
              <a:rPr dirty="0" sz="2000" lang="en-US"/>
              <a:t>There are few known familial ependymoma syndromes, and </a:t>
            </a:r>
            <a:r>
              <a:rPr b="1" dirty="0" sz="2000" lang="en-US">
                <a:solidFill>
                  <a:srgbClr val="0070C0"/>
                </a:solidFill>
              </a:rPr>
              <a:t>most ependymomas occur sporadically</a:t>
            </a:r>
            <a:r>
              <a:rPr dirty="0" sz="2000" lang="en-US"/>
              <a:t>.</a:t>
            </a:r>
          </a:p>
          <a:p>
            <a:pPr indent="-385763" marL="385763">
              <a:buFont typeface="+mj-lt"/>
              <a:buAutoNum type="arabicPeriod"/>
            </a:pPr>
            <a:r>
              <a:rPr b="1" dirty="0" sz="2000" lang="en-US"/>
              <a:t>Neurofibromatosis type 2 (NF2).</a:t>
            </a:r>
          </a:p>
          <a:p>
            <a:pPr indent="-385763" marL="385763">
              <a:buFont typeface="+mj-lt"/>
              <a:buAutoNum type="arabicPeriod"/>
            </a:pPr>
            <a:r>
              <a:rPr b="1" dirty="0" sz="2000" lang="it-IT" err="1"/>
              <a:t>Li-Fraumeni</a:t>
            </a:r>
            <a:r>
              <a:rPr b="1" dirty="0" sz="2000" lang="it-IT"/>
              <a:t> </a:t>
            </a:r>
            <a:r>
              <a:rPr b="1" dirty="0" sz="2000" lang="it-IT" err="1"/>
              <a:t>syndrome</a:t>
            </a:r>
            <a:r>
              <a:rPr dirty="0" sz="2000" lang="en-US"/>
              <a:t> :  mutation in the p53 tumor suppressor gene (TP53)</a:t>
            </a:r>
          </a:p>
          <a:p>
            <a:pPr indent="-385763" marL="385763">
              <a:buFont typeface="+mj-lt"/>
              <a:buAutoNum type="arabicPeriod"/>
            </a:pPr>
            <a:r>
              <a:rPr b="1" dirty="0" sz="2000" lang="en-US"/>
              <a:t>Multiple endocrine neoplasia type 1 syndrome MEN 1</a:t>
            </a:r>
            <a:r>
              <a:rPr dirty="0" sz="2000" lang="en-US"/>
              <a:t>.</a:t>
            </a:r>
          </a:p>
          <a:p>
            <a:pPr indent="-385763" marL="385763">
              <a:buFont typeface="+mj-lt"/>
              <a:buAutoNum type="arabicPeriod"/>
            </a:pPr>
            <a:r>
              <a:rPr b="1" dirty="0" sz="2000" lang="en-US" err="1"/>
              <a:t>Turcot’s</a:t>
            </a:r>
            <a:r>
              <a:rPr b="1" dirty="0" sz="2000" lang="en-US"/>
              <a:t> syndrome</a:t>
            </a:r>
            <a:r>
              <a:rPr dirty="0" sz="2000" lang="en-US"/>
              <a:t>: is the association of colonic neoplasia with a central nervous system (CNS) tumor and is caused by mutations in the adenomatous polyposis coli (APC) gene on chromosome 5.</a:t>
            </a:r>
          </a:p>
          <a:p>
            <a:endParaRPr dirty="0" sz="2000" lang="ar-IQ"/>
          </a:p>
        </p:txBody>
      </p:sp>
      <p:pic>
        <p:nvPicPr>
          <p:cNvPr id="2097152" name="Picture 4"/>
          <p:cNvPicPr>
            <a:picLocks noChangeAspect="1"/>
          </p:cNvPicPr>
          <p:nvPr/>
        </p:nvPicPr>
        <p:blipFill>
          <a:blip xmlns:r="http://schemas.openxmlformats.org/officeDocument/2006/relationships" r:embed="rId1"/>
          <a:stretch>
            <a:fillRect/>
          </a:stretch>
        </p:blipFill>
        <p:spPr>
          <a:xfrm>
            <a:off x="1522383" y="3429000"/>
            <a:ext cx="6099233" cy="3419788"/>
          </a:xfrm>
          <a:prstGeom prst="rect"/>
          <a:ln>
            <a:noFill/>
          </a:ln>
          <a:effectLst>
            <a:softEdge rad="112500"/>
          </a:effectLst>
        </p:spPr>
      </p:pic>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Ibrahim</dc:creator>
  <cp:lastModifiedBy>Ahmed Maan</cp:lastModifiedBy>
  <dcterms:created xsi:type="dcterms:W3CDTF">2017-12-25T13:13:26Z</dcterms:created>
  <dcterms:modified xsi:type="dcterms:W3CDTF">2022-11-28T09:47:22Z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2e42dd7e70d84c8192687cb1cfa085ad</vt:lpwstr>
  </property>
</Properties>
</file>