
<file path=[Content_Types].xml><?xml version="1.0" encoding="utf-8"?>
<Types xmlns="http://schemas.openxmlformats.org/package/2006/content-types">
  <Default Extension="rels" ContentType="application/vnd.openxmlformats-package.relationships+xml"/>
  <Default Extension="xml" ContentType="application/xml"/>
  <Default Extension="png" ContentType="image/png"/>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saveSubsetFonts="1">
  <p:sldMasterIdLst>
    <p:sldMasterId id="2147483696" r:id="rId1"/>
  </p:sldMasterIdLst>
  <p:notesMasterIdLst>
    <p:notesMasterId r:id="rId2"/>
  </p:notesMasterIdLst>
  <p:sldIdLst>
    <p:sldId id="401" r:id="rId3"/>
    <p:sldId id="402" r:id="rId4"/>
    <p:sldId id="403" r:id="rId5"/>
    <p:sldId id="404" r:id="rId6"/>
    <p:sldId id="405" r:id="rId7"/>
    <p:sldId id="406" r:id="rId8"/>
    <p:sldId id="407" r:id="rId9"/>
    <p:sldId id="408" r:id="rId10"/>
    <p:sldId id="409" r:id="rId11"/>
    <p:sldId id="410" r:id="rId12"/>
    <p:sldId id="411" r:id="rId13"/>
    <p:sldId id="412" r:id="rId14"/>
    <p:sldId id="413" r:id="rId15"/>
    <p:sldId id="414" r:id="rId16"/>
    <p:sldId id="415" r:id="rId17"/>
    <p:sldId id="416" r:id="rId18"/>
    <p:sldId id="417" r:id="rId19"/>
    <p:sldId id="418" r:id="rId20"/>
    <p:sldId id="419" r:id="rId21"/>
    <p:sldId id="420" r:id="rId22"/>
    <p:sldId id="421" r:id="rId23"/>
    <p:sldId id="422" r:id="rId24"/>
    <p:sldId id="423" r:id="rId25"/>
    <p:sldId id="424" r:id="rId26"/>
    <p:sldId id="425" r:id="rId27"/>
    <p:sldId id="426" r:id="rId28"/>
    <p:sldId id="427" r:id="rId29"/>
    <p:sldId id="428" r:id="rId30"/>
    <p:sldId id="429" r:id="rId31"/>
    <p:sldId id="430" r:id="rId32"/>
    <p:sldId id="431" r:id="rId33"/>
  </p:sldIdLst>
  <p:sldSz type="screen4x3" cy="6858000" cx="9144000"/>
  <p:notesSz cx="6858000" cy="9144000"/>
  <p:defaultTextStyle>
    <a:defPPr>
      <a:defRPr lang="en-US"/>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commentAuthors.xml><?xml version="1.0" encoding="utf-8"?>
<p:cmAuthorLst xmlns:p="http://schemas.openxmlformats.org/presentationml/2006/main" xmlns:r="http://schemas.openxmlformats.org/officeDocument/2006/relationships" xmlns:a="http://schemas.openxmlformats.org/drawingml/2006/main">
  <p:cmAuthor id="1" name="haider alsaadi" initials="ha" lastIdx="1" clrIdx="0"/>
  <p:cmAuthor id="2" name="Ahmed Maan" initials="AM" lastIdx="1" clrIdx="1"/>
</p:cmAuthorLst>
</file>

<file path=ppt/presProps.xml><?xml version="1.0" encoding="utf-8"?>
<p:presentationPr xmlns:p="http://schemas.openxmlformats.org/presentationml/2006/main" xmlns:r="http://schemas.openxmlformats.org/officeDocument/2006/relationships" xmlns:a="http://schemas.openxmlformats.org/drawing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p="http://schemas.openxmlformats.org/presentationml/2006/main" xmlns:r="http://schemas.openxmlformats.org/officeDocument/2006/relationships" xmlns:a="http://schemas.openxmlformats.org/drawingml/2006/main">
  <p:normalViewPr>
    <p:restoredLeft sz="15620"/>
    <p:restoredTop sz="94660"/>
  </p:normalViewPr>
  <p:slideViewPr>
    <p:cSldViewPr snapToGrid="0">
      <p:cViewPr varScale="1">
        <p:scale>
          <a:sx n="80" d="100"/>
          <a:sy n="80" d="100"/>
        </p:scale>
        <p:origin x="1116" y="96"/>
      </p:cViewPr>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tableStyles" Target="tableStyles.xml"/><Relationship Id="rId35" Type="http://schemas.openxmlformats.org/officeDocument/2006/relationships/presProps" Target="presProps.xml"/><Relationship Id="rId36" Type="http://schemas.openxmlformats.org/officeDocument/2006/relationships/viewProps" Target="viewProps.xml"/><Relationship Id="rId37" Type="http://schemas.openxmlformats.org/officeDocument/2006/relationships/commentAuthors" Target="commentAuthors.xml"/><Relationship Id="rId3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89" name=""/>
        <p:cNvGrpSpPr/>
        <p:nvPr/>
      </p:nvGrpSpPr>
      <p:grpSpPr>
        <a:xfrm>
          <a:off x="0" y="0"/>
          <a:ext cx="0" cy="0"/>
          <a:chOff x="0" y="0"/>
          <a:chExt cx="0" cy="0"/>
        </a:xfrm>
      </p:grpSpPr>
      <p:sp>
        <p:nvSpPr>
          <p:cNvPr id="1048697" name="Rectangle 2"/>
          <p:cNvSpPr>
            <a:spLocks noGrp="1" noChangeArrowheads="1"/>
          </p:cNvSpPr>
          <p:nvPr>
            <p:ph type="hdr" sz="quarter"/>
          </p:nvPr>
        </p:nvSpPr>
        <p:spPr bwMode="auto">
          <a:xfrm>
            <a:off x="2"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l">
              <a:defRPr sz="1100"/>
            </a:lvl1pPr>
          </a:lstStyle>
          <a:p>
            <a:endParaRPr lang="en-US"/>
          </a:p>
        </p:txBody>
      </p:sp>
      <p:sp>
        <p:nvSpPr>
          <p:cNvPr id="1048698" name="Rectangle 3"/>
          <p:cNvSpPr>
            <a:spLocks noGrp="1" noChangeArrowheads="1"/>
          </p:cNvSpPr>
          <p:nvPr>
            <p:ph type="dt" idx="1"/>
          </p:nvPr>
        </p:nvSpPr>
        <p:spPr bwMode="auto">
          <a:xfrm>
            <a:off x="4021139"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r">
              <a:defRPr sz="1100"/>
            </a:lvl1pPr>
          </a:lstStyle>
          <a:p>
            <a:endParaRPr lang="en-US"/>
          </a:p>
        </p:txBody>
      </p:sp>
      <p:sp>
        <p:nvSpPr>
          <p:cNvPr id="1048699" name="Rectangle 4"/>
          <p:cNvSpPr>
            <a:spLocks noChangeAspect="1" noRot="1" noGrp="1" noChangeArrowheads="1" noTextEdit="1"/>
          </p:cNvSpPr>
          <p:nvPr>
            <p:ph type="sldImg" idx="2"/>
          </p:nvPr>
        </p:nvSpPr>
        <p:spPr bwMode="auto">
          <a:xfrm>
            <a:off x="990600" y="766763"/>
            <a:ext cx="5118100" cy="3838575"/>
          </a:xfrm>
          <a:prstGeom prst="rect"/>
          <a:noFill/>
          <a:ln w="9525">
            <a:solidFill>
              <a:srgbClr val="000000"/>
            </a:solidFill>
            <a:miter lim="800000"/>
            <a:headEnd/>
            <a:tailEnd/>
          </a:ln>
          <a:effectLst/>
        </p:spPr>
      </p:sp>
      <p:sp>
        <p:nvSpPr>
          <p:cNvPr id="1048700" name="Rectangle 5"/>
          <p:cNvSpPr>
            <a:spLocks noGrp="1" noChangeArrowheads="1"/>
          </p:cNvSpPr>
          <p:nvPr>
            <p:ph type="body" sz="quarter" idx="3"/>
          </p:nvPr>
        </p:nvSpPr>
        <p:spPr bwMode="auto">
          <a:xfrm>
            <a:off x="709614" y="4862514"/>
            <a:ext cx="5680075" cy="4605337"/>
          </a:xfrm>
          <a:prstGeom prst="rect"/>
          <a:noFill/>
          <a:ln w="9525">
            <a:noFill/>
            <a:miter lim="800000"/>
            <a:headEnd/>
            <a:tailEnd/>
          </a:ln>
          <a:effectLst/>
        </p:spPr>
        <p:txBody>
          <a:bodyPr anchor="t" anchorCtr="0" bIns="45745" compatLnSpc="1" lIns="91492" numCol="1" rIns="91492" tIns="45745" vert="horz" wrap="square">
            <a:prstTxWarp prst="textNoShape"/>
          </a:bodyPr>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8701" name="Rectangle 6"/>
          <p:cNvSpPr>
            <a:spLocks noGrp="1" noChangeArrowheads="1"/>
          </p:cNvSpPr>
          <p:nvPr>
            <p:ph type="ftr" sz="quarter" idx="4"/>
          </p:nvPr>
        </p:nvSpPr>
        <p:spPr bwMode="auto">
          <a:xfrm>
            <a:off x="2"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l">
              <a:defRPr sz="1100"/>
            </a:lvl1pPr>
          </a:lstStyle>
          <a:p>
            <a:endParaRPr lang="en-US"/>
          </a:p>
        </p:txBody>
      </p:sp>
      <p:sp>
        <p:nvSpPr>
          <p:cNvPr id="1048702" name="Rectangle 7"/>
          <p:cNvSpPr>
            <a:spLocks noGrp="1" noChangeArrowheads="1"/>
          </p:cNvSpPr>
          <p:nvPr>
            <p:ph type="sldNum" sz="quarter" idx="5"/>
          </p:nvPr>
        </p:nvSpPr>
        <p:spPr bwMode="auto">
          <a:xfrm>
            <a:off x="4021139"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r">
              <a:defRPr sz="1100"/>
            </a:lvl1pPr>
          </a:lstStyle>
          <a:p>
            <a:fld id="{A9A0EA98-5831-4853-B862-C702E6EB345C}" type="slidenum">
              <a:rPr lang="en-US"/>
              <a:t>‹#›</a:t>
            </a:fld>
            <a:endParaRPr lang="en-US"/>
          </a:p>
        </p:txBody>
      </p:sp>
    </p:spTree>
  </p:cSld>
  <p:clrMap accent1="accent1" accent2="accent2" accent3="accent3" accent4="accent4" accent5="accent5" accent6="accent6" bg1="lt1" bg2="lt2" tx1="dk1" tx2="dk2" hlink="hlink" folHlink="folHlink"/>
  <p:notesStyle>
    <a:lvl1pPr algn="l" fontAlgn="base" rtl="0">
      <a:spcBef>
        <a:spcPct val="30000"/>
      </a:spcBef>
      <a:spcAft>
        <a:spcPct val="0"/>
      </a:spcAft>
      <a:defRPr sz="1200" kern="1200">
        <a:solidFill>
          <a:schemeClr val="tx1"/>
        </a:solidFill>
        <a:latin typeface="Arial" charset="0"/>
        <a:ea typeface="+mn-ea"/>
        <a:cs typeface="+mn-cs"/>
      </a:defRPr>
    </a:lvl1pPr>
    <a:lvl2pPr algn="l" fontAlgn="base" marL="457200" rtl="0">
      <a:spcBef>
        <a:spcPct val="30000"/>
      </a:spcBef>
      <a:spcAft>
        <a:spcPct val="0"/>
      </a:spcAft>
      <a:defRPr sz="1200" kern="1200">
        <a:solidFill>
          <a:schemeClr val="tx1"/>
        </a:solidFill>
        <a:latin typeface="Arial" charset="0"/>
        <a:ea typeface="+mn-ea"/>
        <a:cs typeface="+mn-cs"/>
      </a:defRPr>
    </a:lvl2pPr>
    <a:lvl3pPr algn="l" fontAlgn="base" marL="914400" rtl="0">
      <a:spcBef>
        <a:spcPct val="30000"/>
      </a:spcBef>
      <a:spcAft>
        <a:spcPct val="0"/>
      </a:spcAft>
      <a:defRPr sz="1200" kern="1200">
        <a:solidFill>
          <a:schemeClr val="tx1"/>
        </a:solidFill>
        <a:latin typeface="Arial" charset="0"/>
        <a:ea typeface="+mn-ea"/>
        <a:cs typeface="+mn-cs"/>
      </a:defRPr>
    </a:lvl3pPr>
    <a:lvl4pPr algn="l" fontAlgn="base" marL="1371600" rtl="0">
      <a:spcBef>
        <a:spcPct val="30000"/>
      </a:spcBef>
      <a:spcAft>
        <a:spcPct val="0"/>
      </a:spcAft>
      <a:defRPr sz="1200" kern="1200">
        <a:solidFill>
          <a:schemeClr val="tx1"/>
        </a:solidFill>
        <a:latin typeface="Arial" charset="0"/>
        <a:ea typeface="+mn-ea"/>
        <a:cs typeface="+mn-cs"/>
      </a:defRPr>
    </a:lvl4pPr>
    <a:lvl5pPr algn="l" fontAlgn="base" marL="1828800" rtl="0">
      <a:spcBef>
        <a:spcPct val="30000"/>
      </a:spcBef>
      <a:spcAft>
        <a:spcPct val="0"/>
      </a:spcAft>
      <a:defRPr sz="1200" kern="1200">
        <a:solidFill>
          <a:schemeClr val="tx1"/>
        </a:solidFill>
        <a:latin typeface="Arial" charset="0"/>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23" name=""/>
        <p:cNvGrpSpPr/>
        <p:nvPr/>
      </p:nvGrpSpPr>
      <p:grpSpPr>
        <a:xfrm>
          <a:off x="0" y="0"/>
          <a:ext cx="0" cy="0"/>
          <a:chOff x="0" y="0"/>
          <a:chExt cx="0" cy="0"/>
        </a:xfrm>
      </p:grpSpPr>
      <p:sp>
        <p:nvSpPr>
          <p:cNvPr id="1048581"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1048582" name="Subtitle 2"/>
          <p:cNvSpPr>
            <a:spLocks noGrp="1"/>
          </p:cNvSpPr>
          <p:nvPr>
            <p:ph type="subTitle" idx="1"/>
          </p:nvPr>
        </p:nvSpPr>
        <p:spPr>
          <a:xfrm>
            <a:off x="1143000" y="3602038"/>
            <a:ext cx="6858000" cy="1655762"/>
          </a:xfrm>
        </p:spPr>
        <p:txBody>
          <a:bodyPr/>
          <a:lstStyle>
            <a:lvl1pPr algn="ctr" indent="0" marL="0">
              <a:buNone/>
              <a:defRPr sz="1800"/>
            </a:lvl1pPr>
            <a:lvl2pPr algn="ctr" indent="0" marL="342900">
              <a:buNone/>
              <a:defRPr sz="1500"/>
            </a:lvl2pPr>
            <a:lvl3pPr algn="ctr" indent="0" marL="685800">
              <a:buNone/>
              <a:defRPr sz="1350"/>
            </a:lvl3pPr>
            <a:lvl4pPr algn="ctr" indent="0" marL="1028700">
              <a:buNone/>
              <a:defRPr sz="1200"/>
            </a:lvl4pPr>
            <a:lvl5pPr algn="ctr" indent="0" marL="1371600">
              <a:buNone/>
              <a:defRPr sz="1200"/>
            </a:lvl5pPr>
            <a:lvl6pPr algn="ctr" indent="0" marL="1714500">
              <a:buNone/>
              <a:defRPr sz="1200"/>
            </a:lvl6pPr>
            <a:lvl7pPr algn="ctr" indent="0" marL="2057400">
              <a:buNone/>
              <a:defRPr sz="1200"/>
            </a:lvl7pPr>
            <a:lvl8pPr algn="ctr" indent="0" marL="2400300">
              <a:buNone/>
              <a:defRPr sz="1200"/>
            </a:lvl8pPr>
            <a:lvl9pPr algn="ctr" indent="0" marL="2743200">
              <a:buNone/>
              <a:defRPr sz="1200"/>
            </a:lvl9pPr>
          </a:lstStyle>
          <a:p>
            <a:r>
              <a:rPr lang="en-US"/>
              <a:t>Click to edit Master subtitle style</a:t>
            </a:r>
          </a:p>
        </p:txBody>
      </p:sp>
      <p:sp>
        <p:nvSpPr>
          <p:cNvPr id="1048583" name="Date Placeholder 3"/>
          <p:cNvSpPr>
            <a:spLocks noGrp="1"/>
          </p:cNvSpPr>
          <p:nvPr>
            <p:ph type="dt" sz="half" idx="10"/>
          </p:nvPr>
        </p:nvSpPr>
        <p:spPr/>
        <p:txBody>
          <a:bodyPr/>
          <a:p>
            <a:fld id="{E462073B-1BEB-8E42-A192-66434BB6E082}" type="datetimeFigureOut">
              <a:rPr lang="en-US" smtClean="0"/>
              <a:t>12/8/2020</a:t>
            </a:fld>
            <a:endParaRPr lang="en-US"/>
          </a:p>
        </p:txBody>
      </p:sp>
      <p:sp>
        <p:nvSpPr>
          <p:cNvPr id="1048584" name="Footer Placeholder 4"/>
          <p:cNvSpPr>
            <a:spLocks noGrp="1"/>
          </p:cNvSpPr>
          <p:nvPr>
            <p:ph type="ftr" sz="quarter" idx="11"/>
          </p:nvPr>
        </p:nvSpPr>
        <p:spPr/>
        <p:txBody>
          <a:bodyPr/>
          <a:p>
            <a:endParaRPr lang="en-US"/>
          </a:p>
        </p:txBody>
      </p:sp>
      <p:sp>
        <p:nvSpPr>
          <p:cNvPr id="1048585" name="Slide Number Placeholder 5"/>
          <p:cNvSpPr>
            <a:spLocks noGrp="1"/>
          </p:cNvSpPr>
          <p:nvPr>
            <p:ph type="sldNum" sz="quarter" idx="12"/>
          </p:nvPr>
        </p:nvSpPr>
        <p:spPr/>
        <p:txBody>
          <a:bodyPr/>
          <a:p>
            <a:fld id="{BAD43E9C-0CA3-DE40-8E59-00BEBDE0766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83" name=""/>
        <p:cNvGrpSpPr/>
        <p:nvPr/>
      </p:nvGrpSpPr>
      <p:grpSpPr>
        <a:xfrm>
          <a:off x="0" y="0"/>
          <a:ext cx="0" cy="0"/>
          <a:chOff x="0" y="0"/>
          <a:chExt cx="0" cy="0"/>
        </a:xfrm>
      </p:grpSpPr>
      <p:sp>
        <p:nvSpPr>
          <p:cNvPr id="1048667" name="Title 1"/>
          <p:cNvSpPr>
            <a:spLocks noGrp="1"/>
          </p:cNvSpPr>
          <p:nvPr>
            <p:ph type="title"/>
          </p:nvPr>
        </p:nvSpPr>
        <p:spPr/>
        <p:txBody>
          <a:bodyPr/>
          <a:p>
            <a:r>
              <a:rPr lang="en-US"/>
              <a:t>Click to edit Master title style</a:t>
            </a:r>
          </a:p>
        </p:txBody>
      </p:sp>
      <p:sp>
        <p:nvSpPr>
          <p:cNvPr id="1048668" name="Vertical Text Placeholder 2"/>
          <p:cNvSpPr>
            <a:spLocks noGrp="1"/>
          </p:cNvSpPr>
          <p:nvPr>
            <p:ph type="body" orient="vert" idx="1"/>
          </p:nvPr>
        </p:nvSpPr>
        <p:spPr/>
        <p:txBody>
          <a:bodyPr vert="eaVert"/>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69" name="Date Placeholder 3"/>
          <p:cNvSpPr>
            <a:spLocks noGrp="1"/>
          </p:cNvSpPr>
          <p:nvPr>
            <p:ph type="dt" sz="half" idx="10"/>
          </p:nvPr>
        </p:nvSpPr>
        <p:spPr/>
        <p:txBody>
          <a:bodyPr/>
          <a:p>
            <a:fld id="{E462073B-1BEB-8E42-A192-66434BB6E082}" type="datetimeFigureOut">
              <a:rPr lang="en-US" smtClean="0"/>
              <a:t>12/8/2020</a:t>
            </a:fld>
            <a:endParaRPr lang="en-US"/>
          </a:p>
        </p:txBody>
      </p:sp>
      <p:sp>
        <p:nvSpPr>
          <p:cNvPr id="1048670" name="Footer Placeholder 4"/>
          <p:cNvSpPr>
            <a:spLocks noGrp="1"/>
          </p:cNvSpPr>
          <p:nvPr>
            <p:ph type="ftr" sz="quarter" idx="11"/>
          </p:nvPr>
        </p:nvSpPr>
        <p:spPr/>
        <p:txBody>
          <a:bodyPr/>
          <a:p>
            <a:endParaRPr lang="en-US"/>
          </a:p>
        </p:txBody>
      </p:sp>
      <p:sp>
        <p:nvSpPr>
          <p:cNvPr id="1048671" name="Slide Number Placeholder 5"/>
          <p:cNvSpPr>
            <a:spLocks noGrp="1"/>
          </p:cNvSpPr>
          <p:nvPr>
            <p:ph type="sldNum" sz="quarter" idx="12"/>
          </p:nvPr>
        </p:nvSpPr>
        <p:spPr/>
        <p:txBody>
          <a:bodyPr/>
          <a:p>
            <a:fld id="{BAD43E9C-0CA3-DE40-8E59-00BEBDE0766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81" name=""/>
        <p:cNvGrpSpPr/>
        <p:nvPr/>
      </p:nvGrpSpPr>
      <p:grpSpPr>
        <a:xfrm>
          <a:off x="0" y="0"/>
          <a:ext cx="0" cy="0"/>
          <a:chOff x="0" y="0"/>
          <a:chExt cx="0" cy="0"/>
        </a:xfrm>
      </p:grpSpPr>
      <p:sp>
        <p:nvSpPr>
          <p:cNvPr id="1048656" name="Vertical Title 1"/>
          <p:cNvSpPr>
            <a:spLocks noGrp="1"/>
          </p:cNvSpPr>
          <p:nvPr>
            <p:ph type="title" orient="vert"/>
          </p:nvPr>
        </p:nvSpPr>
        <p:spPr>
          <a:xfrm>
            <a:off x="6543675" y="365125"/>
            <a:ext cx="1971675" cy="5811838"/>
          </a:xfrm>
        </p:spPr>
        <p:txBody>
          <a:bodyPr vert="eaVert"/>
          <a:p>
            <a:r>
              <a:rPr lang="en-US"/>
              <a:t>Click to edit Master title style</a:t>
            </a:r>
          </a:p>
        </p:txBody>
      </p:sp>
      <p:sp>
        <p:nvSpPr>
          <p:cNvPr id="1048657" name="Vertical Text Placeholder 2"/>
          <p:cNvSpPr>
            <a:spLocks noGrp="1"/>
          </p:cNvSpPr>
          <p:nvPr>
            <p:ph type="body" orient="vert" idx="1"/>
          </p:nvPr>
        </p:nvSpPr>
        <p:spPr>
          <a:xfrm>
            <a:off x="628650" y="365125"/>
            <a:ext cx="5800725" cy="5811838"/>
          </a:xfrm>
        </p:spPr>
        <p:txBody>
          <a:bodyPr vert="eaVert"/>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58" name="Date Placeholder 3"/>
          <p:cNvSpPr>
            <a:spLocks noGrp="1"/>
          </p:cNvSpPr>
          <p:nvPr>
            <p:ph type="dt" sz="half" idx="10"/>
          </p:nvPr>
        </p:nvSpPr>
        <p:spPr/>
        <p:txBody>
          <a:bodyPr/>
          <a:p>
            <a:fld id="{E462073B-1BEB-8E42-A192-66434BB6E082}" type="datetimeFigureOut">
              <a:rPr lang="en-US" smtClean="0"/>
              <a:t>12/8/2020</a:t>
            </a:fld>
            <a:endParaRPr lang="en-US"/>
          </a:p>
        </p:txBody>
      </p:sp>
      <p:sp>
        <p:nvSpPr>
          <p:cNvPr id="1048659" name="Footer Placeholder 4"/>
          <p:cNvSpPr>
            <a:spLocks noGrp="1"/>
          </p:cNvSpPr>
          <p:nvPr>
            <p:ph type="ftr" sz="quarter" idx="11"/>
          </p:nvPr>
        </p:nvSpPr>
        <p:spPr/>
        <p:txBody>
          <a:bodyPr/>
          <a:p>
            <a:endParaRPr lang="en-US"/>
          </a:p>
        </p:txBody>
      </p:sp>
      <p:sp>
        <p:nvSpPr>
          <p:cNvPr id="1048660" name="Slide Number Placeholder 5"/>
          <p:cNvSpPr>
            <a:spLocks noGrp="1"/>
          </p:cNvSpPr>
          <p:nvPr>
            <p:ph type="sldNum" sz="quarter" idx="12"/>
          </p:nvPr>
        </p:nvSpPr>
        <p:spPr/>
        <p:txBody>
          <a:bodyPr/>
          <a:p>
            <a:fld id="{BAD43E9C-0CA3-DE40-8E59-00BEBDE0766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47" name=""/>
        <p:cNvGrpSpPr/>
        <p:nvPr/>
      </p:nvGrpSpPr>
      <p:grpSpPr>
        <a:xfrm>
          <a:off x="0" y="0"/>
          <a:ext cx="0" cy="0"/>
          <a:chOff x="0" y="0"/>
          <a:chExt cx="0" cy="0"/>
        </a:xfrm>
      </p:grpSpPr>
      <p:sp>
        <p:nvSpPr>
          <p:cNvPr id="1048587" name="Title 1"/>
          <p:cNvSpPr>
            <a:spLocks noGrp="1"/>
          </p:cNvSpPr>
          <p:nvPr>
            <p:ph type="title"/>
          </p:nvPr>
        </p:nvSpPr>
        <p:spPr/>
        <p:txBody>
          <a:bodyPr/>
          <a:p>
            <a:r>
              <a:rPr lang="en-US"/>
              <a:t>Click to edit Master title style</a:t>
            </a:r>
          </a:p>
        </p:txBody>
      </p:sp>
      <p:sp>
        <p:nvSpPr>
          <p:cNvPr id="1048588" name="Content Placeholder 2"/>
          <p:cNvSpPr>
            <a:spLocks noGrp="1"/>
          </p:cNvSpPr>
          <p:nvPr>
            <p:ph idx="1"/>
          </p:nvPr>
        </p:nvSpPr>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48589" name="Date Placeholder 3"/>
          <p:cNvSpPr>
            <a:spLocks noGrp="1"/>
          </p:cNvSpPr>
          <p:nvPr>
            <p:ph type="dt" sz="half" idx="10"/>
          </p:nvPr>
        </p:nvSpPr>
        <p:spPr/>
        <p:txBody>
          <a:bodyPr/>
          <a:p>
            <a:fld id="{E462073B-1BEB-8E42-A192-66434BB6E082}" type="datetimeFigureOut">
              <a:rPr lang="en-US" smtClean="0"/>
              <a:t>12/8/2020</a:t>
            </a:fld>
            <a:endParaRPr lang="en-US"/>
          </a:p>
        </p:txBody>
      </p:sp>
      <p:sp>
        <p:nvSpPr>
          <p:cNvPr id="1048590" name="Footer Placeholder 4"/>
          <p:cNvSpPr>
            <a:spLocks noGrp="1"/>
          </p:cNvSpPr>
          <p:nvPr>
            <p:ph type="ftr" sz="quarter" idx="11"/>
          </p:nvPr>
        </p:nvSpPr>
        <p:spPr/>
        <p:txBody>
          <a:bodyPr/>
          <a:p>
            <a:endParaRPr lang="en-US"/>
          </a:p>
        </p:txBody>
      </p:sp>
      <p:sp>
        <p:nvSpPr>
          <p:cNvPr id="1048591" name="Slide Number Placeholder 5"/>
          <p:cNvSpPr>
            <a:spLocks noGrp="1"/>
          </p:cNvSpPr>
          <p:nvPr>
            <p:ph type="sldNum" sz="quarter" idx="12"/>
          </p:nvPr>
        </p:nvSpPr>
        <p:spPr/>
        <p:txBody>
          <a:bodyPr/>
          <a:p>
            <a:fld id="{BAD43E9C-0CA3-DE40-8E59-00BEBDE0766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84" name=""/>
        <p:cNvGrpSpPr/>
        <p:nvPr/>
      </p:nvGrpSpPr>
      <p:grpSpPr>
        <a:xfrm>
          <a:off x="0" y="0"/>
          <a:ext cx="0" cy="0"/>
          <a:chOff x="0" y="0"/>
          <a:chExt cx="0" cy="0"/>
        </a:xfrm>
      </p:grpSpPr>
      <p:sp>
        <p:nvSpPr>
          <p:cNvPr id="104867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1048673" name="Text Placeholder 2"/>
          <p:cNvSpPr>
            <a:spLocks noGrp="1"/>
          </p:cNvSpPr>
          <p:nvPr>
            <p:ph type="body" idx="1"/>
          </p:nvPr>
        </p:nvSpPr>
        <p:spPr>
          <a:xfrm>
            <a:off x="623888" y="4589464"/>
            <a:ext cx="7886700" cy="1500187"/>
          </a:xfrm>
        </p:spPr>
        <p:txBody>
          <a:bodyPr/>
          <a:lstStyle>
            <a:lvl1pPr indent="0" marL="0">
              <a:buNone/>
              <a:defRPr sz="1800">
                <a:solidFill>
                  <a:schemeClr val="tx1">
                    <a:tint val="75000"/>
                  </a:schemeClr>
                </a:solidFill>
              </a:defRPr>
            </a:lvl1pPr>
            <a:lvl2pPr indent="0" marL="342900">
              <a:buNone/>
              <a:defRPr sz="1500">
                <a:solidFill>
                  <a:schemeClr val="tx1">
                    <a:tint val="75000"/>
                  </a:schemeClr>
                </a:solidFill>
              </a:defRPr>
            </a:lvl2pPr>
            <a:lvl3pPr indent="0" marL="685800">
              <a:buNone/>
              <a:defRPr sz="1350">
                <a:solidFill>
                  <a:schemeClr val="tx1">
                    <a:tint val="75000"/>
                  </a:schemeClr>
                </a:solidFill>
              </a:defRPr>
            </a:lvl3pPr>
            <a:lvl4pPr indent="0" marL="1028700">
              <a:buNone/>
              <a:defRPr sz="1200">
                <a:solidFill>
                  <a:schemeClr val="tx1">
                    <a:tint val="75000"/>
                  </a:schemeClr>
                </a:solidFill>
              </a:defRPr>
            </a:lvl4pPr>
            <a:lvl5pPr indent="0" marL="1371600">
              <a:buNone/>
              <a:defRPr sz="1200">
                <a:solidFill>
                  <a:schemeClr val="tx1">
                    <a:tint val="75000"/>
                  </a:schemeClr>
                </a:solidFill>
              </a:defRPr>
            </a:lvl5pPr>
            <a:lvl6pPr indent="0" marL="1714500">
              <a:buNone/>
              <a:defRPr sz="1200">
                <a:solidFill>
                  <a:schemeClr val="tx1">
                    <a:tint val="75000"/>
                  </a:schemeClr>
                </a:solidFill>
              </a:defRPr>
            </a:lvl6pPr>
            <a:lvl7pPr indent="0" marL="2057400">
              <a:buNone/>
              <a:defRPr sz="1200">
                <a:solidFill>
                  <a:schemeClr val="tx1">
                    <a:tint val="75000"/>
                  </a:schemeClr>
                </a:solidFill>
              </a:defRPr>
            </a:lvl7pPr>
            <a:lvl8pPr indent="0" marL="2400300">
              <a:buNone/>
              <a:defRPr sz="1200">
                <a:solidFill>
                  <a:schemeClr val="tx1">
                    <a:tint val="75000"/>
                  </a:schemeClr>
                </a:solidFill>
              </a:defRPr>
            </a:lvl8pPr>
            <a:lvl9pPr indent="0" marL="2743200">
              <a:buNone/>
              <a:defRPr sz="1200">
                <a:solidFill>
                  <a:schemeClr val="tx1">
                    <a:tint val="75000"/>
                  </a:schemeClr>
                </a:solidFill>
              </a:defRPr>
            </a:lvl9pPr>
          </a:lstStyle>
          <a:p>
            <a:pPr lvl="0"/>
            <a:r>
              <a:rPr lang="en-US"/>
              <a:t>Edit Master text styles</a:t>
            </a:r>
          </a:p>
        </p:txBody>
      </p:sp>
      <p:sp>
        <p:nvSpPr>
          <p:cNvPr id="1048674" name="Date Placeholder 3"/>
          <p:cNvSpPr>
            <a:spLocks noGrp="1"/>
          </p:cNvSpPr>
          <p:nvPr>
            <p:ph type="dt" sz="half" idx="10"/>
          </p:nvPr>
        </p:nvSpPr>
        <p:spPr/>
        <p:txBody>
          <a:bodyPr/>
          <a:p>
            <a:fld id="{E462073B-1BEB-8E42-A192-66434BB6E082}" type="datetimeFigureOut">
              <a:rPr lang="en-US" smtClean="0"/>
              <a:t>12/8/2020</a:t>
            </a:fld>
            <a:endParaRPr lang="en-US"/>
          </a:p>
        </p:txBody>
      </p:sp>
      <p:sp>
        <p:nvSpPr>
          <p:cNvPr id="1048675" name="Footer Placeholder 4"/>
          <p:cNvSpPr>
            <a:spLocks noGrp="1"/>
          </p:cNvSpPr>
          <p:nvPr>
            <p:ph type="ftr" sz="quarter" idx="11"/>
          </p:nvPr>
        </p:nvSpPr>
        <p:spPr/>
        <p:txBody>
          <a:bodyPr/>
          <a:p>
            <a:endParaRPr lang="en-US"/>
          </a:p>
        </p:txBody>
      </p:sp>
      <p:sp>
        <p:nvSpPr>
          <p:cNvPr id="1048676" name="Slide Number Placeholder 5"/>
          <p:cNvSpPr>
            <a:spLocks noGrp="1"/>
          </p:cNvSpPr>
          <p:nvPr>
            <p:ph type="sldNum" sz="quarter" idx="12"/>
          </p:nvPr>
        </p:nvSpPr>
        <p:spPr/>
        <p:txBody>
          <a:bodyPr/>
          <a:p>
            <a:fld id="{BAD43E9C-0CA3-DE40-8E59-00BEBDE0766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85" name=""/>
        <p:cNvGrpSpPr/>
        <p:nvPr/>
      </p:nvGrpSpPr>
      <p:grpSpPr>
        <a:xfrm>
          <a:off x="0" y="0"/>
          <a:ext cx="0" cy="0"/>
          <a:chOff x="0" y="0"/>
          <a:chExt cx="0" cy="0"/>
        </a:xfrm>
      </p:grpSpPr>
      <p:sp>
        <p:nvSpPr>
          <p:cNvPr id="1048677" name="Title 1"/>
          <p:cNvSpPr>
            <a:spLocks noGrp="1"/>
          </p:cNvSpPr>
          <p:nvPr>
            <p:ph type="title"/>
          </p:nvPr>
        </p:nvSpPr>
        <p:spPr/>
        <p:txBody>
          <a:bodyPr/>
          <a:p>
            <a:r>
              <a:rPr lang="en-US"/>
              <a:t>Click to edit Master title style</a:t>
            </a:r>
          </a:p>
        </p:txBody>
      </p:sp>
      <p:sp>
        <p:nvSpPr>
          <p:cNvPr id="1048678" name="Content Placeholder 2"/>
          <p:cNvSpPr>
            <a:spLocks noGrp="1"/>
          </p:cNvSpPr>
          <p:nvPr>
            <p:ph sz="half" idx="1"/>
          </p:nvPr>
        </p:nvSpPr>
        <p:spPr>
          <a:xfrm>
            <a:off x="628650" y="1825625"/>
            <a:ext cx="3886200" cy="435133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79" name="Content Placeholder 3"/>
          <p:cNvSpPr>
            <a:spLocks noGrp="1"/>
          </p:cNvSpPr>
          <p:nvPr>
            <p:ph sz="half" idx="2"/>
          </p:nvPr>
        </p:nvSpPr>
        <p:spPr>
          <a:xfrm>
            <a:off x="4629150" y="1825625"/>
            <a:ext cx="3886200" cy="435133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80" name="Date Placeholder 4"/>
          <p:cNvSpPr>
            <a:spLocks noGrp="1"/>
          </p:cNvSpPr>
          <p:nvPr>
            <p:ph type="dt" sz="half" idx="10"/>
          </p:nvPr>
        </p:nvSpPr>
        <p:spPr/>
        <p:txBody>
          <a:bodyPr/>
          <a:p>
            <a:fld id="{E462073B-1BEB-8E42-A192-66434BB6E082}" type="datetimeFigureOut">
              <a:rPr lang="en-US" smtClean="0"/>
              <a:t>12/8/2020</a:t>
            </a:fld>
            <a:endParaRPr lang="en-US"/>
          </a:p>
        </p:txBody>
      </p:sp>
      <p:sp>
        <p:nvSpPr>
          <p:cNvPr id="1048681" name="Footer Placeholder 5"/>
          <p:cNvSpPr>
            <a:spLocks noGrp="1"/>
          </p:cNvSpPr>
          <p:nvPr>
            <p:ph type="ftr" sz="quarter" idx="11"/>
          </p:nvPr>
        </p:nvSpPr>
        <p:spPr/>
        <p:txBody>
          <a:bodyPr/>
          <a:p>
            <a:endParaRPr lang="en-US"/>
          </a:p>
        </p:txBody>
      </p:sp>
      <p:sp>
        <p:nvSpPr>
          <p:cNvPr id="1048682" name="Slide Number Placeholder 6"/>
          <p:cNvSpPr>
            <a:spLocks noGrp="1"/>
          </p:cNvSpPr>
          <p:nvPr>
            <p:ph type="sldNum" sz="quarter" idx="12"/>
          </p:nvPr>
        </p:nvSpPr>
        <p:spPr/>
        <p:txBody>
          <a:bodyPr/>
          <a:p>
            <a:fld id="{BAD43E9C-0CA3-DE40-8E59-00BEBDE0766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86" name=""/>
        <p:cNvGrpSpPr/>
        <p:nvPr/>
      </p:nvGrpSpPr>
      <p:grpSpPr>
        <a:xfrm>
          <a:off x="0" y="0"/>
          <a:ext cx="0" cy="0"/>
          <a:chOff x="0" y="0"/>
          <a:chExt cx="0" cy="0"/>
        </a:xfrm>
      </p:grpSpPr>
      <p:sp>
        <p:nvSpPr>
          <p:cNvPr id="1048683" name="Title 1"/>
          <p:cNvSpPr>
            <a:spLocks noGrp="1"/>
          </p:cNvSpPr>
          <p:nvPr>
            <p:ph type="title"/>
          </p:nvPr>
        </p:nvSpPr>
        <p:spPr>
          <a:xfrm>
            <a:off x="629841" y="365126"/>
            <a:ext cx="7886700" cy="1325563"/>
          </a:xfrm>
        </p:spPr>
        <p:txBody>
          <a:bodyPr/>
          <a:p>
            <a:r>
              <a:rPr lang="en-US"/>
              <a:t>Click to edit Master title style</a:t>
            </a:r>
          </a:p>
        </p:txBody>
      </p:sp>
      <p:sp>
        <p:nvSpPr>
          <p:cNvPr id="1048684" name="Text Placeholder 2"/>
          <p:cNvSpPr>
            <a:spLocks noGrp="1"/>
          </p:cNvSpPr>
          <p:nvPr>
            <p:ph type="body" idx="1"/>
          </p:nvPr>
        </p:nvSpPr>
        <p:spPr>
          <a:xfrm>
            <a:off x="629842" y="1681163"/>
            <a:ext cx="3868340" cy="823912"/>
          </a:xfrm>
        </p:spPr>
        <p:txBody>
          <a:bodyPr anchor="b"/>
          <a:lstStyle>
            <a:lvl1pPr indent="0" marL="0">
              <a:buNone/>
              <a:defRPr b="1" sz="1800"/>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n-US"/>
              <a:t>Edit Master text styles</a:t>
            </a:r>
          </a:p>
        </p:txBody>
      </p:sp>
      <p:sp>
        <p:nvSpPr>
          <p:cNvPr id="1048685" name="Content Placeholder 3"/>
          <p:cNvSpPr>
            <a:spLocks noGrp="1"/>
          </p:cNvSpPr>
          <p:nvPr>
            <p:ph sz="half" idx="2"/>
          </p:nvPr>
        </p:nvSpPr>
        <p:spPr>
          <a:xfrm>
            <a:off x="629842" y="2505075"/>
            <a:ext cx="3868340" cy="368458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86" name="Text Placeholder 4"/>
          <p:cNvSpPr>
            <a:spLocks noGrp="1"/>
          </p:cNvSpPr>
          <p:nvPr>
            <p:ph type="body" sz="quarter" idx="3"/>
          </p:nvPr>
        </p:nvSpPr>
        <p:spPr>
          <a:xfrm>
            <a:off x="4629150" y="1681163"/>
            <a:ext cx="3887391" cy="823912"/>
          </a:xfrm>
        </p:spPr>
        <p:txBody>
          <a:bodyPr anchor="b"/>
          <a:lstStyle>
            <a:lvl1pPr indent="0" marL="0">
              <a:buNone/>
              <a:defRPr b="1" sz="1800"/>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n-US"/>
              <a:t>Edit Master text styles</a:t>
            </a:r>
          </a:p>
        </p:txBody>
      </p:sp>
      <p:sp>
        <p:nvSpPr>
          <p:cNvPr id="1048687" name="Content Placeholder 5"/>
          <p:cNvSpPr>
            <a:spLocks noGrp="1"/>
          </p:cNvSpPr>
          <p:nvPr>
            <p:ph sz="quarter" idx="4"/>
          </p:nvPr>
        </p:nvSpPr>
        <p:spPr>
          <a:xfrm>
            <a:off x="4629150" y="2505075"/>
            <a:ext cx="3887391" cy="368458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88" name="Date Placeholder 6"/>
          <p:cNvSpPr>
            <a:spLocks noGrp="1"/>
          </p:cNvSpPr>
          <p:nvPr>
            <p:ph type="dt" sz="half" idx="10"/>
          </p:nvPr>
        </p:nvSpPr>
        <p:spPr/>
        <p:txBody>
          <a:bodyPr/>
          <a:p>
            <a:fld id="{E462073B-1BEB-8E42-A192-66434BB6E082}" type="datetimeFigureOut">
              <a:rPr lang="en-US" smtClean="0"/>
              <a:t>12/8/2020</a:t>
            </a:fld>
            <a:endParaRPr lang="en-US"/>
          </a:p>
        </p:txBody>
      </p:sp>
      <p:sp>
        <p:nvSpPr>
          <p:cNvPr id="1048689" name="Footer Placeholder 7"/>
          <p:cNvSpPr>
            <a:spLocks noGrp="1"/>
          </p:cNvSpPr>
          <p:nvPr>
            <p:ph type="ftr" sz="quarter" idx="11"/>
          </p:nvPr>
        </p:nvSpPr>
        <p:spPr/>
        <p:txBody>
          <a:bodyPr/>
          <a:p>
            <a:endParaRPr lang="en-US"/>
          </a:p>
        </p:txBody>
      </p:sp>
      <p:sp>
        <p:nvSpPr>
          <p:cNvPr id="1048690" name="Slide Number Placeholder 8"/>
          <p:cNvSpPr>
            <a:spLocks noGrp="1"/>
          </p:cNvSpPr>
          <p:nvPr>
            <p:ph type="sldNum" sz="quarter" idx="12"/>
          </p:nvPr>
        </p:nvSpPr>
        <p:spPr/>
        <p:txBody>
          <a:bodyPr/>
          <a:p>
            <a:fld id="{BAD43E9C-0CA3-DE40-8E59-00BEBDE0766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80" name=""/>
        <p:cNvGrpSpPr/>
        <p:nvPr/>
      </p:nvGrpSpPr>
      <p:grpSpPr>
        <a:xfrm>
          <a:off x="0" y="0"/>
          <a:ext cx="0" cy="0"/>
          <a:chOff x="0" y="0"/>
          <a:chExt cx="0" cy="0"/>
        </a:xfrm>
      </p:grpSpPr>
      <p:sp>
        <p:nvSpPr>
          <p:cNvPr id="1048652" name="Title 1"/>
          <p:cNvSpPr>
            <a:spLocks noGrp="1"/>
          </p:cNvSpPr>
          <p:nvPr>
            <p:ph type="title"/>
          </p:nvPr>
        </p:nvSpPr>
        <p:spPr/>
        <p:txBody>
          <a:bodyPr/>
          <a:p>
            <a:r>
              <a:rPr lang="en-US"/>
              <a:t>Click to edit Master title style</a:t>
            </a:r>
          </a:p>
        </p:txBody>
      </p:sp>
      <p:sp>
        <p:nvSpPr>
          <p:cNvPr id="1048653" name="Date Placeholder 2"/>
          <p:cNvSpPr>
            <a:spLocks noGrp="1"/>
          </p:cNvSpPr>
          <p:nvPr>
            <p:ph type="dt" sz="half" idx="10"/>
          </p:nvPr>
        </p:nvSpPr>
        <p:spPr/>
        <p:txBody>
          <a:bodyPr/>
          <a:p>
            <a:fld id="{E462073B-1BEB-8E42-A192-66434BB6E082}" type="datetimeFigureOut">
              <a:rPr lang="en-US" smtClean="0"/>
              <a:t>12/8/2020</a:t>
            </a:fld>
            <a:endParaRPr lang="en-US"/>
          </a:p>
        </p:txBody>
      </p:sp>
      <p:sp>
        <p:nvSpPr>
          <p:cNvPr id="1048654" name="Footer Placeholder 3"/>
          <p:cNvSpPr>
            <a:spLocks noGrp="1"/>
          </p:cNvSpPr>
          <p:nvPr>
            <p:ph type="ftr" sz="quarter" idx="11"/>
          </p:nvPr>
        </p:nvSpPr>
        <p:spPr/>
        <p:txBody>
          <a:bodyPr/>
          <a:p>
            <a:endParaRPr lang="en-US"/>
          </a:p>
        </p:txBody>
      </p:sp>
      <p:sp>
        <p:nvSpPr>
          <p:cNvPr id="1048655" name="Slide Number Placeholder 4"/>
          <p:cNvSpPr>
            <a:spLocks noGrp="1"/>
          </p:cNvSpPr>
          <p:nvPr>
            <p:ph type="sldNum" sz="quarter" idx="12"/>
          </p:nvPr>
        </p:nvSpPr>
        <p:spPr/>
        <p:txBody>
          <a:bodyPr/>
          <a:p>
            <a:fld id="{BAD43E9C-0CA3-DE40-8E59-00BEBDE0766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67" name=""/>
        <p:cNvGrpSpPr/>
        <p:nvPr/>
      </p:nvGrpSpPr>
      <p:grpSpPr>
        <a:xfrm>
          <a:off x="0" y="0"/>
          <a:ext cx="0" cy="0"/>
          <a:chOff x="0" y="0"/>
          <a:chExt cx="0" cy="0"/>
        </a:xfrm>
      </p:grpSpPr>
      <p:sp>
        <p:nvSpPr>
          <p:cNvPr id="1048631" name="Date Placeholder 1"/>
          <p:cNvSpPr>
            <a:spLocks noGrp="1"/>
          </p:cNvSpPr>
          <p:nvPr>
            <p:ph type="dt" sz="half" idx="10"/>
          </p:nvPr>
        </p:nvSpPr>
        <p:spPr/>
        <p:txBody>
          <a:bodyPr/>
          <a:p>
            <a:fld id="{E462073B-1BEB-8E42-A192-66434BB6E082}" type="datetimeFigureOut">
              <a:rPr lang="en-US" smtClean="0"/>
              <a:t>12/8/2020</a:t>
            </a:fld>
            <a:endParaRPr lang="en-US"/>
          </a:p>
        </p:txBody>
      </p:sp>
      <p:sp>
        <p:nvSpPr>
          <p:cNvPr id="1048632" name="Footer Placeholder 2"/>
          <p:cNvSpPr>
            <a:spLocks noGrp="1"/>
          </p:cNvSpPr>
          <p:nvPr>
            <p:ph type="ftr" sz="quarter" idx="11"/>
          </p:nvPr>
        </p:nvSpPr>
        <p:spPr/>
        <p:txBody>
          <a:bodyPr/>
          <a:p>
            <a:endParaRPr lang="en-US"/>
          </a:p>
        </p:txBody>
      </p:sp>
      <p:sp>
        <p:nvSpPr>
          <p:cNvPr id="1048633" name="Slide Number Placeholder 3"/>
          <p:cNvSpPr>
            <a:spLocks noGrp="1"/>
          </p:cNvSpPr>
          <p:nvPr>
            <p:ph type="sldNum" sz="quarter" idx="12"/>
          </p:nvPr>
        </p:nvSpPr>
        <p:spPr/>
        <p:txBody>
          <a:bodyPr/>
          <a:p>
            <a:fld id="{BAD43E9C-0CA3-DE40-8E59-00BEBDE0766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87" name=""/>
        <p:cNvGrpSpPr/>
        <p:nvPr/>
      </p:nvGrpSpPr>
      <p:grpSpPr>
        <a:xfrm>
          <a:off x="0" y="0"/>
          <a:ext cx="0" cy="0"/>
          <a:chOff x="0" y="0"/>
          <a:chExt cx="0" cy="0"/>
        </a:xfrm>
      </p:grpSpPr>
      <p:sp>
        <p:nvSpPr>
          <p:cNvPr id="1048691"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1048692"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93" name="Text Placeholder 3"/>
          <p:cNvSpPr>
            <a:spLocks noGrp="1"/>
          </p:cNvSpPr>
          <p:nvPr>
            <p:ph type="body" sz="half" idx="2"/>
          </p:nvPr>
        </p:nvSpPr>
        <p:spPr>
          <a:xfrm>
            <a:off x="629841" y="2057400"/>
            <a:ext cx="2949178" cy="3811588"/>
          </a:xfrm>
        </p:spPr>
        <p:txBody>
          <a:bodyPr/>
          <a:lstStyle>
            <a:lvl1pPr indent="0" marL="0">
              <a:buNone/>
              <a:defRPr sz="1200"/>
            </a:lvl1pPr>
            <a:lvl2pPr indent="0" marL="342900">
              <a:buNone/>
              <a:defRPr sz="1050"/>
            </a:lvl2pPr>
            <a:lvl3pPr indent="0" marL="685800">
              <a:buNone/>
              <a:defRPr sz="900"/>
            </a:lvl3pPr>
            <a:lvl4pPr indent="0" marL="1028700">
              <a:buNone/>
              <a:defRPr sz="750"/>
            </a:lvl4pPr>
            <a:lvl5pPr indent="0" marL="1371600">
              <a:buNone/>
              <a:defRPr sz="750"/>
            </a:lvl5pPr>
            <a:lvl6pPr indent="0" marL="1714500">
              <a:buNone/>
              <a:defRPr sz="750"/>
            </a:lvl6pPr>
            <a:lvl7pPr indent="0" marL="2057400">
              <a:buNone/>
              <a:defRPr sz="750"/>
            </a:lvl7pPr>
            <a:lvl8pPr indent="0" marL="2400300">
              <a:buNone/>
              <a:defRPr sz="750"/>
            </a:lvl8pPr>
            <a:lvl9pPr indent="0" marL="2743200">
              <a:buNone/>
              <a:defRPr sz="750"/>
            </a:lvl9pPr>
          </a:lstStyle>
          <a:p>
            <a:pPr lvl="0"/>
            <a:r>
              <a:rPr lang="en-US"/>
              <a:t>Edit Master text styles</a:t>
            </a:r>
          </a:p>
        </p:txBody>
      </p:sp>
      <p:sp>
        <p:nvSpPr>
          <p:cNvPr id="1048694" name="Date Placeholder 4"/>
          <p:cNvSpPr>
            <a:spLocks noGrp="1"/>
          </p:cNvSpPr>
          <p:nvPr>
            <p:ph type="dt" sz="half" idx="10"/>
          </p:nvPr>
        </p:nvSpPr>
        <p:spPr/>
        <p:txBody>
          <a:bodyPr/>
          <a:p>
            <a:fld id="{E462073B-1BEB-8E42-A192-66434BB6E082}" type="datetimeFigureOut">
              <a:rPr lang="en-US" smtClean="0"/>
              <a:t>12/8/2020</a:t>
            </a:fld>
            <a:endParaRPr lang="en-US"/>
          </a:p>
        </p:txBody>
      </p:sp>
      <p:sp>
        <p:nvSpPr>
          <p:cNvPr id="1048695" name="Footer Placeholder 5"/>
          <p:cNvSpPr>
            <a:spLocks noGrp="1"/>
          </p:cNvSpPr>
          <p:nvPr>
            <p:ph type="ftr" sz="quarter" idx="11"/>
          </p:nvPr>
        </p:nvSpPr>
        <p:spPr/>
        <p:txBody>
          <a:bodyPr/>
          <a:p>
            <a:endParaRPr lang="en-US"/>
          </a:p>
        </p:txBody>
      </p:sp>
      <p:sp>
        <p:nvSpPr>
          <p:cNvPr id="1048696" name="Slide Number Placeholder 6"/>
          <p:cNvSpPr>
            <a:spLocks noGrp="1"/>
          </p:cNvSpPr>
          <p:nvPr>
            <p:ph type="sldNum" sz="quarter" idx="12"/>
          </p:nvPr>
        </p:nvSpPr>
        <p:spPr/>
        <p:txBody>
          <a:bodyPr/>
          <a:p>
            <a:fld id="{BAD43E9C-0CA3-DE40-8E59-00BEBDE0766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82" name=""/>
        <p:cNvGrpSpPr/>
        <p:nvPr/>
      </p:nvGrpSpPr>
      <p:grpSpPr>
        <a:xfrm>
          <a:off x="0" y="0"/>
          <a:ext cx="0" cy="0"/>
          <a:chOff x="0" y="0"/>
          <a:chExt cx="0" cy="0"/>
        </a:xfrm>
      </p:grpSpPr>
      <p:sp>
        <p:nvSpPr>
          <p:cNvPr id="1048661"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1048662" name="Picture Placeholder 2"/>
          <p:cNvSpPr>
            <a:spLocks noGrp="1"/>
          </p:cNvSpPr>
          <p:nvPr>
            <p:ph type="pic" idx="1"/>
          </p:nvPr>
        </p:nvSpPr>
        <p:spPr>
          <a:xfrm>
            <a:off x="3887391" y="987426"/>
            <a:ext cx="4629150" cy="4873625"/>
          </a:xfrm>
        </p:spPr>
        <p:txBody>
          <a:bodyPr/>
          <a:lstStyle>
            <a:lvl1pPr indent="0" marL="0">
              <a:buNone/>
              <a:defRPr sz="2400"/>
            </a:lvl1pPr>
            <a:lvl2pPr indent="0" marL="342900">
              <a:buNone/>
              <a:defRPr sz="2100"/>
            </a:lvl2pPr>
            <a:lvl3pPr indent="0" marL="685800">
              <a:buNone/>
              <a:defRPr sz="1800"/>
            </a:lvl3pPr>
            <a:lvl4pPr indent="0" marL="1028700">
              <a:buNone/>
              <a:defRPr sz="1500"/>
            </a:lvl4pPr>
            <a:lvl5pPr indent="0" marL="1371600">
              <a:buNone/>
              <a:defRPr sz="1500"/>
            </a:lvl5pPr>
            <a:lvl6pPr indent="0" marL="1714500">
              <a:buNone/>
              <a:defRPr sz="1500"/>
            </a:lvl6pPr>
            <a:lvl7pPr indent="0" marL="2057400">
              <a:buNone/>
              <a:defRPr sz="1500"/>
            </a:lvl7pPr>
            <a:lvl8pPr indent="0" marL="2400300">
              <a:buNone/>
              <a:defRPr sz="1500"/>
            </a:lvl8pPr>
            <a:lvl9pPr indent="0" marL="2743200">
              <a:buNone/>
              <a:defRPr sz="1500"/>
            </a:lvl9pPr>
          </a:lstStyle>
          <a:p>
            <a:endParaRPr lang="en-US"/>
          </a:p>
        </p:txBody>
      </p:sp>
      <p:sp>
        <p:nvSpPr>
          <p:cNvPr id="1048663" name="Text Placeholder 3"/>
          <p:cNvSpPr>
            <a:spLocks noGrp="1"/>
          </p:cNvSpPr>
          <p:nvPr>
            <p:ph type="body" sz="half" idx="2"/>
          </p:nvPr>
        </p:nvSpPr>
        <p:spPr>
          <a:xfrm>
            <a:off x="629841" y="2057400"/>
            <a:ext cx="2949178" cy="3811588"/>
          </a:xfrm>
        </p:spPr>
        <p:txBody>
          <a:bodyPr/>
          <a:lstStyle>
            <a:lvl1pPr indent="0" marL="0">
              <a:buNone/>
              <a:defRPr sz="1200"/>
            </a:lvl1pPr>
            <a:lvl2pPr indent="0" marL="342900">
              <a:buNone/>
              <a:defRPr sz="1050"/>
            </a:lvl2pPr>
            <a:lvl3pPr indent="0" marL="685800">
              <a:buNone/>
              <a:defRPr sz="900"/>
            </a:lvl3pPr>
            <a:lvl4pPr indent="0" marL="1028700">
              <a:buNone/>
              <a:defRPr sz="750"/>
            </a:lvl4pPr>
            <a:lvl5pPr indent="0" marL="1371600">
              <a:buNone/>
              <a:defRPr sz="750"/>
            </a:lvl5pPr>
            <a:lvl6pPr indent="0" marL="1714500">
              <a:buNone/>
              <a:defRPr sz="750"/>
            </a:lvl6pPr>
            <a:lvl7pPr indent="0" marL="2057400">
              <a:buNone/>
              <a:defRPr sz="750"/>
            </a:lvl7pPr>
            <a:lvl8pPr indent="0" marL="2400300">
              <a:buNone/>
              <a:defRPr sz="750"/>
            </a:lvl8pPr>
            <a:lvl9pPr indent="0" marL="2743200">
              <a:buNone/>
              <a:defRPr sz="750"/>
            </a:lvl9pPr>
          </a:lstStyle>
          <a:p>
            <a:pPr lvl="0"/>
            <a:r>
              <a:rPr lang="en-US"/>
              <a:t>Edit Master text styles</a:t>
            </a:r>
          </a:p>
        </p:txBody>
      </p:sp>
      <p:sp>
        <p:nvSpPr>
          <p:cNvPr id="1048664" name="Date Placeholder 4"/>
          <p:cNvSpPr>
            <a:spLocks noGrp="1"/>
          </p:cNvSpPr>
          <p:nvPr>
            <p:ph type="dt" sz="half" idx="10"/>
          </p:nvPr>
        </p:nvSpPr>
        <p:spPr/>
        <p:txBody>
          <a:bodyPr/>
          <a:p>
            <a:fld id="{E462073B-1BEB-8E42-A192-66434BB6E082}" type="datetimeFigureOut">
              <a:rPr lang="en-US" smtClean="0"/>
              <a:t>12/8/2020</a:t>
            </a:fld>
            <a:endParaRPr lang="en-US"/>
          </a:p>
        </p:txBody>
      </p:sp>
      <p:sp>
        <p:nvSpPr>
          <p:cNvPr id="1048665" name="Footer Placeholder 5"/>
          <p:cNvSpPr>
            <a:spLocks noGrp="1"/>
          </p:cNvSpPr>
          <p:nvPr>
            <p:ph type="ftr" sz="quarter" idx="11"/>
          </p:nvPr>
        </p:nvSpPr>
        <p:spPr/>
        <p:txBody>
          <a:bodyPr/>
          <a:p>
            <a:endParaRPr lang="en-US"/>
          </a:p>
        </p:txBody>
      </p:sp>
      <p:sp>
        <p:nvSpPr>
          <p:cNvPr id="1048666" name="Slide Number Placeholder 6"/>
          <p:cNvSpPr>
            <a:spLocks noGrp="1"/>
          </p:cNvSpPr>
          <p:nvPr>
            <p:ph type="sldNum" sz="quarter" idx="12"/>
          </p:nvPr>
        </p:nvSpPr>
        <p:spPr/>
        <p:txBody>
          <a:bodyPr/>
          <a:p>
            <a:fld id="{BAD43E9C-0CA3-DE40-8E59-00BEBDE0766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1"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p:spPr>
        <p:txBody>
          <a:bodyPr anchor="ctr" bIns="45720" lIns="91440" rIns="91440" rtlCol="0" tIns="45720" vert="horz">
            <a:normAutofit/>
          </a:bodyPr>
          <a:p>
            <a:r>
              <a:rPr lang="en-US"/>
              <a:t>Click to edit Master title style</a:t>
            </a:r>
          </a:p>
        </p:txBody>
      </p:sp>
      <p:sp>
        <p:nvSpPr>
          <p:cNvPr id="1048577" name="Text Placeholder 2"/>
          <p:cNvSpPr>
            <a:spLocks noGrp="1"/>
          </p:cNvSpPr>
          <p:nvPr>
            <p:ph type="body" idx="1"/>
          </p:nvPr>
        </p:nvSpPr>
        <p:spPr>
          <a:xfrm>
            <a:off x="628650" y="1825625"/>
            <a:ext cx="7886700" cy="4351338"/>
          </a:xfrm>
          <a:prstGeom prst="rect"/>
        </p:spPr>
        <p:txBody>
          <a:bodyPr bIns="45720" lIns="91440" rIns="91440" rtlCol="0" tIns="45720" vert="horz">
            <a:normAutofit/>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48578" name="Date Placeholder 3"/>
          <p:cNvSpPr>
            <a:spLocks noGrp="1"/>
          </p:cNvSpPr>
          <p:nvPr>
            <p:ph type="dt" sz="half" idx="2"/>
          </p:nvPr>
        </p:nvSpPr>
        <p:spPr>
          <a:xfrm>
            <a:off x="628650" y="6356351"/>
            <a:ext cx="2057400" cy="365125"/>
          </a:xfrm>
          <a:prstGeom prst="rect"/>
        </p:spPr>
        <p:txBody>
          <a:bodyPr anchor="ctr" bIns="45720" lIns="91440" rIns="91440" rtlCol="0" tIns="45720" vert="horz"/>
          <a:lstStyle>
            <a:lvl1pPr algn="l">
              <a:defRPr sz="900">
                <a:solidFill>
                  <a:schemeClr val="tx1">
                    <a:tint val="75000"/>
                  </a:schemeClr>
                </a:solidFill>
              </a:defRPr>
            </a:lvl1pPr>
          </a:lstStyle>
          <a:p>
            <a:fld id="{E462073B-1BEB-8E42-A192-66434BB6E082}" type="datetimeFigureOut">
              <a:rPr lang="en-US" smtClean="0"/>
              <a:t>12/8/2020</a:t>
            </a:fld>
            <a:endParaRPr lang="en-US"/>
          </a:p>
        </p:txBody>
      </p:sp>
      <p:sp>
        <p:nvSpPr>
          <p:cNvPr id="1048579" name="Footer Placeholder 4"/>
          <p:cNvSpPr>
            <a:spLocks noGrp="1"/>
          </p:cNvSpPr>
          <p:nvPr>
            <p:ph type="ftr" sz="quarter" idx="3"/>
          </p:nvPr>
        </p:nvSpPr>
        <p:spPr>
          <a:xfrm>
            <a:off x="3028950" y="6356351"/>
            <a:ext cx="3086100" cy="365125"/>
          </a:xfrm>
          <a:prstGeom prst="rect"/>
        </p:spPr>
        <p:txBody>
          <a:bodyPr anchor="ctr" bIns="45720" lIns="91440" rIns="91440" rtlCol="0" tIns="45720" vert="horz"/>
          <a:lstStyle>
            <a:lvl1pPr algn="ctr">
              <a:defRPr sz="900">
                <a:solidFill>
                  <a:schemeClr val="tx1">
                    <a:tint val="75000"/>
                  </a:schemeClr>
                </a:solidFill>
              </a:defRPr>
            </a:lvl1pPr>
          </a:lstStyle>
          <a:p>
            <a:endParaRPr lang="en-US"/>
          </a:p>
        </p:txBody>
      </p:sp>
      <p:sp>
        <p:nvSpPr>
          <p:cNvPr id="1048580" name="Slide Number Placeholder 5"/>
          <p:cNvSpPr>
            <a:spLocks noGrp="1"/>
          </p:cNvSpPr>
          <p:nvPr>
            <p:ph type="sldNum" sz="quarter" idx="4"/>
          </p:nvPr>
        </p:nvSpPr>
        <p:spPr>
          <a:xfrm>
            <a:off x="6457950" y="6356351"/>
            <a:ext cx="2057400" cy="365125"/>
          </a:xfrm>
          <a:prstGeom prst="rect"/>
        </p:spPr>
        <p:txBody>
          <a:bodyPr anchor="ctr" bIns="45720" lIns="91440" rIns="91440" rtlCol="0" tIns="45720" vert="horz"/>
          <a:lstStyle>
            <a:lvl1pPr algn="r">
              <a:defRPr sz="900">
                <a:solidFill>
                  <a:schemeClr val="tx1">
                    <a:tint val="75000"/>
                  </a:schemeClr>
                </a:solidFill>
              </a:defRPr>
            </a:lvl1pPr>
          </a:lstStyle>
          <a:p>
            <a:fld id="{BAD43E9C-0CA3-DE40-8E59-00BEBDE0766B}" type="slidenum">
              <a:rPr lang="en-US" smtClean="0"/>
              <a:t>‹#›</a:t>
            </a:fld>
            <a:endParaRPr lang="en-US"/>
          </a:p>
        </p:txBody>
      </p:sp>
    </p:spTree>
  </p:cSld>
  <p:clrMap accent1="accent1" accent2="accent2" accent3="accent3" accent4="accent4" accent5="accent5" accent6="accent6" bg1="lt1" bg2="lt2" tx1="dk1" tx2="dk2"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eaLnBrk="1" hangingPunct="1" latinLnBrk="0" rtl="0">
        <a:lnSpc>
          <a:spcPct val="90000"/>
        </a:lnSpc>
        <a:spcBef>
          <a:spcPct val="0"/>
        </a:spcBef>
        <a:buNone/>
        <a:defRPr sz="4400" kern="1200">
          <a:solidFill>
            <a:schemeClr val="tx1"/>
          </a:solidFill>
          <a:latin typeface="+mj-lt"/>
          <a:ea typeface="+mj-ea"/>
          <a:cs typeface="+mj-cs"/>
        </a:defRPr>
      </a:lvl1pPr>
    </p:titleStyle>
    <p:bodyStyle>
      <a:lvl1pPr algn="l" defTabSz="914400" eaLnBrk="1" hangingPunct="1" indent="-228600" latinLnBrk="0" marL="228600" rtl="0">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algn="l" defTabSz="914400" eaLnBrk="1" hangingPunct="1" indent="-228600" latinLnBrk="0" marL="685800" rtl="0">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algn="l" defTabSz="914400" eaLnBrk="1" hangingPunct="1" indent="-228600" latinLnBrk="0" marL="1143000" rtl="0">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algn="l" defTabSz="914400" eaLnBrk="1" hangingPunct="1" indent="-228600" latinLnBrk="0" marL="1600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algn="l" defTabSz="914400" eaLnBrk="1" hangingPunct="1" indent="-228600" latinLnBrk="0" marL="20574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image" Target="../media/image16.jpeg"/><Relationship Id="rId2" Type="http://schemas.openxmlformats.org/officeDocument/2006/relationships/image" Target="../media/image17.jpeg"/><Relationship Id="rId3" Type="http://schemas.openxmlformats.org/officeDocument/2006/relationships/image" Target="../media/image18.jpeg"/><Relationship Id="rId4" Type="http://schemas.openxmlformats.org/officeDocument/2006/relationships/image" Target="../media/image19.png"/><Relationship Id="rId5"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hyperlink" Target="https://radiopaedia.org/articles/spinal-arachnoid-cyst?iframe=true" TargetMode="External"/><Relationship Id="rId2" Type="http://schemas.openxmlformats.org/officeDocument/2006/relationships/hyperlink" Target="https://radiopaedia.org/articles/spinal-dermoid-cyst?iframe=true" TargetMode="External"/><Relationship Id="rId3" Type="http://schemas.openxmlformats.org/officeDocument/2006/relationships/hyperlink" Target="https://radiopaedia.org/articles/missing?article%5btitle%5d=spinal-neurenteric-cyst&amp;iframe=true" TargetMode="Externa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image" Target="../media/image20.jpeg"/><Relationship Id="rId2" Type="http://schemas.openxmlformats.org/officeDocument/2006/relationships/image" Target="../media/image21.jpeg"/><Relationship Id="rId3" Type="http://schemas.openxmlformats.org/officeDocument/2006/relationships/image" Target="../media/image22.jpeg"/><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image" Target="../media/image23.jpeg"/><Relationship Id="rId2" Type="http://schemas.openxmlformats.org/officeDocument/2006/relationships/image" Target="../media/image24.jpeg"/><Relationship Id="rId3" Type="http://schemas.openxmlformats.org/officeDocument/2006/relationships/image" Target="../media/image25.jpeg"/><Relationship Id="rId4"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hyperlink" Target="https://radiopaedia.org/articles/spinal-arachnoid-cyst" TargetMode="External"/><Relationship Id="rId2" Type="http://schemas.openxmlformats.org/officeDocument/2006/relationships/hyperlink" Target="https://radiopaedia.org/articles/spinal-epidermoid-cyst" TargetMode="External"/><Relationship Id="rId3" Type="http://schemas.openxmlformats.org/officeDocument/2006/relationships/hyperlink" Target="https://radiopaedia.org/articles/missing?article%5btitle%5d=spinal-neurenteric-cyst" TargetMode="External"/><Relationship Id="rId4" Type="http://schemas.openxmlformats.org/officeDocument/2006/relationships/hyperlink" Target="https://radiopaedia.org/articles/missing?article%5btitle%5d=spinal-lipoma" TargetMode="External"/><Relationship Id="rId5" Type="http://schemas.openxmlformats.org/officeDocument/2006/relationships/hyperlink" Target="https://radiopaedia.org/articles/missing?article%5btitle%5d=spinal-teratoma" TargetMode="External"/><Relationship Id="rId6"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24" name=""/>
        <p:cNvGrpSpPr/>
        <p:nvPr/>
      </p:nvGrpSpPr>
      <p:grpSpPr>
        <a:xfrm>
          <a:off x="0" y="0"/>
          <a:ext cx="0" cy="0"/>
          <a:chOff x="0" y="0"/>
          <a:chExt cx="0" cy="0"/>
        </a:xfrm>
      </p:grpSpPr>
      <p:sp>
        <p:nvSpPr>
          <p:cNvPr id="1048586" name="Title 1"/>
          <p:cNvSpPr>
            <a:spLocks noGrp="1"/>
          </p:cNvSpPr>
          <p:nvPr>
            <p:ph type="ctrTitle"/>
          </p:nvPr>
        </p:nvSpPr>
        <p:spPr>
          <a:xfrm>
            <a:off x="1143000" y="1971165"/>
            <a:ext cx="6858000" cy="1790700"/>
          </a:xfrm>
        </p:spPr>
        <p:txBody>
          <a:bodyPr>
            <a:noAutofit/>
          </a:bodyPr>
          <a:p>
            <a:r>
              <a:rPr b="1" dirty="0" sz="4350" lang="en-US">
                <a:solidFill>
                  <a:schemeClr val="accent1">
                    <a:lumMod val="50000"/>
                  </a:schemeClr>
                </a:solidFill>
                <a:latin typeface="Baskerville" panose="02020502070401020303" pitchFamily="18" charset="0"/>
                <a:ea typeface="Baskerville" panose="02020502070401020303" pitchFamily="18" charset="0"/>
              </a:rPr>
              <a:t>Dermoid</a:t>
            </a:r>
            <a:br>
              <a:rPr b="1" dirty="0" sz="4350" lang="en-US">
                <a:solidFill>
                  <a:schemeClr val="accent1">
                    <a:lumMod val="50000"/>
                  </a:schemeClr>
                </a:solidFill>
                <a:latin typeface="Baskerville" panose="02020502070401020303" pitchFamily="18" charset="0"/>
                <a:ea typeface="Baskerville" panose="02020502070401020303" pitchFamily="18" charset="0"/>
              </a:rPr>
            </a:br>
            <a:r>
              <a:rPr b="1" dirty="0" sz="4350" lang="en-US">
                <a:solidFill>
                  <a:schemeClr val="accent1">
                    <a:lumMod val="50000"/>
                  </a:schemeClr>
                </a:solidFill>
                <a:latin typeface="Baskerville" panose="02020502070401020303" pitchFamily="18" charset="0"/>
                <a:ea typeface="Baskerville" panose="02020502070401020303" pitchFamily="18" charset="0"/>
              </a:rPr>
              <a:t>Epidermoid </a:t>
            </a:r>
            <a:br>
              <a:rPr b="1" dirty="0" sz="4350" lang="en-US">
                <a:solidFill>
                  <a:schemeClr val="accent1">
                    <a:lumMod val="50000"/>
                  </a:schemeClr>
                </a:solidFill>
                <a:latin typeface="Baskerville" panose="02020502070401020303" pitchFamily="18" charset="0"/>
                <a:ea typeface="Baskerville" panose="02020502070401020303" pitchFamily="18" charset="0"/>
              </a:rPr>
            </a:br>
            <a:r>
              <a:rPr b="1" dirty="0" sz="4350" lang="en-US" err="1">
                <a:solidFill>
                  <a:schemeClr val="accent1">
                    <a:lumMod val="50000"/>
                  </a:schemeClr>
                </a:solidFill>
                <a:latin typeface="Baskerville" panose="02020502070401020303" pitchFamily="18" charset="0"/>
                <a:ea typeface="Baskerville" panose="02020502070401020303" pitchFamily="18" charset="0"/>
              </a:rPr>
              <a:t>Neurenteric</a:t>
            </a:r>
            <a:r>
              <a:rPr b="1" dirty="0" sz="4350" lang="en-US">
                <a:solidFill>
                  <a:schemeClr val="accent1">
                    <a:lumMod val="50000"/>
                  </a:schemeClr>
                </a:solidFill>
                <a:latin typeface="Baskerville" panose="02020502070401020303" pitchFamily="18" charset="0"/>
                <a:ea typeface="Baskerville" panose="02020502070401020303" pitchFamily="18" charset="0"/>
              </a:rPr>
              <a:t> cyst</a:t>
            </a:r>
            <a:br>
              <a:rPr b="1" dirty="0" sz="4350" lang="en-US">
                <a:solidFill>
                  <a:schemeClr val="accent1">
                    <a:lumMod val="50000"/>
                  </a:schemeClr>
                </a:solidFill>
                <a:latin typeface="Baskerville" panose="02020502070401020303" pitchFamily="18" charset="0"/>
                <a:ea typeface="Baskerville" panose="02020502070401020303" pitchFamily="18" charset="0"/>
              </a:rPr>
            </a:br>
            <a:r>
              <a:rPr b="1" dirty="0" sz="4350" lang="en-US" u="sng">
                <a:solidFill>
                  <a:schemeClr val="accent1">
                    <a:lumMod val="50000"/>
                  </a:schemeClr>
                </a:solidFill>
                <a:latin typeface="Baskerville" panose="02020502070401020303" pitchFamily="18" charset="0"/>
                <a:ea typeface="Baskerville" panose="02020502070401020303" pitchFamily="18" charset="0"/>
              </a:rPr>
              <a:t>Chapter 152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56" name=""/>
        <p:cNvGrpSpPr/>
        <p:nvPr/>
      </p:nvGrpSpPr>
      <p:grpSpPr>
        <a:xfrm>
          <a:off x="0" y="0"/>
          <a:ext cx="0" cy="0"/>
          <a:chOff x="0" y="0"/>
          <a:chExt cx="0" cy="0"/>
        </a:xfrm>
      </p:grpSpPr>
      <p:sp>
        <p:nvSpPr>
          <p:cNvPr id="1048603" name="Title 1"/>
          <p:cNvSpPr>
            <a:spLocks noGrp="1"/>
          </p:cNvSpPr>
          <p:nvPr>
            <p:ph type="title"/>
          </p:nvPr>
        </p:nvSpPr>
        <p:spPr/>
        <p:txBody>
          <a:bodyPr/>
          <a:p>
            <a:endParaRPr lang="en-US"/>
          </a:p>
        </p:txBody>
      </p:sp>
      <p:pic>
        <p:nvPicPr>
          <p:cNvPr id="2097156" name="Picture 4"/>
          <p:cNvPicPr>
            <a:picLocks noChangeAspect="1" noGrp="1"/>
          </p:cNvPicPr>
          <p:nvPr>
            <p:ph idx="1"/>
          </p:nvPr>
        </p:nvPicPr>
        <p:blipFill>
          <a:blip xmlns:r="http://schemas.openxmlformats.org/officeDocument/2006/relationships" r:embed="rId1"/>
          <a:stretch>
            <a:fillRect/>
          </a:stretch>
        </p:blipFill>
        <p:spPr>
          <a:xfrm>
            <a:off x="4572000" y="0"/>
            <a:ext cx="4572000" cy="3429000"/>
          </a:xfrm>
          <a:prstGeom prst="rect"/>
        </p:spPr>
      </p:pic>
      <p:pic>
        <p:nvPicPr>
          <p:cNvPr id="2097157" name="Picture 6"/>
          <p:cNvPicPr>
            <a:picLocks noChangeAspect="1"/>
          </p:cNvPicPr>
          <p:nvPr/>
        </p:nvPicPr>
        <p:blipFill>
          <a:blip xmlns:r="http://schemas.openxmlformats.org/officeDocument/2006/relationships" r:embed="rId2"/>
          <a:stretch>
            <a:fillRect/>
          </a:stretch>
        </p:blipFill>
        <p:spPr>
          <a:xfrm>
            <a:off x="4572000" y="3429000"/>
            <a:ext cx="4572000" cy="3429000"/>
          </a:xfrm>
          <a:prstGeom prst="rect"/>
        </p:spPr>
      </p:pic>
      <p:pic>
        <p:nvPicPr>
          <p:cNvPr id="2097158" name="Picture 8"/>
          <p:cNvPicPr>
            <a:picLocks noChangeAspect="1"/>
          </p:cNvPicPr>
          <p:nvPr/>
        </p:nvPicPr>
        <p:blipFill>
          <a:blip xmlns:r="http://schemas.openxmlformats.org/officeDocument/2006/relationships" r:embed="rId3"/>
          <a:stretch>
            <a:fillRect/>
          </a:stretch>
        </p:blipFill>
        <p:spPr>
          <a:xfrm>
            <a:off x="0" y="3429000"/>
            <a:ext cx="4572000" cy="3429000"/>
          </a:xfrm>
          <a:prstGeom prst="rect"/>
        </p:spPr>
      </p:pic>
      <p:pic>
        <p:nvPicPr>
          <p:cNvPr id="2097159" name="Picture 10"/>
          <p:cNvPicPr>
            <a:picLocks noChangeAspect="1"/>
          </p:cNvPicPr>
          <p:nvPr/>
        </p:nvPicPr>
        <p:blipFill>
          <a:blip xmlns:r="http://schemas.openxmlformats.org/officeDocument/2006/relationships" r:embed="rId4"/>
          <a:stretch>
            <a:fillRect/>
          </a:stretch>
        </p:blipFill>
        <p:spPr>
          <a:xfrm>
            <a:off x="0" y="0"/>
            <a:ext cx="4572000" cy="3429000"/>
          </a:xfrm>
          <a:prstGeom prst="rect"/>
        </p:spPr>
      </p:pic>
      <p:sp>
        <p:nvSpPr>
          <p:cNvPr id="1048604" name="TextBox 12"/>
          <p:cNvSpPr txBox="1"/>
          <p:nvPr/>
        </p:nvSpPr>
        <p:spPr>
          <a:xfrm>
            <a:off x="0" y="3035857"/>
            <a:ext cx="1512455" cy="369332"/>
          </a:xfrm>
          <a:prstGeom prst="rect"/>
          <a:noFill/>
        </p:spPr>
        <p:txBody>
          <a:bodyPr wrap="square">
            <a:spAutoFit/>
          </a:bodyPr>
          <a:p>
            <a:r>
              <a:rPr sz="1800" lang="en-US">
                <a:solidFill>
                  <a:srgbClr val="FF0000"/>
                </a:solidFill>
              </a:rPr>
              <a:t>T1-weighted</a:t>
            </a:r>
            <a:endParaRPr lang="en-US"/>
          </a:p>
        </p:txBody>
      </p:sp>
      <p:sp>
        <p:nvSpPr>
          <p:cNvPr id="1048605" name="TextBox 14"/>
          <p:cNvSpPr txBox="1"/>
          <p:nvPr/>
        </p:nvSpPr>
        <p:spPr>
          <a:xfrm>
            <a:off x="4572000" y="3025154"/>
            <a:ext cx="4670136" cy="369332"/>
          </a:xfrm>
          <a:prstGeom prst="rect"/>
          <a:noFill/>
        </p:spPr>
        <p:txBody>
          <a:bodyPr wrap="square">
            <a:spAutoFit/>
          </a:bodyPr>
          <a:p>
            <a:r>
              <a:rPr dirty="0" sz="1800" lang="en-US">
                <a:solidFill>
                  <a:srgbClr val="FF0000"/>
                </a:solidFill>
              </a:rPr>
              <a:t>T2-weighted</a:t>
            </a:r>
            <a:endParaRPr dirty="0" lang="en-US"/>
          </a:p>
        </p:txBody>
      </p:sp>
      <p:sp>
        <p:nvSpPr>
          <p:cNvPr id="1048606" name="TextBox 16"/>
          <p:cNvSpPr txBox="1"/>
          <p:nvPr/>
        </p:nvSpPr>
        <p:spPr>
          <a:xfrm>
            <a:off x="0" y="6492874"/>
            <a:ext cx="4006273" cy="369332"/>
          </a:xfrm>
          <a:prstGeom prst="rect"/>
          <a:noFill/>
        </p:spPr>
        <p:txBody>
          <a:bodyPr wrap="square">
            <a:spAutoFit/>
          </a:bodyPr>
          <a:p>
            <a:r>
              <a:rPr dirty="0" lang="en-US">
                <a:solidFill>
                  <a:srgbClr val="FF0000"/>
                </a:solidFill>
              </a:rPr>
              <a:t>FLAIR</a:t>
            </a:r>
            <a:endParaRPr dirty="0" lang="en-US"/>
          </a:p>
        </p:txBody>
      </p:sp>
      <p:sp>
        <p:nvSpPr>
          <p:cNvPr id="1048607" name="TextBox 18"/>
          <p:cNvSpPr txBox="1"/>
          <p:nvPr/>
        </p:nvSpPr>
        <p:spPr>
          <a:xfrm>
            <a:off x="4572000" y="6454154"/>
            <a:ext cx="4410364" cy="369332"/>
          </a:xfrm>
          <a:prstGeom prst="rect"/>
          <a:noFill/>
        </p:spPr>
        <p:txBody>
          <a:bodyPr wrap="square">
            <a:spAutoFit/>
          </a:bodyPr>
          <a:p>
            <a:r>
              <a:rPr dirty="0" lang="en-US">
                <a:solidFill>
                  <a:srgbClr val="FF0000"/>
                </a:solidFill>
              </a:rPr>
              <a:t>DWI</a:t>
            </a:r>
            <a:endParaRPr dirty="0"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57" name=""/>
        <p:cNvGrpSpPr/>
        <p:nvPr/>
      </p:nvGrpSpPr>
      <p:grpSpPr>
        <a:xfrm>
          <a:off x="0" y="0"/>
          <a:ext cx="0" cy="0"/>
          <a:chOff x="0" y="0"/>
          <a:chExt cx="0" cy="0"/>
        </a:xfrm>
      </p:grpSpPr>
      <p:sp>
        <p:nvSpPr>
          <p:cNvPr id="1048608" name="Title 1"/>
          <p:cNvSpPr>
            <a:spLocks noGrp="1"/>
          </p:cNvSpPr>
          <p:nvPr>
            <p:ph type="title"/>
          </p:nvPr>
        </p:nvSpPr>
        <p:spPr/>
        <p:txBody>
          <a:bodyPr/>
          <a:p>
            <a:endParaRPr lang="en-US"/>
          </a:p>
        </p:txBody>
      </p:sp>
      <p:pic>
        <p:nvPicPr>
          <p:cNvPr id="2097160" name="Picture 4"/>
          <p:cNvPicPr>
            <a:picLocks noChangeAspect="1" noGrp="1"/>
          </p:cNvPicPr>
          <p:nvPr>
            <p:ph idx="1"/>
          </p:nvPr>
        </p:nvPicPr>
        <p:blipFill>
          <a:blip xmlns:r="http://schemas.openxmlformats.org/officeDocument/2006/relationships" r:embed="rId1"/>
          <a:stretch>
            <a:fillRect/>
          </a:stretch>
        </p:blipFill>
        <p:spPr>
          <a:xfrm>
            <a:off x="0" y="0"/>
            <a:ext cx="4572000" cy="3429000"/>
          </a:xfrm>
          <a:prstGeom prst="rect"/>
        </p:spPr>
      </p:pic>
      <p:pic>
        <p:nvPicPr>
          <p:cNvPr id="2097161" name="Picture 6"/>
          <p:cNvPicPr>
            <a:picLocks noChangeAspect="1"/>
          </p:cNvPicPr>
          <p:nvPr/>
        </p:nvPicPr>
        <p:blipFill>
          <a:blip xmlns:r="http://schemas.openxmlformats.org/officeDocument/2006/relationships" r:embed="rId2"/>
          <a:stretch>
            <a:fillRect/>
          </a:stretch>
        </p:blipFill>
        <p:spPr>
          <a:xfrm>
            <a:off x="4572000" y="0"/>
            <a:ext cx="4572000" cy="3429000"/>
          </a:xfrm>
          <a:prstGeom prst="rect"/>
        </p:spPr>
      </p:pic>
      <p:pic>
        <p:nvPicPr>
          <p:cNvPr id="2097162" name="Picture 8"/>
          <p:cNvPicPr>
            <a:picLocks noChangeAspect="1"/>
          </p:cNvPicPr>
          <p:nvPr/>
        </p:nvPicPr>
        <p:blipFill>
          <a:blip xmlns:r="http://schemas.openxmlformats.org/officeDocument/2006/relationships" r:embed="rId3"/>
          <a:stretch>
            <a:fillRect/>
          </a:stretch>
        </p:blipFill>
        <p:spPr>
          <a:xfrm>
            <a:off x="0" y="3429000"/>
            <a:ext cx="4572000" cy="3429000"/>
          </a:xfrm>
          <a:prstGeom prst="rect"/>
        </p:spPr>
      </p:pic>
      <p:pic>
        <p:nvPicPr>
          <p:cNvPr id="2097163" name="Picture 10"/>
          <p:cNvPicPr>
            <a:picLocks noChangeAspect="1"/>
          </p:cNvPicPr>
          <p:nvPr/>
        </p:nvPicPr>
        <p:blipFill>
          <a:blip xmlns:r="http://schemas.openxmlformats.org/officeDocument/2006/relationships" r:embed="rId4"/>
          <a:stretch>
            <a:fillRect/>
          </a:stretch>
        </p:blipFill>
        <p:spPr>
          <a:xfrm>
            <a:off x="4572000" y="3429000"/>
            <a:ext cx="4572000" cy="3429000"/>
          </a:xfrm>
          <a:prstGeom prst="rect"/>
        </p:spPr>
      </p:pic>
      <p:sp>
        <p:nvSpPr>
          <p:cNvPr id="1048609" name="TextBox 12"/>
          <p:cNvSpPr txBox="1"/>
          <p:nvPr/>
        </p:nvSpPr>
        <p:spPr>
          <a:xfrm>
            <a:off x="-75044" y="2944151"/>
            <a:ext cx="4647044" cy="369332"/>
          </a:xfrm>
          <a:prstGeom prst="rect"/>
          <a:noFill/>
        </p:spPr>
        <p:txBody>
          <a:bodyPr wrap="square">
            <a:spAutoFit/>
          </a:bodyPr>
          <a:p>
            <a:r>
              <a:rPr dirty="0" sz="1800" lang="en-US">
                <a:solidFill>
                  <a:srgbClr val="FF0000"/>
                </a:solidFill>
              </a:rPr>
              <a:t>T1-weighted</a:t>
            </a:r>
            <a:endParaRPr dirty="0" lang="en-US"/>
          </a:p>
        </p:txBody>
      </p:sp>
      <p:sp>
        <p:nvSpPr>
          <p:cNvPr id="1048610" name="TextBox 14"/>
          <p:cNvSpPr txBox="1"/>
          <p:nvPr/>
        </p:nvSpPr>
        <p:spPr>
          <a:xfrm>
            <a:off x="4502728" y="2978786"/>
            <a:ext cx="4710544" cy="369332"/>
          </a:xfrm>
          <a:prstGeom prst="rect"/>
          <a:noFill/>
        </p:spPr>
        <p:txBody>
          <a:bodyPr wrap="square">
            <a:spAutoFit/>
          </a:bodyPr>
          <a:p>
            <a:r>
              <a:rPr dirty="0" sz="1800" lang="en-US">
                <a:solidFill>
                  <a:srgbClr val="FF0000"/>
                </a:solidFill>
              </a:rPr>
              <a:t>T2-weighted</a:t>
            </a:r>
            <a:endParaRPr dirty="0" lang="en-US"/>
          </a:p>
        </p:txBody>
      </p:sp>
      <p:sp>
        <p:nvSpPr>
          <p:cNvPr id="1048611" name="TextBox 16"/>
          <p:cNvSpPr txBox="1"/>
          <p:nvPr/>
        </p:nvSpPr>
        <p:spPr>
          <a:xfrm>
            <a:off x="4572000" y="6407785"/>
            <a:ext cx="4710544" cy="369332"/>
          </a:xfrm>
          <a:prstGeom prst="rect"/>
          <a:noFill/>
        </p:spPr>
        <p:txBody>
          <a:bodyPr wrap="square">
            <a:spAutoFit/>
          </a:bodyPr>
          <a:p>
            <a:r>
              <a:rPr dirty="0" sz="1800" lang="en-US">
                <a:solidFill>
                  <a:srgbClr val="FF0000"/>
                </a:solidFill>
              </a:rPr>
              <a:t>DWI</a:t>
            </a:r>
            <a:endParaRPr dirty="0" lang="en-US"/>
          </a:p>
        </p:txBody>
      </p:sp>
      <p:sp>
        <p:nvSpPr>
          <p:cNvPr id="1048612" name="TextBox 18"/>
          <p:cNvSpPr txBox="1"/>
          <p:nvPr/>
        </p:nvSpPr>
        <p:spPr>
          <a:xfrm>
            <a:off x="0" y="6407785"/>
            <a:ext cx="4716318" cy="369332"/>
          </a:xfrm>
          <a:prstGeom prst="rect"/>
          <a:noFill/>
        </p:spPr>
        <p:txBody>
          <a:bodyPr wrap="square">
            <a:spAutoFit/>
          </a:bodyPr>
          <a:p>
            <a:r>
              <a:rPr dirty="0" sz="1800" lang="en-US">
                <a:solidFill>
                  <a:srgbClr val="FF0000"/>
                </a:solidFill>
              </a:rPr>
              <a:t>FLAIR</a:t>
            </a:r>
            <a:endParaRPr dirty="0"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8" name=""/>
        <p:cNvGrpSpPr/>
        <p:nvPr/>
      </p:nvGrpSpPr>
      <p:grpSpPr>
        <a:xfrm>
          <a:off x="0" y="0"/>
          <a:ext cx="0" cy="0"/>
          <a:chOff x="0" y="0"/>
          <a:chExt cx="0" cy="0"/>
        </a:xfrm>
      </p:grpSpPr>
      <p:pic>
        <p:nvPicPr>
          <p:cNvPr id="2097164" name="Picture 10"/>
          <p:cNvPicPr>
            <a:picLocks noChangeAspect="1"/>
          </p:cNvPicPr>
          <p:nvPr/>
        </p:nvPicPr>
        <p:blipFill>
          <a:blip xmlns:r="http://schemas.openxmlformats.org/officeDocument/2006/relationships" r:embed="rId1"/>
          <a:stretch>
            <a:fillRect/>
          </a:stretch>
        </p:blipFill>
        <p:spPr>
          <a:xfrm>
            <a:off x="2821795" y="2959492"/>
            <a:ext cx="3432421" cy="3898508"/>
          </a:xfrm>
          <a:prstGeom prst="rect"/>
        </p:spPr>
      </p:pic>
      <p:pic>
        <p:nvPicPr>
          <p:cNvPr id="2097165" name="Picture 8"/>
          <p:cNvPicPr>
            <a:picLocks noChangeAspect="1"/>
          </p:cNvPicPr>
          <p:nvPr/>
        </p:nvPicPr>
        <p:blipFill>
          <a:blip xmlns:r="http://schemas.openxmlformats.org/officeDocument/2006/relationships" r:embed="rId2"/>
          <a:stretch>
            <a:fillRect/>
          </a:stretch>
        </p:blipFill>
        <p:spPr>
          <a:xfrm>
            <a:off x="5715000" y="-2932"/>
            <a:ext cx="3429000" cy="3901440"/>
          </a:xfrm>
          <a:prstGeom prst="rect"/>
        </p:spPr>
      </p:pic>
      <p:pic>
        <p:nvPicPr>
          <p:cNvPr id="2097166" name="Picture 4"/>
          <p:cNvPicPr>
            <a:picLocks noChangeAspect="1" noGrp="1"/>
          </p:cNvPicPr>
          <p:nvPr>
            <p:ph idx="1"/>
          </p:nvPr>
        </p:nvPicPr>
        <p:blipFill>
          <a:blip xmlns:r="http://schemas.openxmlformats.org/officeDocument/2006/relationships" r:embed="rId3"/>
          <a:stretch>
            <a:fillRect/>
          </a:stretch>
        </p:blipFill>
        <p:spPr>
          <a:xfrm>
            <a:off x="0" y="0"/>
            <a:ext cx="3405909" cy="3898508"/>
          </a:xfrm>
          <a:prstGeom prst="rec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9" name=""/>
        <p:cNvGrpSpPr/>
        <p:nvPr/>
      </p:nvGrpSpPr>
      <p:grpSpPr>
        <a:xfrm>
          <a:off x="0" y="0"/>
          <a:ext cx="0" cy="0"/>
          <a:chOff x="0" y="0"/>
          <a:chExt cx="0" cy="0"/>
        </a:xfrm>
      </p:grpSpPr>
      <p:sp>
        <p:nvSpPr>
          <p:cNvPr id="1048613" name="Title 1"/>
          <p:cNvSpPr>
            <a:spLocks noGrp="1"/>
          </p:cNvSpPr>
          <p:nvPr>
            <p:ph type="title"/>
          </p:nvPr>
        </p:nvSpPr>
        <p:spPr>
          <a:xfrm>
            <a:off x="120649" y="122673"/>
            <a:ext cx="7886700" cy="824056"/>
          </a:xfrm>
        </p:spPr>
        <p:txBody>
          <a:bodyPr>
            <a:noAutofit/>
          </a:bodyPr>
          <a:p>
            <a:pPr algn="just"/>
            <a:r>
              <a:rPr b="1" sz="3600" lang="en-US" u="sng">
                <a:solidFill>
                  <a:schemeClr val="accent1">
                    <a:lumMod val="50000"/>
                  </a:schemeClr>
                </a:solidFill>
                <a:latin typeface="Baskerville" panose="02020502070401020303" pitchFamily="18" charset="0"/>
                <a:ea typeface="Baskerville" panose="02020502070401020303" pitchFamily="18" charset="0"/>
              </a:rPr>
              <a:t>The differential diagnosis includes</a:t>
            </a:r>
            <a:endParaRPr b="1" dirty="0" sz="3600" lang="en-US" u="sng">
              <a:solidFill>
                <a:schemeClr val="accent1">
                  <a:lumMod val="50000"/>
                </a:schemeClr>
              </a:solidFill>
              <a:latin typeface="Baskerville" panose="02020502070401020303" pitchFamily="18" charset="0"/>
              <a:ea typeface="Baskerville" panose="02020502070401020303" pitchFamily="18" charset="0"/>
            </a:endParaRPr>
          </a:p>
        </p:txBody>
      </p:sp>
      <p:sp>
        <p:nvSpPr>
          <p:cNvPr id="1048614" name="Content Placeholder 2"/>
          <p:cNvSpPr>
            <a:spLocks noGrp="1"/>
          </p:cNvSpPr>
          <p:nvPr>
            <p:ph idx="1"/>
          </p:nvPr>
        </p:nvSpPr>
        <p:spPr>
          <a:xfrm>
            <a:off x="120649" y="946729"/>
            <a:ext cx="8902702" cy="5788598"/>
          </a:xfrm>
        </p:spPr>
        <p:txBody>
          <a:bodyPr/>
          <a:p>
            <a:pPr algn="just" indent="-457200" marL="342900">
              <a:buFont typeface="+mj-lt"/>
              <a:buAutoNum type="arabicParenR"/>
            </a:pPr>
            <a:r>
              <a:rPr dirty="0" sz="2100" lang="en-US">
                <a:solidFill>
                  <a:srgbClr val="7030A0"/>
                </a:solidFill>
              </a:rPr>
              <a:t>Arachnoid cyst: </a:t>
            </a:r>
          </a:p>
          <a:p>
            <a:pPr algn="just" indent="0" lvl="1" marL="457200">
              <a:buNone/>
            </a:pPr>
            <a:r>
              <a:rPr dirty="0" sz="1700" lang="en-US"/>
              <a:t>the most difficult, For the best differentiation we need DWI and FLAIR</a:t>
            </a:r>
          </a:p>
          <a:p>
            <a:pPr algn="just" indent="0" lvl="1" marL="457200">
              <a:buNone/>
            </a:pPr>
            <a:r>
              <a:rPr dirty="0" sz="1700" lang="en-US"/>
              <a:t>AC </a:t>
            </a:r>
          </a:p>
          <a:p>
            <a:pPr algn="just" indent="0" lvl="1" marL="457200">
              <a:buNone/>
            </a:pPr>
            <a:r>
              <a:rPr dirty="0" sz="1700" lang="en-US"/>
              <a:t>suppress in FLAIR and </a:t>
            </a:r>
          </a:p>
          <a:p>
            <a:pPr algn="just" indent="0" lvl="1" marL="457200">
              <a:buNone/>
            </a:pPr>
            <a:r>
              <a:rPr dirty="0" sz="1700" lang="en-US"/>
              <a:t>not restrict in DWI</a:t>
            </a:r>
          </a:p>
          <a:p>
            <a:pPr algn="just" indent="0" lvl="1" marL="457200">
              <a:buNone/>
            </a:pPr>
            <a:endParaRPr dirty="0" sz="1700" lang="en-US"/>
          </a:p>
          <a:p>
            <a:pPr algn="just" indent="-457200" marL="342900">
              <a:buFont typeface="+mj-lt"/>
              <a:buAutoNum type="arabicParenR"/>
            </a:pPr>
            <a:r>
              <a:rPr dirty="0" sz="2100" lang="en-US" err="1">
                <a:solidFill>
                  <a:srgbClr val="7030A0"/>
                </a:solidFill>
              </a:rPr>
              <a:t>Rathke’s</a:t>
            </a:r>
            <a:r>
              <a:rPr dirty="0" sz="2100" lang="en-US">
                <a:solidFill>
                  <a:srgbClr val="7030A0"/>
                </a:solidFill>
              </a:rPr>
              <a:t> cleft cyst.</a:t>
            </a:r>
          </a:p>
          <a:p>
            <a:pPr algn="just" indent="-457200" marL="342900">
              <a:buFont typeface="+mj-lt"/>
              <a:buAutoNum type="arabicParenR"/>
            </a:pPr>
            <a:r>
              <a:rPr dirty="0" sz="2100" lang="en-US" err="1">
                <a:solidFill>
                  <a:srgbClr val="7030A0"/>
                </a:solidFill>
              </a:rPr>
              <a:t>Craniopharyngioma</a:t>
            </a:r>
            <a:r>
              <a:rPr dirty="0" sz="2100" lang="en-US">
                <a:solidFill>
                  <a:srgbClr val="7030A0"/>
                </a:solidFill>
              </a:rPr>
              <a:t>.</a:t>
            </a:r>
          </a:p>
          <a:p>
            <a:pPr algn="just" indent="-457200" marL="342900">
              <a:buFont typeface="+mj-lt"/>
              <a:buAutoNum type="arabicParenR"/>
            </a:pPr>
            <a:r>
              <a:rPr dirty="0" sz="2100" lang="en-US">
                <a:solidFill>
                  <a:srgbClr val="7030A0"/>
                </a:solidFill>
              </a:rPr>
              <a:t>Other cystic tumors.</a:t>
            </a:r>
            <a:endParaRPr dirty="0" lang="en-US">
              <a:solidFill>
                <a:srgbClr val="7030A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60" name=""/>
        <p:cNvGrpSpPr/>
        <p:nvPr/>
      </p:nvGrpSpPr>
      <p:grpSpPr>
        <a:xfrm>
          <a:off x="0" y="0"/>
          <a:ext cx="0" cy="0"/>
          <a:chOff x="0" y="0"/>
          <a:chExt cx="0" cy="0"/>
        </a:xfrm>
      </p:grpSpPr>
      <p:pic>
        <p:nvPicPr>
          <p:cNvPr id="2097167" name="Picture 4"/>
          <p:cNvPicPr>
            <a:picLocks noChangeAspect="1"/>
          </p:cNvPicPr>
          <p:nvPr/>
        </p:nvPicPr>
        <p:blipFill>
          <a:blip xmlns:r="http://schemas.openxmlformats.org/officeDocument/2006/relationships" r:embed="rId1"/>
          <a:stretch>
            <a:fillRect/>
          </a:stretch>
        </p:blipFill>
        <p:spPr>
          <a:xfrm>
            <a:off x="6375099" y="0"/>
            <a:ext cx="2795155" cy="2743475"/>
          </a:xfrm>
          <a:prstGeom prst="rect"/>
        </p:spPr>
      </p:pic>
      <p:pic>
        <p:nvPicPr>
          <p:cNvPr id="2097168" name="Picture 5"/>
          <p:cNvPicPr>
            <a:picLocks noChangeAspect="1"/>
          </p:cNvPicPr>
          <p:nvPr/>
        </p:nvPicPr>
        <p:blipFill rotWithShape="1">
          <a:blip xmlns:r="http://schemas.openxmlformats.org/officeDocument/2006/relationships" r:embed="rId2"/>
          <a:srcRect t="45859" b="9292"/>
          <a:stretch>
            <a:fillRect/>
          </a:stretch>
        </p:blipFill>
        <p:spPr>
          <a:xfrm>
            <a:off x="3777372" y="3954650"/>
            <a:ext cx="5366628" cy="2306782"/>
          </a:xfrm>
          <a:prstGeom prst="rect"/>
        </p:spPr>
      </p:pic>
      <p:pic>
        <p:nvPicPr>
          <p:cNvPr id="2097169" name="Picture 3"/>
          <p:cNvPicPr>
            <a:picLocks noChangeAspect="1"/>
          </p:cNvPicPr>
          <p:nvPr/>
        </p:nvPicPr>
        <p:blipFill rotWithShape="1">
          <a:blip xmlns:r="http://schemas.openxmlformats.org/officeDocument/2006/relationships" r:embed="rId3"/>
          <a:srcRect b="50000"/>
          <a:stretch>
            <a:fillRect/>
          </a:stretch>
        </p:blipFill>
        <p:spPr>
          <a:xfrm>
            <a:off x="3777372" y="0"/>
            <a:ext cx="2597727" cy="2743475"/>
          </a:xfrm>
          <a:prstGeom prst="rect"/>
        </p:spPr>
      </p:pic>
      <p:sp>
        <p:nvSpPr>
          <p:cNvPr id="1048615" name="Rectangle 6"/>
          <p:cNvSpPr/>
          <p:nvPr/>
        </p:nvSpPr>
        <p:spPr>
          <a:xfrm>
            <a:off x="5204673" y="3008757"/>
            <a:ext cx="2597727" cy="415498"/>
          </a:xfrm>
          <a:prstGeom prst="rect"/>
        </p:spPr>
        <p:txBody>
          <a:bodyPr wrap="square">
            <a:spAutoFit/>
          </a:bodyPr>
          <a:p>
            <a:r>
              <a:rPr b="1" dirty="0" sz="2100" lang="en-US"/>
              <a:t>Epidermoid Cyst</a:t>
            </a:r>
          </a:p>
        </p:txBody>
      </p:sp>
      <p:sp>
        <p:nvSpPr>
          <p:cNvPr id="1048616" name="Rectangle 7"/>
          <p:cNvSpPr/>
          <p:nvPr/>
        </p:nvSpPr>
        <p:spPr>
          <a:xfrm>
            <a:off x="5179574" y="6318880"/>
            <a:ext cx="2562223" cy="415498"/>
          </a:xfrm>
          <a:prstGeom prst="rect"/>
        </p:spPr>
        <p:txBody>
          <a:bodyPr wrap="square">
            <a:spAutoFit/>
          </a:bodyPr>
          <a:p>
            <a:r>
              <a:rPr b="1" dirty="0" sz="2100" lang="en-US"/>
              <a:t>Arachnoid cyst</a:t>
            </a:r>
          </a:p>
        </p:txBody>
      </p:sp>
      <p:sp>
        <p:nvSpPr>
          <p:cNvPr id="1048617" name="Rectangle 8"/>
          <p:cNvSpPr/>
          <p:nvPr/>
        </p:nvSpPr>
        <p:spPr>
          <a:xfrm>
            <a:off x="3977488" y="5892100"/>
            <a:ext cx="907677" cy="300082"/>
          </a:xfrm>
          <a:prstGeom prst="rect"/>
        </p:spPr>
        <p:txBody>
          <a:bodyPr wrap="square">
            <a:spAutoFit/>
          </a:bodyPr>
          <a:p>
            <a:r>
              <a:rPr dirty="0" sz="1350" lang="en-US">
                <a:solidFill>
                  <a:schemeClr val="bg1"/>
                </a:solidFill>
              </a:rPr>
              <a:t>FLAIR</a:t>
            </a:r>
          </a:p>
        </p:txBody>
      </p:sp>
      <p:sp>
        <p:nvSpPr>
          <p:cNvPr id="1048618" name="Rectangle 11"/>
          <p:cNvSpPr/>
          <p:nvPr/>
        </p:nvSpPr>
        <p:spPr>
          <a:xfrm>
            <a:off x="6761519" y="5223206"/>
            <a:ext cx="441467" cy="472440"/>
          </a:xfrm>
          <a:prstGeom prst="rect"/>
        </p:spPr>
        <p:txBody>
          <a:bodyPr wrap="square">
            <a:spAutoFit/>
          </a:bodyPr>
          <a:p>
            <a:r>
              <a:rPr dirty="0" sz="1350" lang="en-US">
                <a:solidFill>
                  <a:schemeClr val="bg1"/>
                </a:solidFill>
              </a:rPr>
              <a:t>DWI</a:t>
            </a:r>
            <a:endParaRPr dirty="0" sz="1350" lang="en-US"/>
          </a:p>
        </p:txBody>
      </p:sp>
      <p:pic>
        <p:nvPicPr>
          <p:cNvPr id="2097170" name="Picture 4"/>
          <p:cNvPicPr>
            <a:picLocks noChangeAspect="1"/>
          </p:cNvPicPr>
          <p:nvPr/>
        </p:nvPicPr>
        <p:blipFill>
          <a:blip xmlns:r="http://schemas.openxmlformats.org/officeDocument/2006/relationships" r:embed="rId4"/>
          <a:stretch>
            <a:fillRect/>
          </a:stretch>
        </p:blipFill>
        <p:spPr>
          <a:xfrm>
            <a:off x="0" y="0"/>
            <a:ext cx="3777372" cy="6261432"/>
          </a:xfrm>
          <a:prstGeom prst="rect"/>
        </p:spPr>
      </p:pic>
      <p:sp>
        <p:nvSpPr>
          <p:cNvPr id="1048619" name="TextBox 2"/>
          <p:cNvSpPr txBox="1"/>
          <p:nvPr/>
        </p:nvSpPr>
        <p:spPr>
          <a:xfrm>
            <a:off x="1033319" y="6318880"/>
            <a:ext cx="4572000" cy="300082"/>
          </a:xfrm>
          <a:prstGeom prst="rect"/>
          <a:noFill/>
          <a:ln>
            <a:noFill/>
          </a:ln>
        </p:spPr>
        <p:txBody>
          <a:bodyPr wrap="square">
            <a:spAutoFit/>
          </a:bodyPr>
          <a:p>
            <a:r>
              <a:rPr b="1" dirty="0" sz="1350" lang="en-US"/>
              <a:t>Extradural epidermoid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1" name=""/>
        <p:cNvGrpSpPr/>
        <p:nvPr/>
      </p:nvGrpSpPr>
      <p:grpSpPr>
        <a:xfrm>
          <a:off x="0" y="0"/>
          <a:ext cx="0" cy="0"/>
          <a:chOff x="0" y="0"/>
          <a:chExt cx="0" cy="0"/>
        </a:xfrm>
      </p:grpSpPr>
      <p:sp>
        <p:nvSpPr>
          <p:cNvPr id="1048620" name="Content Placeholder 2"/>
          <p:cNvSpPr>
            <a:spLocks noGrp="1"/>
          </p:cNvSpPr>
          <p:nvPr>
            <p:ph idx="1"/>
          </p:nvPr>
        </p:nvSpPr>
        <p:spPr>
          <a:xfrm>
            <a:off x="109105" y="98713"/>
            <a:ext cx="8925790" cy="6666923"/>
          </a:xfrm>
        </p:spPr>
        <p:txBody>
          <a:bodyPr>
            <a:noAutofit/>
          </a:bodyPr>
          <a:p>
            <a:pPr algn="just"/>
            <a:r>
              <a:rPr dirty="0" sz="4000" lang="en-US" u="sng">
                <a:solidFill>
                  <a:schemeClr val="accent1">
                    <a:lumMod val="50000"/>
                  </a:schemeClr>
                </a:solidFill>
                <a:latin typeface="Algerian" pitchFamily="82" charset="77"/>
              </a:rPr>
              <a:t>Treatment</a:t>
            </a:r>
          </a:p>
          <a:p>
            <a:r>
              <a:rPr dirty="0" sz="2100" lang="en-US"/>
              <a:t>Symptomatic patients benefit from surgery, which is often technically difficult owing to tumor insinuating itself among adjacent structures.</a:t>
            </a:r>
          </a:p>
          <a:p>
            <a:r>
              <a:rPr dirty="0" sz="2100" lang="en-US"/>
              <a:t>The tumor is well demarcated, with a smooth hypovascular capsule, The cyst contains characteristic pearly ﬂakes.</a:t>
            </a:r>
          </a:p>
          <a:p>
            <a:r>
              <a:rPr dirty="0" sz="2100" lang="en-US"/>
              <a:t>Primary intracapsular debulking and subsequent removal of the capsule using the ultrasonic aspirator which is extremely useful.</a:t>
            </a:r>
          </a:p>
          <a:p>
            <a:r>
              <a:rPr dirty="0" sz="2100" lang="en-US"/>
              <a:t>Fragments of capsule adherent to important structures are left to avoid neural and vascular injury. Although subtotal resection increases the risk of recurrence, the slow growth of epidermoid cysts makes this situation less problematic.</a:t>
            </a:r>
          </a:p>
          <a:p>
            <a:r>
              <a:rPr dirty="0" sz="2100" lang="en-US"/>
              <a:t>The capsule should not be removed from intramedullary cysts because of the risk of causing neurological deficits.</a:t>
            </a:r>
          </a:p>
          <a:p>
            <a:r>
              <a:rPr b="1" dirty="0" sz="2100" lang="en-US">
                <a:solidFill>
                  <a:srgbClr val="002060"/>
                </a:solidFill>
              </a:rPr>
              <a:t>No role for radiotherapy or chemotherapy in the treatment of epidermoid cyst.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62" name=""/>
        <p:cNvGrpSpPr/>
        <p:nvPr/>
      </p:nvGrpSpPr>
      <p:grpSpPr>
        <a:xfrm>
          <a:off x="0" y="0"/>
          <a:ext cx="0" cy="0"/>
          <a:chOff x="0" y="0"/>
          <a:chExt cx="0" cy="0"/>
        </a:xfrm>
      </p:grpSpPr>
      <p:sp>
        <p:nvSpPr>
          <p:cNvPr id="1048621" name="Title 1"/>
          <p:cNvSpPr>
            <a:spLocks noGrp="1"/>
          </p:cNvSpPr>
          <p:nvPr>
            <p:ph type="title"/>
          </p:nvPr>
        </p:nvSpPr>
        <p:spPr>
          <a:xfrm>
            <a:off x="86013" y="87890"/>
            <a:ext cx="8815531" cy="663003"/>
          </a:xfrm>
        </p:spPr>
        <p:txBody>
          <a:bodyPr>
            <a:noAutofit/>
          </a:bodyPr>
          <a:p>
            <a:r>
              <a:rPr b="1" dirty="0" sz="3400" lang="en-US" u="sng">
                <a:solidFill>
                  <a:schemeClr val="accent1">
                    <a:lumMod val="75000"/>
                  </a:schemeClr>
                </a:solidFill>
                <a:latin typeface="Baskerville" panose="02020502070401020303" pitchFamily="18" charset="0"/>
                <a:ea typeface="Baskerville" panose="02020502070401020303" pitchFamily="18" charset="0"/>
              </a:rPr>
              <a:t>Spinal epidermoid cyst   </a:t>
            </a:r>
            <a:r>
              <a:rPr b="1" dirty="0" sz="3400" lang="en-US" u="sng">
                <a:solidFill>
                  <a:srgbClr val="C00000"/>
                </a:solidFill>
                <a:latin typeface="Baskerville" panose="02020502070401020303" pitchFamily="18" charset="0"/>
                <a:ea typeface="Baskerville" panose="02020502070401020303" pitchFamily="18" charset="0"/>
              </a:rPr>
              <a:t>From </a:t>
            </a:r>
            <a:r>
              <a:rPr b="1" dirty="0" sz="3400" lang="en-US" err="1" u="sng">
                <a:solidFill>
                  <a:srgbClr val="C00000"/>
                </a:solidFill>
                <a:latin typeface="Baskerville" panose="02020502070401020303" pitchFamily="18" charset="0"/>
                <a:ea typeface="Baskerville" panose="02020502070401020303" pitchFamily="18" charset="0"/>
              </a:rPr>
              <a:t>Radiopedia</a:t>
            </a:r>
            <a:endParaRPr b="1" dirty="0" sz="3400" lang="en-US" u="sng">
              <a:solidFill>
                <a:srgbClr val="C00000"/>
              </a:solidFill>
              <a:latin typeface="Baskerville" panose="02020502070401020303" pitchFamily="18" charset="0"/>
              <a:ea typeface="Baskerville" panose="02020502070401020303" pitchFamily="18" charset="0"/>
            </a:endParaRPr>
          </a:p>
        </p:txBody>
      </p:sp>
      <p:sp>
        <p:nvSpPr>
          <p:cNvPr id="1048622" name="Content Placeholder 2"/>
          <p:cNvSpPr>
            <a:spLocks noGrp="1"/>
          </p:cNvSpPr>
          <p:nvPr>
            <p:ph idx="1"/>
          </p:nvPr>
        </p:nvSpPr>
        <p:spPr>
          <a:xfrm>
            <a:off x="86014" y="773545"/>
            <a:ext cx="8971972" cy="5996564"/>
          </a:xfrm>
        </p:spPr>
        <p:txBody>
          <a:bodyPr>
            <a:normAutofit/>
          </a:bodyPr>
          <a:p>
            <a:r>
              <a:rPr b="1" dirty="0" sz="2200" i="0" lang="en-US">
                <a:effectLst/>
              </a:rPr>
              <a:t>Congenital </a:t>
            </a:r>
            <a:r>
              <a:rPr b="1" dirty="0" sz="2200" i="0" lang="en-US" err="1">
                <a:effectLst/>
              </a:rPr>
              <a:t>epidermoids</a:t>
            </a:r>
            <a:r>
              <a:rPr b="0" dirty="0" sz="2200" i="0" lang="en-US">
                <a:effectLst/>
              </a:rPr>
              <a:t> usually occur in the </a:t>
            </a:r>
            <a:r>
              <a:rPr b="1" dirty="0" sz="2200" i="0" lang="en-US">
                <a:solidFill>
                  <a:srgbClr val="7030A0"/>
                </a:solidFill>
                <a:effectLst/>
              </a:rPr>
              <a:t>thoracic spine</a:t>
            </a:r>
            <a:r>
              <a:rPr b="0" dirty="0" sz="2200" i="0" lang="en-US">
                <a:effectLst/>
              </a:rPr>
              <a:t>, particularly the congenital </a:t>
            </a:r>
            <a:r>
              <a:rPr b="0" dirty="0" sz="2200" i="0" lang="en-US" err="1">
                <a:effectLst/>
              </a:rPr>
              <a:t>intramedullary</a:t>
            </a:r>
            <a:r>
              <a:rPr b="0" dirty="0" sz="2200" i="0" lang="en-US">
                <a:effectLst/>
              </a:rPr>
              <a:t> form, and </a:t>
            </a:r>
            <a:r>
              <a:rPr b="0" dirty="0" sz="2200" i="0" lang="en-US" err="1">
                <a:effectLst/>
              </a:rPr>
              <a:t>cauda</a:t>
            </a:r>
            <a:r>
              <a:rPr b="0" dirty="0" sz="2200" i="0" lang="en-US">
                <a:effectLst/>
              </a:rPr>
              <a:t> </a:t>
            </a:r>
            <a:r>
              <a:rPr b="0" dirty="0" sz="2200" i="0" lang="en-US" err="1">
                <a:effectLst/>
              </a:rPr>
              <a:t>equina</a:t>
            </a:r>
            <a:r>
              <a:rPr b="0" dirty="0" sz="2200" i="0" lang="en-US">
                <a:effectLst/>
              </a:rPr>
              <a:t>. </a:t>
            </a:r>
          </a:p>
          <a:p>
            <a:r>
              <a:rPr b="1" dirty="0" sz="2200" i="0" lang="en-US">
                <a:effectLst/>
              </a:rPr>
              <a:t>Acquired cysts </a:t>
            </a:r>
            <a:r>
              <a:rPr b="0" dirty="0" sz="2200" i="0" lang="en-US">
                <a:effectLst/>
              </a:rPr>
              <a:t>are found in the </a:t>
            </a:r>
            <a:r>
              <a:rPr b="1" dirty="0" sz="2200" i="0" lang="en-US">
                <a:solidFill>
                  <a:srgbClr val="7030A0"/>
                </a:solidFill>
                <a:effectLst/>
              </a:rPr>
              <a:t>lower lumbar region</a:t>
            </a:r>
          </a:p>
          <a:p>
            <a:r>
              <a:rPr b="0" dirty="0" sz="2200" i="0" lang="en-US">
                <a:effectLst/>
              </a:rPr>
              <a:t>Acquired spinal </a:t>
            </a:r>
            <a:r>
              <a:rPr b="0" dirty="0" sz="2200" i="0" lang="en-US" err="1">
                <a:effectLst/>
              </a:rPr>
              <a:t>epidermoids</a:t>
            </a:r>
            <a:r>
              <a:rPr b="0" dirty="0" sz="2200" i="0" lang="en-US">
                <a:effectLst/>
              </a:rPr>
              <a:t> are a late complication of lumbar puncture, resulting from implanted epidermal elements into the spinal canal.</a:t>
            </a:r>
          </a:p>
          <a:p>
            <a:endParaRPr b="1" dirty="0" sz="2200" i="0" lang="en-US">
              <a:effectLst/>
            </a:endParaRPr>
          </a:p>
          <a:p>
            <a:pPr>
              <a:buFont typeface="Wingdings" pitchFamily="2" charset="2"/>
              <a:buChar char="Ø"/>
            </a:pPr>
            <a:r>
              <a:rPr b="1" dirty="0" sz="2200" i="0" lang="en-US" u="sng">
                <a:solidFill>
                  <a:srgbClr val="65419B"/>
                </a:solidFill>
                <a:effectLst/>
                <a:latin typeface="Baskerville" panose="02020502070401020303" pitchFamily="18" charset="0"/>
                <a:ea typeface="Baskerville" panose="02020502070401020303" pitchFamily="18" charset="0"/>
              </a:rPr>
              <a:t>Treatment and prognosis</a:t>
            </a:r>
          </a:p>
          <a:p>
            <a:pPr lvl="1">
              <a:buFont typeface="Wingdings" pitchFamily="2" charset="2"/>
              <a:buChar char="§"/>
            </a:pPr>
            <a:r>
              <a:rPr b="0" dirty="0" sz="2200" i="0" lang="en-US">
                <a:effectLst/>
              </a:rPr>
              <a:t>Spinal epidermoid cysts are slow growing. Surgery is the treatment of choice. Complete excision is usually possible and is curative </a:t>
            </a:r>
            <a:r>
              <a:rPr baseline="30000" dirty="0" sz="2200" lang="en-US"/>
              <a:t>.</a:t>
            </a:r>
            <a:r>
              <a:rPr b="0" dirty="0" sz="2200" i="0" lang="en-US">
                <a:effectLst/>
              </a:rPr>
              <a:t> </a:t>
            </a:r>
          </a:p>
          <a:p>
            <a:pPr lvl="1">
              <a:buFont typeface="Wingdings" pitchFamily="2" charset="2"/>
              <a:buChar char="§"/>
            </a:pPr>
            <a:r>
              <a:rPr b="0" dirty="0" sz="2200" i="0" lang="en-US">
                <a:effectLst/>
              </a:rPr>
              <a:t>If the cyst wall is tightly adherent to the cord parenchyma, the wall should be left in place, however, this leads to a risk of recurrence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63" name=""/>
        <p:cNvGrpSpPr/>
        <p:nvPr/>
      </p:nvGrpSpPr>
      <p:grpSpPr>
        <a:xfrm>
          <a:off x="0" y="0"/>
          <a:ext cx="0" cy="0"/>
          <a:chOff x="0" y="0"/>
          <a:chExt cx="0" cy="0"/>
        </a:xfrm>
      </p:grpSpPr>
      <p:sp>
        <p:nvSpPr>
          <p:cNvPr id="1048623" name="Title 1"/>
          <p:cNvSpPr>
            <a:spLocks noGrp="1"/>
          </p:cNvSpPr>
          <p:nvPr>
            <p:ph type="title"/>
          </p:nvPr>
        </p:nvSpPr>
        <p:spPr>
          <a:xfrm>
            <a:off x="109104" y="122672"/>
            <a:ext cx="7886700" cy="673965"/>
          </a:xfrm>
        </p:spPr>
        <p:txBody>
          <a:bodyPr>
            <a:normAutofit/>
          </a:bodyPr>
          <a:p>
            <a:r>
              <a:rPr b="1" dirty="0" i="0" lang="en-US" u="sng">
                <a:solidFill>
                  <a:srgbClr val="65419B"/>
                </a:solidFill>
                <a:effectLst/>
                <a:latin typeface="Baskerville" panose="02020502070401020303" pitchFamily="18" charset="0"/>
                <a:ea typeface="Baskerville" panose="02020502070401020303" pitchFamily="18" charset="0"/>
              </a:rPr>
              <a:t>Differential diagnosis</a:t>
            </a:r>
          </a:p>
        </p:txBody>
      </p:sp>
      <p:sp>
        <p:nvSpPr>
          <p:cNvPr id="1048624" name="Content Placeholder 2"/>
          <p:cNvSpPr>
            <a:spLocks noGrp="1"/>
          </p:cNvSpPr>
          <p:nvPr>
            <p:ph idx="1"/>
          </p:nvPr>
        </p:nvSpPr>
        <p:spPr>
          <a:xfrm>
            <a:off x="109104" y="796637"/>
            <a:ext cx="8925792" cy="5938691"/>
          </a:xfrm>
        </p:spPr>
        <p:txBody>
          <a:bodyPr>
            <a:normAutofit/>
          </a:bodyPr>
          <a:p>
            <a:r>
              <a:rPr b="0" dirty="0" sz="2000" i="0" lang="en-US">
                <a:effectLst/>
              </a:rPr>
              <a:t>General imaging differential considerations include:</a:t>
            </a:r>
          </a:p>
          <a:p>
            <a:r>
              <a:rPr b="0" dirty="0" sz="2000" i="0" lang="en-US" strike="noStrike" u="none">
                <a:solidFill>
                  <a:srgbClr val="41699B"/>
                </a:solidFill>
                <a:effectLst/>
                <a:hlinkClick r:id="rId1"/>
              </a:rPr>
              <a:t>Spinal arachnoid cyst</a:t>
            </a:r>
            <a:endParaRPr b="0" dirty="0" sz="2000" i="0" lang="en-US">
              <a:solidFill>
                <a:srgbClr val="3D3D3D"/>
              </a:solidFill>
              <a:effectLst/>
            </a:endParaRPr>
          </a:p>
          <a:p>
            <a:pPr lvl="1"/>
            <a:r>
              <a:rPr b="0" dirty="0" sz="2000" i="0" lang="en-US">
                <a:effectLst/>
              </a:rPr>
              <a:t>no restriction on DWI</a:t>
            </a:r>
          </a:p>
          <a:p>
            <a:pPr lvl="1"/>
            <a:r>
              <a:rPr b="0" dirty="0" sz="2000" i="0" lang="en-US">
                <a:effectLst/>
              </a:rPr>
              <a:t>signal suppression on FLAIR</a:t>
            </a:r>
          </a:p>
          <a:p>
            <a:pPr lvl="1"/>
            <a:r>
              <a:rPr b="0" dirty="0" sz="2000" i="0" lang="en-US">
                <a:effectLst/>
              </a:rPr>
              <a:t>vertebral anomalies uncommon</a:t>
            </a:r>
          </a:p>
          <a:p>
            <a:r>
              <a:rPr b="0" dirty="0" sz="2000" i="0" lang="en-US" strike="noStrike" u="none">
                <a:solidFill>
                  <a:srgbClr val="41699B"/>
                </a:solidFill>
                <a:effectLst/>
                <a:hlinkClick r:id="rId2"/>
              </a:rPr>
              <a:t>Spinal dermoid cyst</a:t>
            </a:r>
            <a:endParaRPr b="0" dirty="0" sz="2000" i="0" lang="en-US">
              <a:solidFill>
                <a:srgbClr val="3D3D3D"/>
              </a:solidFill>
              <a:effectLst/>
            </a:endParaRPr>
          </a:p>
          <a:p>
            <a:pPr lvl="1"/>
            <a:r>
              <a:rPr b="0" dirty="0" sz="2000" i="0" lang="en-US">
                <a:effectLst/>
              </a:rPr>
              <a:t>usually contains fatty elements</a:t>
            </a:r>
          </a:p>
          <a:p>
            <a:pPr lvl="1"/>
            <a:r>
              <a:rPr b="0" dirty="0" sz="2000" i="0" lang="en-US">
                <a:effectLst/>
              </a:rPr>
              <a:t>less likely to demonstrate diffusion restriction on DWI</a:t>
            </a:r>
          </a:p>
          <a:p>
            <a:pPr lvl="1"/>
            <a:r>
              <a:rPr b="0" dirty="0" sz="2000" i="0" lang="en-US">
                <a:effectLst/>
              </a:rPr>
              <a:t>patients are usually younger than 20 years of age</a:t>
            </a:r>
          </a:p>
          <a:p>
            <a:r>
              <a:rPr b="0" dirty="0" sz="2000" i="0" lang="en-US" strike="noStrike" u="none">
                <a:solidFill>
                  <a:srgbClr val="777777"/>
                </a:solidFill>
                <a:effectLst/>
                <a:hlinkClick r:id="rId3"/>
              </a:rPr>
              <a:t>Spinal </a:t>
            </a:r>
            <a:r>
              <a:rPr b="0" dirty="0" sz="2000" i="0" lang="en-US" err="1" strike="noStrike" u="none">
                <a:solidFill>
                  <a:srgbClr val="777777"/>
                </a:solidFill>
                <a:effectLst/>
                <a:hlinkClick r:id="rId3"/>
              </a:rPr>
              <a:t>neurenteric</a:t>
            </a:r>
            <a:r>
              <a:rPr b="0" dirty="0" sz="2000" i="0" lang="en-US" strike="noStrike" u="none">
                <a:solidFill>
                  <a:srgbClr val="777777"/>
                </a:solidFill>
                <a:effectLst/>
                <a:hlinkClick r:id="rId3"/>
              </a:rPr>
              <a:t> cyst</a:t>
            </a:r>
            <a:endParaRPr b="0" dirty="0" sz="2000" i="0" lang="en-US">
              <a:solidFill>
                <a:srgbClr val="3D3D3D"/>
              </a:solidFill>
              <a:effectLst/>
            </a:endParaRPr>
          </a:p>
          <a:p>
            <a:pPr lvl="1"/>
            <a:r>
              <a:rPr b="0" dirty="0" sz="2000" i="0" lang="en-US">
                <a:effectLst/>
              </a:rPr>
              <a:t>thoracic and cervical regions most common</a:t>
            </a:r>
          </a:p>
          <a:p>
            <a:pPr lvl="1"/>
            <a:r>
              <a:rPr b="0" dirty="0" sz="2000" i="0" lang="en-US">
                <a:effectLst/>
              </a:rPr>
              <a:t>usually ventral to spinal cord</a:t>
            </a:r>
          </a:p>
          <a:p>
            <a:pPr lvl="1"/>
            <a:r>
              <a:rPr b="0" dirty="0" sz="2000" i="0" lang="en-US">
                <a:effectLst/>
              </a:rPr>
              <a:t>associated vertebral anomalies common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4" name=""/>
        <p:cNvGrpSpPr/>
        <p:nvPr/>
      </p:nvGrpSpPr>
      <p:grpSpPr>
        <a:xfrm>
          <a:off x="0" y="0"/>
          <a:ext cx="0" cy="0"/>
          <a:chOff x="0" y="0"/>
          <a:chExt cx="0" cy="0"/>
        </a:xfrm>
      </p:grpSpPr>
      <p:sp>
        <p:nvSpPr>
          <p:cNvPr id="1048625" name="Content Placeholder 2"/>
          <p:cNvSpPr>
            <a:spLocks noGrp="1"/>
          </p:cNvSpPr>
          <p:nvPr>
            <p:ph idx="1"/>
          </p:nvPr>
        </p:nvSpPr>
        <p:spPr>
          <a:xfrm>
            <a:off x="109103" y="963469"/>
            <a:ext cx="8942533" cy="5771860"/>
          </a:xfrm>
        </p:spPr>
        <p:txBody>
          <a:bodyPr>
            <a:noAutofit/>
          </a:bodyPr>
          <a:p>
            <a:pPr algn="just">
              <a:buFont typeface="Wingdings" pitchFamily="2" charset="2"/>
              <a:buChar char="Ø"/>
            </a:pPr>
            <a:r>
              <a:rPr dirty="0" sz="2200" lang="en-US"/>
              <a:t>Dermoid cysts are also benign tumors, they share many characteristics with epidermoid cysts.</a:t>
            </a:r>
          </a:p>
          <a:p>
            <a:pPr algn="just">
              <a:buFont typeface="Wingdings" pitchFamily="2" charset="2"/>
              <a:buChar char="Ø"/>
            </a:pPr>
            <a:r>
              <a:rPr dirty="0" sz="2200" lang="en-US"/>
              <a:t>Whereas </a:t>
            </a:r>
            <a:r>
              <a:rPr dirty="0" sz="2200" lang="en-US">
                <a:solidFill>
                  <a:srgbClr val="C00000"/>
                </a:solidFill>
              </a:rPr>
              <a:t>epidermoid</a:t>
            </a:r>
            <a:r>
              <a:rPr dirty="0" sz="2200" lang="en-US"/>
              <a:t> cysts contain epithelial cell debris and keratin, </a:t>
            </a:r>
            <a:r>
              <a:rPr dirty="0" sz="2200" lang="en-US">
                <a:solidFill>
                  <a:srgbClr val="C00000"/>
                </a:solidFill>
              </a:rPr>
              <a:t>dermoids</a:t>
            </a:r>
            <a:r>
              <a:rPr dirty="0" sz="2200" lang="en-US"/>
              <a:t> contain elements of the dermis, such as hair and hair follicles, and apocrine, sebaceous, or sweat glands.</a:t>
            </a:r>
          </a:p>
          <a:p>
            <a:pPr algn="just">
              <a:buFont typeface="Wingdings" pitchFamily="2" charset="2"/>
              <a:buChar char="Ø"/>
            </a:pPr>
            <a:r>
              <a:rPr dirty="0" sz="2200" lang="en-US"/>
              <a:t>account  for 0.04%  to  0.6%  of  all  intracranial  tumors.</a:t>
            </a:r>
          </a:p>
          <a:p>
            <a:pPr algn="just">
              <a:buFont typeface="Wingdings" pitchFamily="2" charset="2"/>
              <a:buChar char="Ø"/>
            </a:pPr>
            <a:r>
              <a:rPr dirty="0" sz="2200" lang="en-US"/>
              <a:t>there  is  a female  predominance.</a:t>
            </a:r>
          </a:p>
          <a:p>
            <a:pPr algn="just" indent="0" marL="0">
              <a:buNone/>
            </a:pPr>
            <a:r>
              <a:rPr b="1" dirty="0" lang="en-US" u="sng"/>
              <a:t>Presentation:</a:t>
            </a:r>
          </a:p>
          <a:p>
            <a:pPr algn="just"/>
            <a:r>
              <a:rPr dirty="0" sz="2200" lang="en-US"/>
              <a:t>Patients with dermoid cysts present at a younger age than those with epidermoids with average age of </a:t>
            </a:r>
            <a:r>
              <a:rPr b="1" dirty="0" sz="2200" lang="en-US">
                <a:solidFill>
                  <a:srgbClr val="C00000"/>
                </a:solidFill>
              </a:rPr>
              <a:t>15 years</a:t>
            </a:r>
            <a:r>
              <a:rPr dirty="0" sz="2200" lang="en-US">
                <a:solidFill>
                  <a:srgbClr val="FF0000"/>
                </a:solidFill>
              </a:rPr>
              <a:t>.</a:t>
            </a:r>
          </a:p>
          <a:p>
            <a:pPr algn="just"/>
            <a:r>
              <a:rPr dirty="0" sz="2200" lang="en-US"/>
              <a:t>As with epidermoid cysts, the patients may present with local neural deficit, headache, or meningitis.</a:t>
            </a:r>
          </a:p>
          <a:p>
            <a:pPr algn="just"/>
            <a:r>
              <a:rPr dirty="0" sz="2200" lang="en-US"/>
              <a:t>Dermoid tumors have been reported in association with </a:t>
            </a:r>
            <a:r>
              <a:rPr dirty="0" sz="2200" lang="en-US" err="1">
                <a:solidFill>
                  <a:srgbClr val="C00000"/>
                </a:solidFill>
              </a:rPr>
              <a:t>Klippel-Feil</a:t>
            </a:r>
            <a:r>
              <a:rPr dirty="0" sz="2200" lang="en-US">
                <a:solidFill>
                  <a:srgbClr val="C00000"/>
                </a:solidFill>
              </a:rPr>
              <a:t> syndrome.</a:t>
            </a:r>
          </a:p>
        </p:txBody>
      </p:sp>
      <p:sp>
        <p:nvSpPr>
          <p:cNvPr id="1048626" name="Title 1"/>
          <p:cNvSpPr>
            <a:spLocks noGrp="1"/>
          </p:cNvSpPr>
          <p:nvPr>
            <p:ph type="title"/>
          </p:nvPr>
        </p:nvSpPr>
        <p:spPr>
          <a:xfrm>
            <a:off x="109103" y="122671"/>
            <a:ext cx="8942533" cy="738010"/>
          </a:xfrm>
          <a:solidFill>
            <a:schemeClr val="tx2">
              <a:lumMod val="40000"/>
              <a:lumOff val="60000"/>
            </a:schemeClr>
          </a:solidFill>
        </p:spPr>
        <p:txBody>
          <a:bodyPr/>
          <a:p>
            <a:r>
              <a:rPr b="1" dirty="0" lang="en-US">
                <a:solidFill>
                  <a:srgbClr val="7030A0"/>
                </a:solidFill>
                <a:effectLst>
                  <a:outerShdw algn="tl" blurRad="38100" dir="2700000" dist="38100">
                    <a:srgbClr val="000000">
                      <a:alpha val="43137"/>
                    </a:srgbClr>
                  </a:outerShdw>
                </a:effectLst>
              </a:rPr>
              <a:t>Dermoid Cyst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65" name=""/>
        <p:cNvGrpSpPr/>
        <p:nvPr/>
      </p:nvGrpSpPr>
      <p:grpSpPr>
        <a:xfrm>
          <a:off x="0" y="0"/>
          <a:ext cx="0" cy="0"/>
          <a:chOff x="0" y="0"/>
          <a:chExt cx="0" cy="0"/>
        </a:xfrm>
      </p:grpSpPr>
      <p:sp>
        <p:nvSpPr>
          <p:cNvPr id="1048627" name="Title 1"/>
          <p:cNvSpPr>
            <a:spLocks noGrp="1"/>
          </p:cNvSpPr>
          <p:nvPr>
            <p:ph type="title"/>
          </p:nvPr>
        </p:nvSpPr>
        <p:spPr>
          <a:xfrm>
            <a:off x="86014" y="88035"/>
            <a:ext cx="7886700" cy="708601"/>
          </a:xfrm>
        </p:spPr>
        <p:txBody>
          <a:bodyPr/>
          <a:p>
            <a:r>
              <a:rPr dirty="0" lang="en-US" u="sng">
                <a:solidFill>
                  <a:schemeClr val="accent1">
                    <a:lumMod val="50000"/>
                  </a:schemeClr>
                </a:solidFill>
                <a:latin typeface="Algerian" pitchFamily="82" charset="77"/>
              </a:rPr>
              <a:t>Pathology</a:t>
            </a:r>
          </a:p>
        </p:txBody>
      </p:sp>
      <p:sp>
        <p:nvSpPr>
          <p:cNvPr id="1048628" name="Content Placeholder 2"/>
          <p:cNvSpPr>
            <a:spLocks noGrp="1"/>
          </p:cNvSpPr>
          <p:nvPr>
            <p:ph idx="1"/>
          </p:nvPr>
        </p:nvSpPr>
        <p:spPr>
          <a:xfrm>
            <a:off x="86014" y="796635"/>
            <a:ext cx="8971972" cy="5973329"/>
          </a:xfrm>
        </p:spPr>
        <p:txBody>
          <a:bodyPr>
            <a:normAutofit/>
          </a:bodyPr>
          <a:p>
            <a:pPr>
              <a:buFont typeface="Wingdings" pitchFamily="2" charset="2"/>
              <a:buChar char="Ø"/>
            </a:pPr>
            <a:r>
              <a:rPr b="1" dirty="0" sz="2400" lang="en-US" u="sng"/>
              <a:t>Location</a:t>
            </a:r>
          </a:p>
          <a:p>
            <a:pPr lvl="1"/>
            <a:r>
              <a:rPr dirty="0" lang="en-US" err="1"/>
              <a:t>DCs</a:t>
            </a:r>
            <a:r>
              <a:rPr dirty="0" lang="en-US"/>
              <a:t> are usually </a:t>
            </a:r>
            <a:r>
              <a:rPr dirty="0" lang="en-US" err="1"/>
              <a:t>extraaxial</a:t>
            </a:r>
            <a:r>
              <a:rPr dirty="0" lang="en-US"/>
              <a:t> lesions that are most often found in the midline.</a:t>
            </a:r>
          </a:p>
          <a:p>
            <a:pPr lvl="1"/>
            <a:r>
              <a:rPr dirty="0" lang="en-US"/>
              <a:t>The </a:t>
            </a:r>
            <a:r>
              <a:rPr b="1" dirty="0" lang="en-US" err="1">
                <a:solidFill>
                  <a:srgbClr val="002060"/>
                </a:solidFill>
              </a:rPr>
              <a:t>suprasellar</a:t>
            </a:r>
            <a:r>
              <a:rPr dirty="0" lang="en-US"/>
              <a:t> cistern is the most common site, followed by the posterior fossa and </a:t>
            </a:r>
            <a:r>
              <a:rPr dirty="0" lang="en-US" err="1"/>
              <a:t>frontonasal</a:t>
            </a:r>
            <a:r>
              <a:rPr dirty="0" lang="en-US"/>
              <a:t> region.</a:t>
            </a:r>
          </a:p>
          <a:p>
            <a:pPr>
              <a:buFont typeface="Wingdings" pitchFamily="2" charset="2"/>
              <a:buChar char="Ø"/>
            </a:pPr>
            <a:r>
              <a:rPr b="1" dirty="0" sz="2400" lang="en-US" u="sng"/>
              <a:t>Gross Pathology:</a:t>
            </a:r>
          </a:p>
          <a:p>
            <a:pPr lvl="1"/>
            <a:r>
              <a:rPr dirty="0" lang="en-US"/>
              <a:t>A dermoid cyst is a thick-walled unilocular cyst lined by stratified squamous epithelium. Sectioned </a:t>
            </a:r>
            <a:r>
              <a:rPr dirty="0" lang="en-US" err="1"/>
              <a:t>DCs</a:t>
            </a:r>
            <a:r>
              <a:rPr dirty="0" lang="en-US"/>
              <a:t> typically contain thick, greasy sebaceous material, keratin debris, and skin adnexa such as hair follicles . </a:t>
            </a:r>
          </a:p>
          <a:p>
            <a:pPr lvl="1"/>
            <a:r>
              <a:rPr dirty="0" lang="en-US"/>
              <a:t>Lipid and cholesterol elements floating on proteinaceous material may be present.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48" name=""/>
        <p:cNvGrpSpPr/>
        <p:nvPr/>
      </p:nvGrpSpPr>
      <p:grpSpPr>
        <a:xfrm>
          <a:off x="0" y="0"/>
          <a:ext cx="0" cy="0"/>
          <a:chOff x="0" y="0"/>
          <a:chExt cx="0" cy="0"/>
        </a:xfrm>
      </p:grpSpPr>
      <p:sp>
        <p:nvSpPr>
          <p:cNvPr id="1048592" name="Content Placeholder 2"/>
          <p:cNvSpPr>
            <a:spLocks noGrp="1"/>
          </p:cNvSpPr>
          <p:nvPr>
            <p:ph idx="1"/>
          </p:nvPr>
        </p:nvSpPr>
        <p:spPr>
          <a:xfrm>
            <a:off x="46182" y="63500"/>
            <a:ext cx="9051636" cy="6731000"/>
          </a:xfrm>
        </p:spPr>
        <p:txBody>
          <a:bodyPr>
            <a:normAutofit/>
          </a:bodyPr>
          <a:p>
            <a:pPr>
              <a:buFont typeface="Wingdings" pitchFamily="2" charset="2"/>
              <a:buChar char="§"/>
            </a:pPr>
            <a:r>
              <a:rPr dirty="0" sz="2400" lang="en-US"/>
              <a:t>Dermoid  and  epidermoid  cysts,  as  well  as  dermal  sinus  tracts,  reflect  an  </a:t>
            </a:r>
            <a:r>
              <a:rPr b="1" dirty="0" sz="2400" lang="en-US"/>
              <a:t>abnormality  of  surface  ectoderm</a:t>
            </a:r>
            <a:r>
              <a:rPr dirty="0" sz="2400" lang="en-US"/>
              <a:t>.</a:t>
            </a:r>
          </a:p>
          <a:p>
            <a:pPr>
              <a:buFont typeface="Wingdings" pitchFamily="2" charset="2"/>
              <a:buChar char="§"/>
            </a:pPr>
            <a:r>
              <a:rPr dirty="0" sz="2400" lang="en-US" err="1"/>
              <a:t>Neurenteric</a:t>
            </a:r>
            <a:r>
              <a:rPr dirty="0" sz="2400" lang="en-US"/>
              <a:t>  cysts  are  a  type  of </a:t>
            </a:r>
            <a:r>
              <a:rPr b="1" dirty="0" sz="2400" lang="en-US"/>
              <a:t>endodermal</a:t>
            </a:r>
            <a:r>
              <a:rPr dirty="0" sz="2400" lang="en-US"/>
              <a:t>  malformation.</a:t>
            </a:r>
          </a:p>
          <a:p>
            <a:pPr>
              <a:buFont typeface="Wingdings" pitchFamily="2" charset="2"/>
              <a:buChar char="§"/>
            </a:pPr>
            <a:r>
              <a:rPr dirty="0" sz="2400" lang="en-US"/>
              <a:t>All three disorders are frequently associated with one or more of the mesodermal malformations, particularly those involving the vertebrae :</a:t>
            </a:r>
          </a:p>
          <a:p>
            <a:pPr lvl="1">
              <a:buFont typeface="Wingdings" pitchFamily="2" charset="2"/>
              <a:buChar char="§"/>
            </a:pPr>
            <a:r>
              <a:rPr dirty="0" lang="en-US" err="1"/>
              <a:t>Hemivertebrae</a:t>
            </a:r>
            <a:endParaRPr dirty="0" lang="en-US"/>
          </a:p>
          <a:p>
            <a:pPr lvl="1">
              <a:buFont typeface="Wingdings" pitchFamily="2" charset="2"/>
              <a:buChar char="§"/>
            </a:pPr>
            <a:r>
              <a:rPr dirty="0" lang="en-US"/>
              <a:t>absence  of  vertebrae</a:t>
            </a:r>
          </a:p>
          <a:p>
            <a:pPr lvl="1">
              <a:buFont typeface="Wingdings" pitchFamily="2" charset="2"/>
              <a:buChar char="§"/>
            </a:pPr>
            <a:r>
              <a:rPr dirty="0" lang="en-US"/>
              <a:t>fused  vertebrae</a:t>
            </a:r>
          </a:p>
          <a:p>
            <a:pPr lvl="1">
              <a:buFont typeface="Wingdings" pitchFamily="2" charset="2"/>
              <a:buChar char="§"/>
            </a:pPr>
            <a:r>
              <a:rPr dirty="0" lang="en-US"/>
              <a:t>butterfly  vertebrae</a:t>
            </a:r>
          </a:p>
          <a:p>
            <a:pPr lvl="1">
              <a:buFont typeface="Wingdings" pitchFamily="2" charset="2"/>
              <a:buChar char="§"/>
            </a:pPr>
            <a:r>
              <a:rPr dirty="0" lang="en-US"/>
              <a:t>midline bony  spurs</a:t>
            </a:r>
          </a:p>
          <a:p>
            <a:pPr>
              <a:buFont typeface="Wingdings" pitchFamily="2" charset="2"/>
              <a:buChar char="§"/>
            </a:pPr>
            <a:r>
              <a:rPr dirty="0" sz="2400" lang="en-US"/>
              <a:t>They result from </a:t>
            </a:r>
            <a:r>
              <a:rPr b="1" dirty="0" sz="2400" lang="en-US"/>
              <a:t>primary</a:t>
            </a:r>
            <a:r>
              <a:rPr dirty="0" sz="2400" lang="en-US"/>
              <a:t> failure of neurulation.</a:t>
            </a:r>
          </a:p>
          <a:p>
            <a:pPr>
              <a:buFont typeface="Wingdings" pitchFamily="2" charset="2"/>
              <a:buChar char="§"/>
            </a:pPr>
            <a:r>
              <a:rPr b="1" dirty="0" sz="2400" lang="en-US">
                <a:solidFill>
                  <a:srgbClr val="002060"/>
                </a:solidFill>
              </a:rPr>
              <a:t>Epidermoid and dermoid cysts</a:t>
            </a:r>
            <a:r>
              <a:rPr dirty="0" sz="2400" lang="en-US"/>
              <a:t> are </a:t>
            </a:r>
            <a:r>
              <a:rPr b="1" dirty="0" sz="2400" lang="en-US">
                <a:solidFill>
                  <a:srgbClr val="0070C0"/>
                </a:solidFill>
              </a:rPr>
              <a:t>common in females</a:t>
            </a:r>
            <a:r>
              <a:rPr dirty="0" sz="2400" lang="en-US"/>
              <a:t>, while </a:t>
            </a:r>
            <a:r>
              <a:rPr b="1" dirty="0" sz="2400" lang="en-US">
                <a:solidFill>
                  <a:srgbClr val="002060"/>
                </a:solidFill>
              </a:rPr>
              <a:t>neurenteric cyst</a:t>
            </a:r>
            <a:r>
              <a:rPr dirty="0" sz="2400" lang="en-US"/>
              <a:t> are </a:t>
            </a:r>
            <a:r>
              <a:rPr b="1" dirty="0" sz="2400" lang="en-US">
                <a:solidFill>
                  <a:srgbClr val="0070C0"/>
                </a:solidFill>
              </a:rPr>
              <a:t>equal in both sex</a:t>
            </a:r>
            <a:r>
              <a:rPr dirty="0" sz="2400" lang="en-US"/>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6" name=""/>
        <p:cNvGrpSpPr/>
        <p:nvPr/>
      </p:nvGrpSpPr>
      <p:grpSpPr>
        <a:xfrm>
          <a:off x="0" y="0"/>
          <a:ext cx="0" cy="0"/>
          <a:chOff x="0" y="0"/>
          <a:chExt cx="0" cy="0"/>
        </a:xfrm>
      </p:grpSpPr>
      <p:sp>
        <p:nvSpPr>
          <p:cNvPr id="1048629" name="Title 1"/>
          <p:cNvSpPr>
            <a:spLocks noGrp="1"/>
          </p:cNvSpPr>
          <p:nvPr>
            <p:ph type="title"/>
          </p:nvPr>
        </p:nvSpPr>
        <p:spPr>
          <a:xfrm>
            <a:off x="97559" y="111127"/>
            <a:ext cx="7886700" cy="685510"/>
          </a:xfrm>
        </p:spPr>
        <p:txBody>
          <a:bodyPr>
            <a:normAutofit/>
          </a:bodyPr>
          <a:p>
            <a:r>
              <a:rPr dirty="0" lang="en-US" u="sng">
                <a:solidFill>
                  <a:schemeClr val="accent1">
                    <a:lumMod val="50000"/>
                  </a:schemeClr>
                </a:solidFill>
                <a:latin typeface="Algerian" pitchFamily="82" charset="77"/>
              </a:rPr>
              <a:t>Imaging  </a:t>
            </a:r>
          </a:p>
        </p:txBody>
      </p:sp>
      <p:sp>
        <p:nvSpPr>
          <p:cNvPr id="1048630" name="Content Placeholder 2"/>
          <p:cNvSpPr>
            <a:spLocks noGrp="1"/>
          </p:cNvSpPr>
          <p:nvPr>
            <p:ph idx="1"/>
          </p:nvPr>
        </p:nvSpPr>
        <p:spPr>
          <a:xfrm>
            <a:off x="97559" y="796637"/>
            <a:ext cx="8948882" cy="5950236"/>
          </a:xfrm>
        </p:spPr>
        <p:txBody>
          <a:bodyPr>
            <a:normAutofit fontScale="80000" lnSpcReduction="20000"/>
          </a:bodyPr>
          <a:p>
            <a:pPr algn="just"/>
            <a:r>
              <a:rPr b="1" dirty="0" sz="2200" lang="en-US">
                <a:solidFill>
                  <a:srgbClr val="C00000"/>
                </a:solidFill>
              </a:rPr>
              <a:t>CT</a:t>
            </a:r>
            <a:r>
              <a:rPr dirty="0" sz="2200" lang="en-US"/>
              <a:t>  the  lesions  are usually  </a:t>
            </a:r>
            <a:r>
              <a:rPr dirty="0" sz="2200" lang="en-US" err="1"/>
              <a:t>hypodense</a:t>
            </a:r>
            <a:r>
              <a:rPr dirty="0" sz="2200" lang="en-US"/>
              <a:t>  and  avascular,  and  they  do  not  show  contrast enhancement.</a:t>
            </a:r>
          </a:p>
          <a:p>
            <a:pPr algn="just"/>
            <a:r>
              <a:rPr b="1" dirty="0" sz="2200" lang="en-US">
                <a:solidFill>
                  <a:srgbClr val="C00000"/>
                </a:solidFill>
              </a:rPr>
              <a:t>MRI</a:t>
            </a:r>
            <a:r>
              <a:rPr dirty="0" sz="2200" lang="en-US"/>
              <a:t>  </a:t>
            </a:r>
          </a:p>
          <a:p>
            <a:pPr algn="just" lvl="1">
              <a:buFont typeface="Wingdings" pitchFamily="2" charset="2"/>
              <a:buChar char="Ø"/>
            </a:pPr>
            <a:r>
              <a:rPr dirty="0" sz="2000" lang="en-US"/>
              <a:t>characteristics  are  also  similar  to  those  of </a:t>
            </a:r>
            <a:r>
              <a:rPr dirty="0" sz="2000" lang="en-US" err="1"/>
              <a:t>epidermoids</a:t>
            </a:r>
            <a:r>
              <a:rPr dirty="0" sz="2000" lang="en-US"/>
              <a:t>,  with  perhaps  even  more  signal  heterogeneity. </a:t>
            </a:r>
          </a:p>
          <a:p>
            <a:pPr algn="just" lvl="1">
              <a:buFont typeface="Wingdings" pitchFamily="2" charset="2"/>
              <a:buChar char="Ø"/>
            </a:pPr>
            <a:r>
              <a:rPr dirty="0" sz="2000" lang="en-US"/>
              <a:t>The  tumors  usually  show  high  signal levels  on  both  T1-  and  T2-weighted  images</a:t>
            </a:r>
          </a:p>
          <a:p>
            <a:pPr algn="just">
              <a:buFont typeface="Wingdings" pitchFamily="2" charset="2"/>
              <a:buChar char="ü"/>
            </a:pPr>
            <a:r>
              <a:rPr dirty="0" sz="2200" lang="en-US"/>
              <a:t>Because dermoid tumors are generally </a:t>
            </a:r>
            <a:r>
              <a:rPr dirty="0" sz="2200" lang="en-US">
                <a:solidFill>
                  <a:srgbClr val="FF0000"/>
                </a:solidFill>
              </a:rPr>
              <a:t>more solid than epidermoid </a:t>
            </a:r>
            <a:r>
              <a:rPr dirty="0" sz="2200" lang="en-US"/>
              <a:t>tumors, they are less likely to grow in between neurovascular structures, and they tend to demonstrate more of a local mass effect.</a:t>
            </a:r>
          </a:p>
          <a:p>
            <a:pPr algn="just">
              <a:buFont typeface="Wingdings" pitchFamily="2" charset="2"/>
              <a:buChar char="ü"/>
            </a:pPr>
            <a:r>
              <a:rPr dirty="0" sz="2200" lang="en-US"/>
              <a:t>Dermoid cysts are usually found at the midline.</a:t>
            </a:r>
          </a:p>
          <a:p>
            <a:pPr algn="just">
              <a:buFont typeface="Wingdings" pitchFamily="2" charset="2"/>
              <a:buChar char="ü"/>
            </a:pPr>
            <a:r>
              <a:rPr dirty="0" sz="2200" lang="en-US"/>
              <a:t>Spinal dermoid cysts have manifested as </a:t>
            </a:r>
            <a:r>
              <a:rPr dirty="0" sz="2200" lang="en-US">
                <a:solidFill>
                  <a:srgbClr val="C00000"/>
                </a:solidFill>
              </a:rPr>
              <a:t>hydrocephalus</a:t>
            </a:r>
            <a:r>
              <a:rPr dirty="0" sz="2200" lang="en-US"/>
              <a:t> secondary to fat droplets causing CSF obstruction.</a:t>
            </a:r>
          </a:p>
          <a:p>
            <a:pPr algn="just">
              <a:buFont typeface="Wingdings" pitchFamily="2" charset="2"/>
              <a:buChar char="ü"/>
            </a:pPr>
            <a:r>
              <a:rPr dirty="0" sz="2200" lang="en-US"/>
              <a:t>Dermoid cyst rupture can result in three patterns of distribution of the spilled contents, as visualized on MRI. </a:t>
            </a:r>
          </a:p>
          <a:p>
            <a:pPr algn="just"/>
            <a:r>
              <a:rPr dirty="0" sz="2200" lang="en-US"/>
              <a:t>Most commonly, fat droplets may be seen throughout </a:t>
            </a:r>
          </a:p>
          <a:p>
            <a:pPr algn="just" indent="-342900" lvl="1" marL="800100">
              <a:buFont typeface="+mj-lt"/>
              <a:buAutoNum type="arabicParenR"/>
            </a:pPr>
            <a:r>
              <a:rPr dirty="0" sz="2200" lang="en-US">
                <a:solidFill>
                  <a:srgbClr val="002060"/>
                </a:solidFill>
              </a:rPr>
              <a:t>subarachnoid </a:t>
            </a:r>
          </a:p>
          <a:p>
            <a:pPr algn="just" indent="-342900" lvl="1" marL="800100">
              <a:buFont typeface="+mj-lt"/>
              <a:buAutoNum type="arabicParenR"/>
            </a:pPr>
            <a:r>
              <a:rPr dirty="0" sz="2200" lang="en-US" err="1">
                <a:solidFill>
                  <a:srgbClr val="002060"/>
                </a:solidFill>
              </a:rPr>
              <a:t>intraventricular</a:t>
            </a:r>
            <a:endParaRPr dirty="0" sz="2200" lang="en-US">
              <a:solidFill>
                <a:srgbClr val="002060"/>
              </a:solidFill>
            </a:endParaRPr>
          </a:p>
          <a:p>
            <a:pPr algn="just" indent="-342900" lvl="1" marL="800100">
              <a:buFont typeface="+mj-lt"/>
              <a:buAutoNum type="arabicParenR"/>
            </a:pPr>
            <a:r>
              <a:rPr dirty="0" sz="2200" lang="en-US">
                <a:solidFill>
                  <a:srgbClr val="002060"/>
                </a:solidFill>
              </a:rPr>
              <a:t>localized dissemination in the sulci,</a:t>
            </a:r>
            <a:r>
              <a:rPr dirty="0" sz="2200" lang="en-US"/>
              <a:t> causing widening, perhaps contained by pia or inﬂammatory tissue.</a:t>
            </a:r>
          </a:p>
          <a:p>
            <a:pPr algn="just">
              <a:buFont typeface="Wingdings" pitchFamily="2" charset="2"/>
              <a:buChar char="Ø"/>
            </a:pPr>
            <a:r>
              <a:rPr dirty="0" sz="2200" lang="en-US"/>
              <a:t>An  extradural  cranial  lesion  shows  the typical  bony  erosive  changes  seen  with  </a:t>
            </a:r>
            <a:r>
              <a:rPr dirty="0" sz="2200" lang="en-US" err="1"/>
              <a:t>epidermoids</a:t>
            </a:r>
            <a:r>
              <a:rPr dirty="0" sz="2200" lang="en-US"/>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8" name=""/>
        <p:cNvGrpSpPr/>
        <p:nvPr/>
      </p:nvGrpSpPr>
      <p:grpSpPr>
        <a:xfrm>
          <a:off x="0" y="0"/>
          <a:ext cx="0" cy="0"/>
          <a:chOff x="0" y="0"/>
          <a:chExt cx="0" cy="0"/>
        </a:xfrm>
      </p:grpSpPr>
      <p:pic>
        <p:nvPicPr>
          <p:cNvPr id="2097171" name="Picture 1"/>
          <p:cNvPicPr>
            <a:picLocks noChangeAspect="1"/>
          </p:cNvPicPr>
          <p:nvPr/>
        </p:nvPicPr>
        <p:blipFill rotWithShape="1">
          <a:blip xmlns:r="http://schemas.openxmlformats.org/officeDocument/2006/relationships" r:embed="rId1"/>
          <a:srcRect l="4995" t="3653" r="5476"/>
          <a:stretch>
            <a:fillRect/>
          </a:stretch>
        </p:blipFill>
        <p:spPr>
          <a:xfrm>
            <a:off x="-1" y="0"/>
            <a:ext cx="3105728" cy="3314700"/>
          </a:xfrm>
          <a:prstGeom prst="rect"/>
        </p:spPr>
      </p:pic>
      <p:pic>
        <p:nvPicPr>
          <p:cNvPr id="2097172" name="Picture 2"/>
          <p:cNvPicPr>
            <a:picLocks noChangeAspect="1"/>
          </p:cNvPicPr>
          <p:nvPr/>
        </p:nvPicPr>
        <p:blipFill rotWithShape="1">
          <a:blip xmlns:r="http://schemas.openxmlformats.org/officeDocument/2006/relationships" r:embed="rId2"/>
          <a:srcRect l="4878" t="3577" r="5800"/>
          <a:stretch>
            <a:fillRect/>
          </a:stretch>
        </p:blipFill>
        <p:spPr>
          <a:xfrm>
            <a:off x="6222999" y="0"/>
            <a:ext cx="2921001" cy="3314700"/>
          </a:xfrm>
          <a:prstGeom prst="rect"/>
        </p:spPr>
      </p:pic>
      <p:pic>
        <p:nvPicPr>
          <p:cNvPr id="2097173" name="Picture 3"/>
          <p:cNvPicPr>
            <a:picLocks noChangeAspect="1"/>
          </p:cNvPicPr>
          <p:nvPr/>
        </p:nvPicPr>
        <p:blipFill rotWithShape="1">
          <a:blip xmlns:r="http://schemas.openxmlformats.org/officeDocument/2006/relationships" r:embed="rId3"/>
          <a:srcRect l="4157" t="3347" r="3598"/>
          <a:stretch>
            <a:fillRect/>
          </a:stretch>
        </p:blipFill>
        <p:spPr>
          <a:xfrm>
            <a:off x="3105727" y="3429000"/>
            <a:ext cx="3209636" cy="3424714"/>
          </a:xfrm>
          <a:prstGeom prst="rect"/>
        </p:spPr>
      </p:pic>
      <p:sp>
        <p:nvSpPr>
          <p:cNvPr id="1048634" name="Rectangle 4"/>
          <p:cNvSpPr/>
          <p:nvPr/>
        </p:nvSpPr>
        <p:spPr>
          <a:xfrm>
            <a:off x="3698738" y="765130"/>
            <a:ext cx="1746524" cy="701039"/>
          </a:xfrm>
          <a:prstGeom prst="rect"/>
        </p:spPr>
        <p:txBody>
          <a:bodyPr wrap="square">
            <a:spAutoFit/>
          </a:bodyPr>
          <a:p>
            <a:r>
              <a:rPr b="1" dirty="0" sz="2100" lang="en-US"/>
              <a:t>Dermoid Cyst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69" name=""/>
        <p:cNvGrpSpPr/>
        <p:nvPr/>
      </p:nvGrpSpPr>
      <p:grpSpPr>
        <a:xfrm>
          <a:off x="0" y="0"/>
          <a:ext cx="0" cy="0"/>
          <a:chOff x="0" y="0"/>
          <a:chExt cx="0" cy="0"/>
        </a:xfrm>
      </p:grpSpPr>
      <p:pic>
        <p:nvPicPr>
          <p:cNvPr id="2097174" name="Picture 1"/>
          <p:cNvPicPr>
            <a:picLocks noChangeAspect="1"/>
          </p:cNvPicPr>
          <p:nvPr/>
        </p:nvPicPr>
        <p:blipFill>
          <a:blip xmlns:r="http://schemas.openxmlformats.org/officeDocument/2006/relationships" r:embed="rId1"/>
          <a:stretch>
            <a:fillRect/>
          </a:stretch>
        </p:blipFill>
        <p:spPr>
          <a:xfrm>
            <a:off x="0" y="0"/>
            <a:ext cx="4572000" cy="3429000"/>
          </a:xfrm>
          <a:prstGeom prst="rect"/>
        </p:spPr>
      </p:pic>
      <p:pic>
        <p:nvPicPr>
          <p:cNvPr id="2097175" name="Picture 2"/>
          <p:cNvPicPr>
            <a:picLocks noChangeAspect="1"/>
          </p:cNvPicPr>
          <p:nvPr/>
        </p:nvPicPr>
        <p:blipFill>
          <a:blip xmlns:r="http://schemas.openxmlformats.org/officeDocument/2006/relationships" r:embed="rId2"/>
          <a:stretch>
            <a:fillRect/>
          </a:stretch>
        </p:blipFill>
        <p:spPr>
          <a:xfrm>
            <a:off x="4572001" y="0"/>
            <a:ext cx="4572000" cy="3429000"/>
          </a:xfrm>
          <a:prstGeom prst="rect"/>
        </p:spPr>
      </p:pic>
      <p:pic>
        <p:nvPicPr>
          <p:cNvPr id="2097176" name="Picture 3"/>
          <p:cNvPicPr>
            <a:picLocks noChangeAspect="1"/>
          </p:cNvPicPr>
          <p:nvPr/>
        </p:nvPicPr>
        <p:blipFill>
          <a:blip xmlns:r="http://schemas.openxmlformats.org/officeDocument/2006/relationships" r:embed="rId3"/>
          <a:stretch>
            <a:fillRect/>
          </a:stretch>
        </p:blipFill>
        <p:spPr>
          <a:xfrm>
            <a:off x="2591955" y="3429000"/>
            <a:ext cx="3960090" cy="3428999"/>
          </a:xfrm>
          <a:prstGeom prst="rect"/>
        </p:spPr>
      </p:pic>
      <p:sp>
        <p:nvSpPr>
          <p:cNvPr id="1048635" name="Rectangle 4"/>
          <p:cNvSpPr/>
          <p:nvPr/>
        </p:nvSpPr>
        <p:spPr>
          <a:xfrm>
            <a:off x="-16661" y="4035503"/>
            <a:ext cx="2654141" cy="701040"/>
          </a:xfrm>
          <a:prstGeom prst="rect"/>
        </p:spPr>
        <p:txBody>
          <a:bodyPr wrap="square">
            <a:spAutoFit/>
          </a:bodyPr>
          <a:p>
            <a:pPr algn="ctr"/>
            <a:r>
              <a:rPr b="1" dirty="0" sz="2100" lang="en-US"/>
              <a:t>Raptured Dermoid cyst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0" name=""/>
        <p:cNvGrpSpPr/>
        <p:nvPr/>
      </p:nvGrpSpPr>
      <p:grpSpPr>
        <a:xfrm>
          <a:off x="0" y="0"/>
          <a:ext cx="0" cy="0"/>
          <a:chOff x="0" y="0"/>
          <a:chExt cx="0" cy="0"/>
        </a:xfrm>
      </p:grpSpPr>
      <p:pic>
        <p:nvPicPr>
          <p:cNvPr id="2097177" name="Picture 2"/>
          <p:cNvPicPr>
            <a:picLocks noChangeAspect="1"/>
          </p:cNvPicPr>
          <p:nvPr/>
        </p:nvPicPr>
        <p:blipFill rotWithShape="1">
          <a:blip xmlns:r="http://schemas.openxmlformats.org/officeDocument/2006/relationships" r:embed="rId1"/>
          <a:srcRect l="10362" r="10815"/>
          <a:stretch>
            <a:fillRect/>
          </a:stretch>
        </p:blipFill>
        <p:spPr>
          <a:xfrm>
            <a:off x="2286000" y="3429000"/>
            <a:ext cx="4572000" cy="3429000"/>
          </a:xfrm>
          <a:prstGeom prst="rect"/>
        </p:spPr>
      </p:pic>
      <p:pic>
        <p:nvPicPr>
          <p:cNvPr id="2097178" name="Picture 4"/>
          <p:cNvPicPr>
            <a:picLocks noChangeAspect="1"/>
          </p:cNvPicPr>
          <p:nvPr/>
        </p:nvPicPr>
        <p:blipFill rotWithShape="1">
          <a:blip xmlns:r="http://schemas.openxmlformats.org/officeDocument/2006/relationships" r:embed="rId2"/>
          <a:srcRect l="16162" r="13383"/>
          <a:stretch>
            <a:fillRect/>
          </a:stretch>
        </p:blipFill>
        <p:spPr>
          <a:xfrm>
            <a:off x="0" y="0"/>
            <a:ext cx="4572000" cy="3429000"/>
          </a:xfrm>
          <a:prstGeom prst="rect"/>
        </p:spPr>
      </p:pic>
      <p:pic>
        <p:nvPicPr>
          <p:cNvPr id="2097179" name="Picture 6"/>
          <p:cNvPicPr>
            <a:picLocks noChangeAspect="1"/>
          </p:cNvPicPr>
          <p:nvPr/>
        </p:nvPicPr>
        <p:blipFill rotWithShape="1">
          <a:blip xmlns:r="http://schemas.openxmlformats.org/officeDocument/2006/relationships" r:embed="rId3"/>
          <a:srcRect l="16162" r="13383"/>
          <a:stretch>
            <a:fillRect/>
          </a:stretch>
        </p:blipFill>
        <p:spPr>
          <a:xfrm>
            <a:off x="4572000" y="0"/>
            <a:ext cx="4572000" cy="3429000"/>
          </a:xfrm>
          <a:prstGeom prst="rec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71" name=""/>
        <p:cNvGrpSpPr/>
        <p:nvPr/>
      </p:nvGrpSpPr>
      <p:grpSpPr>
        <a:xfrm>
          <a:off x="0" y="0"/>
          <a:ext cx="0" cy="0"/>
          <a:chOff x="0" y="0"/>
          <a:chExt cx="0" cy="0"/>
        </a:xfrm>
      </p:grpSpPr>
      <p:pic>
        <p:nvPicPr>
          <p:cNvPr id="2097180" name="Picture 2"/>
          <p:cNvPicPr>
            <a:picLocks noChangeAspect="1"/>
          </p:cNvPicPr>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2" name=""/>
        <p:cNvGrpSpPr/>
        <p:nvPr/>
      </p:nvGrpSpPr>
      <p:grpSpPr>
        <a:xfrm>
          <a:off x="0" y="0"/>
          <a:ext cx="0" cy="0"/>
          <a:chOff x="0" y="0"/>
          <a:chExt cx="0" cy="0"/>
        </a:xfrm>
      </p:grpSpPr>
      <p:sp>
        <p:nvSpPr>
          <p:cNvPr id="1048636" name="Title 1"/>
          <p:cNvSpPr>
            <a:spLocks noGrp="1"/>
          </p:cNvSpPr>
          <p:nvPr>
            <p:ph type="title"/>
          </p:nvPr>
        </p:nvSpPr>
        <p:spPr>
          <a:xfrm>
            <a:off x="97559" y="41854"/>
            <a:ext cx="7886700" cy="743238"/>
          </a:xfrm>
        </p:spPr>
        <p:txBody>
          <a:bodyPr/>
          <a:p>
            <a:r>
              <a:rPr dirty="0" lang="en-US" u="sng">
                <a:solidFill>
                  <a:schemeClr val="accent1">
                    <a:lumMod val="50000"/>
                  </a:schemeClr>
                </a:solidFill>
                <a:latin typeface="Algerian" pitchFamily="82" charset="77"/>
              </a:rPr>
              <a:t>Treatment </a:t>
            </a:r>
          </a:p>
        </p:txBody>
      </p:sp>
      <p:sp>
        <p:nvSpPr>
          <p:cNvPr id="1048637" name="Content Placeholder 2"/>
          <p:cNvSpPr>
            <a:spLocks noGrp="1"/>
          </p:cNvSpPr>
          <p:nvPr>
            <p:ph idx="1"/>
          </p:nvPr>
        </p:nvSpPr>
        <p:spPr>
          <a:xfrm>
            <a:off x="97559" y="785092"/>
            <a:ext cx="8948882" cy="5869418"/>
          </a:xfrm>
        </p:spPr>
        <p:txBody>
          <a:bodyPr>
            <a:normAutofit/>
          </a:bodyPr>
          <a:p>
            <a:r>
              <a:rPr dirty="0" sz="2200" lang="en-US"/>
              <a:t>Surgical resection is the treatment of choice and may be somewhat less problematic than the removal of epidermoid tumors, due to the firmer consistency of the dermoids.</a:t>
            </a:r>
          </a:p>
          <a:p>
            <a:r>
              <a:rPr dirty="0" sz="2200" lang="en-US"/>
              <a:t>Complete excision decreases the risk of both postoperative chemical meningitis and tumor recurrence.</a:t>
            </a:r>
          </a:p>
          <a:p>
            <a:r>
              <a:rPr dirty="0" sz="2200" lang="en-US" u="sng"/>
              <a:t>There is no current role for radiotherapy or chemotherapy in the treatment of these tumors.</a:t>
            </a:r>
          </a:p>
          <a:p>
            <a:r>
              <a:rPr dirty="0" sz="2200" lang="en-US"/>
              <a:t>Pathologically, dermoid cysts are benign and demonstrate both dermal and epidermal elements.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73" name=""/>
        <p:cNvGrpSpPr/>
        <p:nvPr/>
      </p:nvGrpSpPr>
      <p:grpSpPr>
        <a:xfrm>
          <a:off x="0" y="0"/>
          <a:ext cx="0" cy="0"/>
          <a:chOff x="0" y="0"/>
          <a:chExt cx="0" cy="0"/>
        </a:xfrm>
      </p:grpSpPr>
      <p:sp>
        <p:nvSpPr>
          <p:cNvPr id="1048638" name="Title 1"/>
          <p:cNvSpPr>
            <a:spLocks noGrp="1"/>
          </p:cNvSpPr>
          <p:nvPr>
            <p:ph type="title"/>
          </p:nvPr>
        </p:nvSpPr>
        <p:spPr>
          <a:xfrm>
            <a:off x="86013" y="88036"/>
            <a:ext cx="8954078" cy="593001"/>
          </a:xfrm>
        </p:spPr>
        <p:txBody>
          <a:bodyPr>
            <a:noAutofit/>
          </a:bodyPr>
          <a:p>
            <a:r>
              <a:rPr b="1" dirty="0" sz="3500" i="0" lang="en-US" u="sng">
                <a:solidFill>
                  <a:srgbClr val="65419B"/>
                </a:solidFill>
                <a:effectLst/>
                <a:latin typeface="Baskerville" panose="02020502070401020303" pitchFamily="18" charset="0"/>
                <a:ea typeface="Baskerville" panose="02020502070401020303" pitchFamily="18" charset="0"/>
              </a:rPr>
              <a:t>Spinal dermoid cyst   </a:t>
            </a:r>
            <a:r>
              <a:rPr b="1" dirty="0" sz="3500" i="0" lang="en-US" u="sng">
                <a:solidFill>
                  <a:srgbClr val="C00000"/>
                </a:solidFill>
                <a:effectLst/>
                <a:latin typeface="Baskerville" panose="02020502070401020303" pitchFamily="18" charset="0"/>
                <a:ea typeface="Baskerville" panose="02020502070401020303" pitchFamily="18" charset="0"/>
              </a:rPr>
              <a:t>From </a:t>
            </a:r>
            <a:r>
              <a:rPr b="1" dirty="0" sz="3500" i="0" lang="en-US" err="1" u="sng">
                <a:solidFill>
                  <a:srgbClr val="C00000"/>
                </a:solidFill>
                <a:effectLst/>
                <a:latin typeface="Baskerville" panose="02020502070401020303" pitchFamily="18" charset="0"/>
                <a:ea typeface="Baskerville" panose="02020502070401020303" pitchFamily="18" charset="0"/>
              </a:rPr>
              <a:t>radiopedia</a:t>
            </a:r>
            <a:endParaRPr b="1" dirty="0" sz="3500" i="0" lang="en-US" u="sng">
              <a:solidFill>
                <a:srgbClr val="C00000"/>
              </a:solidFill>
              <a:effectLst/>
              <a:latin typeface="Baskerville" panose="02020502070401020303" pitchFamily="18" charset="0"/>
              <a:ea typeface="Baskerville" panose="02020502070401020303" pitchFamily="18" charset="0"/>
            </a:endParaRPr>
          </a:p>
        </p:txBody>
      </p:sp>
      <p:sp>
        <p:nvSpPr>
          <p:cNvPr id="1048639" name="Content Placeholder 2"/>
          <p:cNvSpPr>
            <a:spLocks noGrp="1"/>
          </p:cNvSpPr>
          <p:nvPr>
            <p:ph idx="1"/>
          </p:nvPr>
        </p:nvSpPr>
        <p:spPr>
          <a:xfrm>
            <a:off x="86013" y="681038"/>
            <a:ext cx="8954078" cy="6088926"/>
          </a:xfrm>
        </p:spPr>
        <p:txBody>
          <a:bodyPr anchor="t">
            <a:noAutofit/>
          </a:bodyPr>
          <a:p>
            <a:pPr algn="l" indent="0" marL="0">
              <a:buNone/>
            </a:pPr>
            <a:r>
              <a:rPr b="0" dirty="0" sz="2000" i="0" lang="en-US">
                <a:effectLst/>
              </a:rPr>
              <a:t>Forty percent are </a:t>
            </a:r>
            <a:r>
              <a:rPr b="0" dirty="0" sz="2000" i="0" lang="en-US" err="1">
                <a:effectLst/>
              </a:rPr>
              <a:t>intramedullary</a:t>
            </a:r>
            <a:r>
              <a:rPr b="0" dirty="0" sz="2000" i="0" lang="en-US">
                <a:effectLst/>
              </a:rPr>
              <a:t>, and 60% are </a:t>
            </a:r>
            <a:r>
              <a:rPr b="0" dirty="0" sz="2000" i="0" lang="en-US" err="1">
                <a:effectLst/>
              </a:rPr>
              <a:t>extramedullary</a:t>
            </a:r>
            <a:r>
              <a:rPr dirty="0" sz="2000" lang="en-US"/>
              <a:t> , </a:t>
            </a:r>
            <a:r>
              <a:rPr b="0" dirty="0" sz="2000" i="0" lang="en-US">
                <a:effectLst/>
              </a:rPr>
              <a:t>present in patients younger than 20 years</a:t>
            </a:r>
            <a:endParaRPr b="1" dirty="0" sz="2000" i="0" lang="en-US">
              <a:effectLst/>
            </a:endParaRPr>
          </a:p>
          <a:p>
            <a:pPr algn="l" indent="0" marL="0">
              <a:buNone/>
            </a:pPr>
            <a:r>
              <a:rPr b="0" dirty="0" sz="2000" i="0" lang="en-US">
                <a:effectLst/>
              </a:rPr>
              <a:t>Spinal dermoid cysts are most often located in the </a:t>
            </a:r>
            <a:r>
              <a:rPr b="0" dirty="0" sz="2000" i="0" lang="en-US" err="1">
                <a:effectLst/>
              </a:rPr>
              <a:t>lumbosacral</a:t>
            </a:r>
            <a:r>
              <a:rPr b="0" dirty="0" sz="2000" i="0" lang="en-US">
                <a:effectLst/>
              </a:rPr>
              <a:t> region (60%) and </a:t>
            </a:r>
            <a:r>
              <a:rPr b="0" dirty="0" sz="2000" i="0" lang="en-US" err="1">
                <a:effectLst/>
              </a:rPr>
              <a:t>cauda</a:t>
            </a:r>
            <a:r>
              <a:rPr b="0" dirty="0" sz="2000" i="0" lang="en-US">
                <a:effectLst/>
              </a:rPr>
              <a:t> </a:t>
            </a:r>
            <a:r>
              <a:rPr b="0" dirty="0" sz="2000" i="0" lang="en-US" err="1">
                <a:effectLst/>
              </a:rPr>
              <a:t>equina</a:t>
            </a:r>
            <a:r>
              <a:rPr b="0" dirty="0" sz="2000" i="0" lang="en-US">
                <a:effectLst/>
              </a:rPr>
              <a:t> (20%)</a:t>
            </a:r>
          </a:p>
          <a:p>
            <a:pPr>
              <a:buFont typeface="Wingdings" pitchFamily="2" charset="2"/>
              <a:buChar char="Ø"/>
            </a:pPr>
            <a:r>
              <a:rPr b="1" dirty="0" sz="2300" i="0" lang="en-US" u="sng">
                <a:solidFill>
                  <a:srgbClr val="65419B"/>
                </a:solidFill>
                <a:effectLst/>
              </a:rPr>
              <a:t>MRI</a:t>
            </a:r>
            <a:endParaRPr b="0" dirty="0" sz="2000" i="0" lang="en-US">
              <a:solidFill>
                <a:srgbClr val="3D3D3D"/>
              </a:solidFill>
              <a:effectLst/>
            </a:endParaRPr>
          </a:p>
          <a:p>
            <a:pPr lvl="1">
              <a:buFont typeface="Wingdings" pitchFamily="2" charset="2"/>
              <a:buChar char="§"/>
            </a:pPr>
            <a:r>
              <a:rPr b="1" dirty="0" sz="2000" i="0" lang="en-US">
                <a:effectLst/>
              </a:rPr>
              <a:t>T1:</a:t>
            </a:r>
            <a:r>
              <a:rPr b="0" dirty="0" sz="2000" i="0" lang="en-US">
                <a:effectLst/>
              </a:rPr>
              <a:t> hypo or </a:t>
            </a:r>
            <a:r>
              <a:rPr b="0" dirty="0" sz="2000" i="0" lang="en-US" err="1">
                <a:effectLst/>
              </a:rPr>
              <a:t>hyperintense</a:t>
            </a:r>
            <a:endParaRPr b="0" dirty="0" sz="2000" i="0" lang="en-US">
              <a:effectLst/>
            </a:endParaRPr>
          </a:p>
          <a:p>
            <a:pPr lvl="2">
              <a:buFont typeface="Wingdings" pitchFamily="2" charset="2"/>
              <a:buChar char="§"/>
            </a:pPr>
            <a:r>
              <a:rPr b="0" dirty="0" i="0" lang="en-US" err="1">
                <a:effectLst/>
              </a:rPr>
              <a:t>hypointense</a:t>
            </a:r>
            <a:r>
              <a:rPr b="0" dirty="0" i="0" lang="en-US">
                <a:effectLst/>
              </a:rPr>
              <a:t>: water content</a:t>
            </a:r>
          </a:p>
          <a:p>
            <a:pPr lvl="2">
              <a:buFont typeface="Wingdings" pitchFamily="2" charset="2"/>
              <a:buChar char="§"/>
            </a:pPr>
            <a:r>
              <a:rPr b="0" dirty="0" i="0" lang="en-US" err="1">
                <a:effectLst/>
              </a:rPr>
              <a:t>hyperintense</a:t>
            </a:r>
            <a:r>
              <a:rPr b="0" dirty="0" i="0" lang="en-US">
                <a:effectLst/>
              </a:rPr>
              <a:t>: due to the presence of fatty secretions of sebaceous glands</a:t>
            </a:r>
          </a:p>
          <a:p>
            <a:pPr lvl="1">
              <a:buFont typeface="Wingdings" pitchFamily="2" charset="2"/>
              <a:buChar char="§"/>
            </a:pPr>
            <a:r>
              <a:rPr b="1" dirty="0" sz="2000" i="0" lang="en-US">
                <a:effectLst/>
              </a:rPr>
              <a:t>T2:</a:t>
            </a:r>
            <a:r>
              <a:rPr b="0" dirty="0" sz="2000" i="0" lang="en-US">
                <a:effectLst/>
              </a:rPr>
              <a:t> </a:t>
            </a:r>
            <a:r>
              <a:rPr b="0" dirty="0" sz="2000" i="0" lang="en-US" err="1">
                <a:effectLst/>
              </a:rPr>
              <a:t>hyperintense</a:t>
            </a:r>
            <a:endParaRPr b="0" dirty="0" sz="2000" i="0" lang="en-US">
              <a:effectLst/>
            </a:endParaRPr>
          </a:p>
          <a:p>
            <a:pPr lvl="1">
              <a:buFont typeface="Wingdings" pitchFamily="2" charset="2"/>
              <a:buChar char="§"/>
            </a:pPr>
            <a:r>
              <a:rPr b="1" dirty="0" sz="2000" i="0" lang="en-US">
                <a:effectLst/>
              </a:rPr>
              <a:t>FLAIR:</a:t>
            </a:r>
            <a:r>
              <a:rPr b="0" dirty="0" sz="2000" i="0" lang="en-US">
                <a:effectLst/>
              </a:rPr>
              <a:t> </a:t>
            </a:r>
            <a:r>
              <a:rPr b="0" dirty="0" sz="2000" i="0" lang="en-US" err="1">
                <a:effectLst/>
              </a:rPr>
              <a:t>hyperintense</a:t>
            </a:r>
            <a:r>
              <a:rPr b="0" dirty="0" sz="2000" i="0" lang="en-US">
                <a:effectLst/>
              </a:rPr>
              <a:t> compared to surrounding CSF</a:t>
            </a:r>
          </a:p>
          <a:p>
            <a:pPr lvl="1">
              <a:buFont typeface="Wingdings" pitchFamily="2" charset="2"/>
              <a:buChar char="§"/>
            </a:pPr>
            <a:r>
              <a:rPr b="1" dirty="0" sz="2000" i="0" lang="en-US">
                <a:effectLst/>
              </a:rPr>
              <a:t>T1 C+ (Gd):</a:t>
            </a:r>
            <a:r>
              <a:rPr b="0" dirty="0" sz="2000" i="0" lang="en-US">
                <a:effectLst/>
              </a:rPr>
              <a:t> no enhancement or mild rim enhancement</a:t>
            </a:r>
          </a:p>
          <a:p>
            <a:pPr lvl="1">
              <a:buFont typeface="Wingdings" pitchFamily="2" charset="2"/>
              <a:buChar char="§"/>
            </a:pPr>
            <a:r>
              <a:rPr b="1" dirty="0" sz="2000" i="0" lang="en-US">
                <a:effectLst/>
              </a:rPr>
              <a:t>DWI:</a:t>
            </a:r>
            <a:r>
              <a:rPr b="0" dirty="0" sz="2000" i="0" lang="en-US">
                <a:effectLst/>
              </a:rPr>
              <a:t> less likely to show diffusion restriction than epidermoid</a:t>
            </a:r>
          </a:p>
          <a:p>
            <a:pPr lvl="1">
              <a:buFont typeface="Wingdings" pitchFamily="2" charset="2"/>
              <a:buChar char="§"/>
            </a:pPr>
            <a:r>
              <a:rPr b="0" dirty="0" sz="2000" i="0" lang="en-US">
                <a:effectLst/>
              </a:rPr>
              <a:t>If rupture occurs, multifocal T1 high signal areas (fat) are demonstrated within the subarachnoid space and/or ventricular system</a:t>
            </a:r>
          </a:p>
          <a:p>
            <a:pPr algn="l" indent="0" marL="0">
              <a:buNone/>
            </a:pPr>
            <a:endParaRPr b="0" dirty="0" sz="2000" i="0" lang="en-US">
              <a:solidFill>
                <a:srgbClr val="3D3D3D"/>
              </a:solidFill>
              <a:effectLs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74" name=""/>
        <p:cNvGrpSpPr/>
        <p:nvPr/>
      </p:nvGrpSpPr>
      <p:grpSpPr>
        <a:xfrm>
          <a:off x="0" y="0"/>
          <a:ext cx="0" cy="0"/>
          <a:chOff x="0" y="0"/>
          <a:chExt cx="0" cy="0"/>
        </a:xfrm>
      </p:grpSpPr>
      <p:sp>
        <p:nvSpPr>
          <p:cNvPr id="1048640" name="Title 1"/>
          <p:cNvSpPr>
            <a:spLocks noGrp="1"/>
          </p:cNvSpPr>
          <p:nvPr>
            <p:ph type="title"/>
          </p:nvPr>
        </p:nvSpPr>
        <p:spPr>
          <a:xfrm>
            <a:off x="97559" y="53254"/>
            <a:ext cx="7886700" cy="627783"/>
          </a:xfrm>
        </p:spPr>
        <p:txBody>
          <a:bodyPr>
            <a:normAutofit fontScale="90000"/>
          </a:bodyPr>
          <a:p>
            <a:r>
              <a:rPr b="1" dirty="0" i="0" lang="en-US" u="sng">
                <a:solidFill>
                  <a:srgbClr val="65419B"/>
                </a:solidFill>
                <a:effectLst/>
                <a:latin typeface="Baskerville" panose="02020502070401020303" pitchFamily="18" charset="0"/>
                <a:ea typeface="Baskerville" panose="02020502070401020303" pitchFamily="18" charset="0"/>
              </a:rPr>
              <a:t>Differential diagnosis</a:t>
            </a:r>
          </a:p>
        </p:txBody>
      </p:sp>
      <p:sp>
        <p:nvSpPr>
          <p:cNvPr id="1048641" name="Content Placeholder 2"/>
          <p:cNvSpPr>
            <a:spLocks noGrp="1"/>
          </p:cNvSpPr>
          <p:nvPr>
            <p:ph idx="1"/>
          </p:nvPr>
        </p:nvSpPr>
        <p:spPr>
          <a:xfrm>
            <a:off x="97559" y="785090"/>
            <a:ext cx="8930986" cy="6019655"/>
          </a:xfrm>
        </p:spPr>
        <p:txBody>
          <a:bodyPr>
            <a:normAutofit fontScale="66667" lnSpcReduction="20000"/>
          </a:bodyPr>
          <a:p>
            <a:pPr>
              <a:buFont typeface="Wingdings" pitchFamily="2" charset="2"/>
              <a:buChar char="Ø"/>
            </a:pPr>
            <a:r>
              <a:rPr b="0" dirty="0" i="0" lang="en-US" strike="noStrike" u="none">
                <a:solidFill>
                  <a:srgbClr val="41699B"/>
                </a:solidFill>
                <a:effectLst/>
                <a:hlinkClick r:id="rId1"/>
              </a:rPr>
              <a:t>spinal arachnoid cyst</a:t>
            </a:r>
            <a:endParaRPr b="0" dirty="0" i="0" lang="en-US">
              <a:solidFill>
                <a:srgbClr val="3D3D3D"/>
              </a:solidFill>
              <a:effectLst/>
            </a:endParaRPr>
          </a:p>
          <a:p>
            <a:pPr lvl="1"/>
            <a:r>
              <a:rPr b="0" dirty="0" i="0" lang="en-US">
                <a:effectLst/>
              </a:rPr>
              <a:t>CSF intensity on all sequences</a:t>
            </a:r>
          </a:p>
          <a:p>
            <a:pPr lvl="1"/>
            <a:r>
              <a:rPr b="0" dirty="0" i="0" lang="en-US">
                <a:effectLst/>
              </a:rPr>
              <a:t>no restriction on DWI</a:t>
            </a:r>
          </a:p>
          <a:p>
            <a:pPr lvl="1"/>
            <a:r>
              <a:rPr b="0" dirty="0" i="0" lang="en-US">
                <a:effectLst/>
              </a:rPr>
              <a:t>signal suppression on FLAIR</a:t>
            </a:r>
          </a:p>
          <a:p>
            <a:pPr lvl="1"/>
            <a:r>
              <a:rPr b="0" dirty="0" i="0" lang="en-US">
                <a:effectLst/>
              </a:rPr>
              <a:t>vertebral anomalies uncommon</a:t>
            </a:r>
          </a:p>
          <a:p>
            <a:pPr>
              <a:buFont typeface="Wingdings" pitchFamily="2" charset="2"/>
              <a:buChar char="Ø"/>
            </a:pPr>
            <a:r>
              <a:rPr b="0" dirty="0" i="0" lang="en-US" strike="noStrike" u="none">
                <a:solidFill>
                  <a:srgbClr val="41699B"/>
                </a:solidFill>
                <a:effectLst/>
                <a:hlinkClick r:id="rId2"/>
              </a:rPr>
              <a:t>spinal epidermoid cyst</a:t>
            </a:r>
            <a:endParaRPr b="0" dirty="0" i="0" lang="en-US">
              <a:solidFill>
                <a:srgbClr val="3D3D3D"/>
              </a:solidFill>
              <a:effectLst/>
            </a:endParaRPr>
          </a:p>
          <a:p>
            <a:pPr lvl="1"/>
            <a:r>
              <a:rPr b="0" dirty="0" i="0" lang="en-US">
                <a:effectLst/>
              </a:rPr>
              <a:t>does not contain fatty elements</a:t>
            </a:r>
          </a:p>
          <a:p>
            <a:pPr lvl="1"/>
            <a:r>
              <a:rPr b="0" dirty="0" i="0" lang="en-US">
                <a:effectLst/>
              </a:rPr>
              <a:t>more likely to demonstrate diffusion restriction on DWI</a:t>
            </a:r>
          </a:p>
          <a:p>
            <a:pPr lvl="1"/>
            <a:r>
              <a:rPr b="0" dirty="0" i="0" lang="en-US">
                <a:effectLst/>
              </a:rPr>
              <a:t>usually present in the second to fourth decades of life</a:t>
            </a:r>
          </a:p>
          <a:p>
            <a:pPr>
              <a:buFont typeface="Wingdings" pitchFamily="2" charset="2"/>
              <a:buChar char="Ø"/>
            </a:pPr>
            <a:r>
              <a:rPr b="0" dirty="0" i="0" lang="en-US" strike="noStrike" u="none">
                <a:solidFill>
                  <a:srgbClr val="777777"/>
                </a:solidFill>
                <a:effectLst/>
                <a:hlinkClick r:id="rId3"/>
              </a:rPr>
              <a:t>spinal </a:t>
            </a:r>
            <a:r>
              <a:rPr b="0" dirty="0" i="0" lang="en-US" err="1" strike="noStrike" u="none">
                <a:solidFill>
                  <a:srgbClr val="777777"/>
                </a:solidFill>
                <a:effectLst/>
                <a:hlinkClick r:id="rId3"/>
              </a:rPr>
              <a:t>neurenteric</a:t>
            </a:r>
            <a:r>
              <a:rPr b="0" dirty="0" i="0" lang="en-US" strike="noStrike" u="none">
                <a:solidFill>
                  <a:srgbClr val="777777"/>
                </a:solidFill>
                <a:effectLst/>
                <a:hlinkClick r:id="rId3"/>
              </a:rPr>
              <a:t> cyst</a:t>
            </a:r>
            <a:endParaRPr b="0" dirty="0" i="0" lang="en-US">
              <a:solidFill>
                <a:srgbClr val="3D3D3D"/>
              </a:solidFill>
              <a:effectLst/>
            </a:endParaRPr>
          </a:p>
          <a:p>
            <a:pPr lvl="1"/>
            <a:r>
              <a:rPr b="0" dirty="0" i="0" lang="en-US">
                <a:effectLst/>
              </a:rPr>
              <a:t>CSF intensity on all sequences</a:t>
            </a:r>
          </a:p>
          <a:p>
            <a:pPr lvl="1"/>
            <a:r>
              <a:rPr b="0" dirty="0" i="0" lang="en-US">
                <a:effectLst/>
              </a:rPr>
              <a:t>thoracic and cervical regions most common</a:t>
            </a:r>
          </a:p>
          <a:p>
            <a:pPr lvl="1"/>
            <a:r>
              <a:rPr b="0" dirty="0" i="0" lang="en-US">
                <a:effectLst/>
              </a:rPr>
              <a:t>usually ventral to the spinal cord</a:t>
            </a:r>
          </a:p>
          <a:p>
            <a:pPr lvl="1"/>
            <a:r>
              <a:rPr b="0" dirty="0" i="0" lang="en-US">
                <a:effectLst/>
              </a:rPr>
              <a:t>associated vertebral anomalies common</a:t>
            </a:r>
          </a:p>
          <a:p>
            <a:pPr>
              <a:buFont typeface="Wingdings" pitchFamily="2" charset="2"/>
              <a:buChar char="Ø"/>
            </a:pPr>
            <a:r>
              <a:rPr b="0" dirty="0" i="0" lang="en-US" strike="noStrike" u="none">
                <a:solidFill>
                  <a:srgbClr val="777777"/>
                </a:solidFill>
                <a:effectLst/>
                <a:hlinkClick r:id="rId4"/>
              </a:rPr>
              <a:t>spinal lipoma</a:t>
            </a:r>
            <a:endParaRPr b="0" dirty="0" i="0" lang="en-US">
              <a:solidFill>
                <a:srgbClr val="3D3D3D"/>
              </a:solidFill>
              <a:effectLst/>
            </a:endParaRPr>
          </a:p>
          <a:p>
            <a:pPr lvl="1"/>
            <a:r>
              <a:rPr b="0" dirty="0" i="0" lang="en-US">
                <a:effectLst/>
              </a:rPr>
              <a:t>homogeneously </a:t>
            </a:r>
            <a:r>
              <a:rPr b="0" dirty="0" i="0" lang="en-US" err="1">
                <a:effectLst/>
              </a:rPr>
              <a:t>hyperintense</a:t>
            </a:r>
            <a:r>
              <a:rPr b="0" dirty="0" i="0" lang="en-US">
                <a:effectLst/>
              </a:rPr>
              <a:t> on T1 and T2 weighted images</a:t>
            </a:r>
          </a:p>
          <a:p>
            <a:pPr lvl="1"/>
            <a:r>
              <a:rPr b="0" dirty="0" i="0" lang="en-US">
                <a:effectLst/>
              </a:rPr>
              <a:t>cervical and thoracic regions most common</a:t>
            </a:r>
          </a:p>
          <a:p>
            <a:pPr>
              <a:buFont typeface="Wingdings" pitchFamily="2" charset="2"/>
              <a:buChar char="Ø"/>
            </a:pPr>
            <a:r>
              <a:rPr b="0" dirty="0" i="0" lang="en-US" strike="noStrike" u="none">
                <a:solidFill>
                  <a:srgbClr val="777777"/>
                </a:solidFill>
                <a:effectLst/>
                <a:hlinkClick r:id="rId5"/>
              </a:rPr>
              <a:t>spinal teratoma</a:t>
            </a:r>
            <a:endParaRPr b="0" dirty="0" i="0" lang="en-US">
              <a:solidFill>
                <a:srgbClr val="3D3D3D"/>
              </a:solidFill>
              <a:effectLst/>
            </a:endParaRPr>
          </a:p>
          <a:p>
            <a:pPr lvl="1"/>
            <a:r>
              <a:rPr b="0" dirty="0" i="0" lang="en-US">
                <a:effectLst/>
              </a:rPr>
              <a:t>heterogenous appearance on T1 and T2 weighted images (fat, soft tissue, fluid, calcium)</a:t>
            </a:r>
          </a:p>
          <a:p>
            <a:pPr lvl="1"/>
            <a:r>
              <a:rPr b="0" dirty="0" i="0" lang="en-US">
                <a:effectLst/>
              </a:rPr>
              <a:t>heterogenous enhancement of solid portions</a:t>
            </a:r>
          </a:p>
          <a:p>
            <a:pPr lvl="1"/>
            <a:r>
              <a:rPr b="0" dirty="0" i="0" lang="en-US">
                <a:effectLst/>
              </a:rPr>
              <a:t>rarely diagnosed in patients older than two years of age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75" name=""/>
        <p:cNvGrpSpPr/>
        <p:nvPr/>
      </p:nvGrpSpPr>
      <p:grpSpPr>
        <a:xfrm>
          <a:off x="0" y="0"/>
          <a:ext cx="0" cy="0"/>
          <a:chOff x="0" y="0"/>
          <a:chExt cx="0" cy="0"/>
        </a:xfrm>
      </p:grpSpPr>
      <p:sp>
        <p:nvSpPr>
          <p:cNvPr id="1048642" name="Title 1"/>
          <p:cNvSpPr>
            <a:spLocks noGrp="1"/>
          </p:cNvSpPr>
          <p:nvPr>
            <p:ph type="title"/>
          </p:nvPr>
        </p:nvSpPr>
        <p:spPr/>
        <p:txBody>
          <a:bodyPr/>
          <a:p>
            <a:endParaRPr lang="en-US"/>
          </a:p>
        </p:txBody>
      </p:sp>
      <p:pic>
        <p:nvPicPr>
          <p:cNvPr id="2097181" name="Picture 4"/>
          <p:cNvPicPr>
            <a:picLocks noChangeAspect="1" noGrp="1"/>
          </p:cNvPicPr>
          <p:nvPr>
            <p:ph idx="1"/>
          </p:nvPr>
        </p:nvPicPr>
        <p:blipFill>
          <a:blip xmlns:r="http://schemas.openxmlformats.org/officeDocument/2006/relationships" r:embed="rId1"/>
          <a:stretch>
            <a:fillRect/>
          </a:stretch>
        </p:blipFill>
        <p:spPr>
          <a:xfrm>
            <a:off x="0" y="0"/>
            <a:ext cx="4572000" cy="3429000"/>
          </a:xfrm>
          <a:prstGeom prst="rect"/>
        </p:spPr>
      </p:pic>
      <p:pic>
        <p:nvPicPr>
          <p:cNvPr id="2097182" name="Picture 6"/>
          <p:cNvPicPr>
            <a:picLocks noChangeAspect="1"/>
          </p:cNvPicPr>
          <p:nvPr/>
        </p:nvPicPr>
        <p:blipFill>
          <a:blip xmlns:r="http://schemas.openxmlformats.org/officeDocument/2006/relationships" r:embed="rId2"/>
          <a:stretch>
            <a:fillRect/>
          </a:stretch>
        </p:blipFill>
        <p:spPr>
          <a:xfrm>
            <a:off x="4572000" y="0"/>
            <a:ext cx="4572000" cy="3429000"/>
          </a:xfrm>
          <a:prstGeom prst="rect"/>
        </p:spPr>
      </p:pic>
      <p:pic>
        <p:nvPicPr>
          <p:cNvPr id="2097183" name="Picture 8"/>
          <p:cNvPicPr>
            <a:picLocks noChangeAspect="1"/>
          </p:cNvPicPr>
          <p:nvPr/>
        </p:nvPicPr>
        <p:blipFill>
          <a:blip xmlns:r="http://schemas.openxmlformats.org/officeDocument/2006/relationships" r:embed="rId3"/>
          <a:stretch>
            <a:fillRect/>
          </a:stretch>
        </p:blipFill>
        <p:spPr>
          <a:xfrm>
            <a:off x="0" y="3429000"/>
            <a:ext cx="4572000" cy="3429000"/>
          </a:xfrm>
          <a:prstGeom prst="rect"/>
        </p:spPr>
      </p:pic>
      <p:pic>
        <p:nvPicPr>
          <p:cNvPr id="2097184" name="Picture 10"/>
          <p:cNvPicPr>
            <a:picLocks noChangeAspect="1"/>
          </p:cNvPicPr>
          <p:nvPr/>
        </p:nvPicPr>
        <p:blipFill>
          <a:blip xmlns:r="http://schemas.openxmlformats.org/officeDocument/2006/relationships" r:embed="rId4"/>
          <a:stretch>
            <a:fillRect/>
          </a:stretch>
        </p:blipFill>
        <p:spPr>
          <a:xfrm>
            <a:off x="4572000" y="3429000"/>
            <a:ext cx="4572000" cy="3429000"/>
          </a:xfrm>
          <a:prstGeom prst="rect"/>
        </p:spPr>
      </p:pic>
      <p:sp>
        <p:nvSpPr>
          <p:cNvPr id="1048643" name="TextBox 11"/>
          <p:cNvSpPr txBox="1"/>
          <p:nvPr/>
        </p:nvSpPr>
        <p:spPr>
          <a:xfrm>
            <a:off x="0" y="2666524"/>
            <a:ext cx="1828800" cy="492443"/>
          </a:xfrm>
          <a:prstGeom prst="rect"/>
          <a:noFill/>
        </p:spPr>
        <p:txBody>
          <a:bodyPr rtlCol="0" wrap="square">
            <a:spAutoFit/>
          </a:bodyPr>
          <a:p>
            <a:pPr algn="l"/>
            <a:r>
              <a:rPr b="1" dirty="0" sz="2600" lang="en-US">
                <a:solidFill>
                  <a:srgbClr val="C00000"/>
                </a:solidFill>
              </a:rPr>
              <a:t>T1</a:t>
            </a:r>
          </a:p>
        </p:txBody>
      </p:sp>
      <p:sp>
        <p:nvSpPr>
          <p:cNvPr id="1048644" name="TextBox 13"/>
          <p:cNvSpPr txBox="1"/>
          <p:nvPr/>
        </p:nvSpPr>
        <p:spPr>
          <a:xfrm>
            <a:off x="-37522" y="5201189"/>
            <a:ext cx="4647044" cy="492443"/>
          </a:xfrm>
          <a:prstGeom prst="rect"/>
          <a:noFill/>
        </p:spPr>
        <p:txBody>
          <a:bodyPr wrap="square">
            <a:spAutoFit/>
          </a:bodyPr>
          <a:p>
            <a:r>
              <a:rPr b="1" dirty="0" sz="2600" lang="en-US">
                <a:solidFill>
                  <a:srgbClr val="C00000"/>
                </a:solidFill>
              </a:rPr>
              <a:t>T1</a:t>
            </a:r>
            <a:endParaRPr dirty="0" sz="2600" lang="en-US"/>
          </a:p>
        </p:txBody>
      </p:sp>
      <p:sp>
        <p:nvSpPr>
          <p:cNvPr id="1048645" name="TextBox 15"/>
          <p:cNvSpPr txBox="1"/>
          <p:nvPr/>
        </p:nvSpPr>
        <p:spPr>
          <a:xfrm>
            <a:off x="4609522" y="5201189"/>
            <a:ext cx="4716318" cy="492443"/>
          </a:xfrm>
          <a:prstGeom prst="rect"/>
          <a:noFill/>
        </p:spPr>
        <p:txBody>
          <a:bodyPr wrap="square">
            <a:spAutoFit/>
          </a:bodyPr>
          <a:p>
            <a:r>
              <a:rPr b="1" dirty="0" sz="2600" lang="en-US">
                <a:solidFill>
                  <a:srgbClr val="C00000"/>
                </a:solidFill>
              </a:rPr>
              <a:t>T2</a:t>
            </a:r>
            <a:endParaRPr dirty="0" sz="2600" lang="en-US"/>
          </a:p>
        </p:txBody>
      </p:sp>
      <p:sp>
        <p:nvSpPr>
          <p:cNvPr id="1048646" name="TextBox 17"/>
          <p:cNvSpPr txBox="1"/>
          <p:nvPr/>
        </p:nvSpPr>
        <p:spPr>
          <a:xfrm>
            <a:off x="4609522" y="2666524"/>
            <a:ext cx="4733636" cy="492443"/>
          </a:xfrm>
          <a:prstGeom prst="rect"/>
          <a:noFill/>
        </p:spPr>
        <p:txBody>
          <a:bodyPr wrap="square">
            <a:spAutoFit/>
          </a:bodyPr>
          <a:p>
            <a:r>
              <a:rPr b="1" dirty="0" sz="2600" lang="en-US">
                <a:solidFill>
                  <a:srgbClr val="C00000"/>
                </a:solidFill>
              </a:rPr>
              <a:t>T2</a:t>
            </a:r>
            <a:endParaRPr dirty="0" sz="2600"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6" name=""/>
        <p:cNvGrpSpPr/>
        <p:nvPr/>
      </p:nvGrpSpPr>
      <p:grpSpPr>
        <a:xfrm>
          <a:off x="0" y="0"/>
          <a:ext cx="0" cy="0"/>
          <a:chOff x="0" y="0"/>
          <a:chExt cx="0" cy="0"/>
        </a:xfrm>
      </p:grpSpPr>
      <p:sp>
        <p:nvSpPr>
          <p:cNvPr id="1048647" name="Content Placeholder 2"/>
          <p:cNvSpPr>
            <a:spLocks noGrp="1"/>
          </p:cNvSpPr>
          <p:nvPr>
            <p:ph idx="1"/>
          </p:nvPr>
        </p:nvSpPr>
        <p:spPr>
          <a:xfrm>
            <a:off x="109681" y="1547090"/>
            <a:ext cx="8924635" cy="5188237"/>
          </a:xfrm>
        </p:spPr>
        <p:txBody>
          <a:bodyPr>
            <a:noAutofit/>
          </a:bodyPr>
          <a:p>
            <a:r>
              <a:rPr dirty="0" sz="2200" lang="en-US"/>
              <a:t>They are usually extra-axial (cranial),and extra-medullary (spinal) location.</a:t>
            </a:r>
          </a:p>
          <a:p>
            <a:r>
              <a:rPr dirty="0" sz="2200" lang="en-US"/>
              <a:t>Also called </a:t>
            </a:r>
            <a:r>
              <a:rPr dirty="0" sz="2200" lang="en-US" err="1"/>
              <a:t>gastrocytomas</a:t>
            </a:r>
            <a:r>
              <a:rPr dirty="0" sz="2200" lang="en-US"/>
              <a:t>,  and  foregut  cysts</a:t>
            </a:r>
          </a:p>
          <a:p>
            <a:pPr>
              <a:buFont typeface="Wingdings" pitchFamily="2" charset="2"/>
              <a:buChar char="Ø"/>
            </a:pPr>
            <a:r>
              <a:rPr b="1" dirty="0" sz="2200" lang="en-US" u="sng"/>
              <a:t>Pathology</a:t>
            </a:r>
            <a:r>
              <a:rPr dirty="0" sz="2200" lang="en-US"/>
              <a:t> </a:t>
            </a:r>
          </a:p>
          <a:p>
            <a:pPr lvl="1"/>
            <a:r>
              <a:rPr dirty="0" sz="2200" lang="en-US" err="1"/>
              <a:t>neurenteric</a:t>
            </a:r>
            <a:r>
              <a:rPr dirty="0" sz="2200" lang="en-US"/>
              <a:t>  cyst  is  a  benign  tumor.  The  cyst  wall is  composed  of  well-differentiated  cuboidal,  columnar,  or  ciliated epithelium,  with  or  without  goblet  cells  or  microvilli , Mucin containing  cells  show a  positive  reaction  with  </a:t>
            </a:r>
            <a:r>
              <a:rPr b="1" dirty="0" sz="2200" lang="en-US">
                <a:solidFill>
                  <a:srgbClr val="0070C0"/>
                </a:solidFill>
              </a:rPr>
              <a:t>periodic  acid–Schiff stain PAS</a:t>
            </a:r>
            <a:r>
              <a:rPr dirty="0" sz="2200" lang="en-US"/>
              <a:t>  and  are  seen  in  75%  to  80%  of  specimens.</a:t>
            </a:r>
          </a:p>
          <a:p>
            <a:r>
              <a:rPr b="1" dirty="0" sz="2200" lang="en-US" u="sng"/>
              <a:t>Presentation</a:t>
            </a:r>
            <a:r>
              <a:rPr dirty="0" sz="2200" lang="en-US"/>
              <a:t> </a:t>
            </a:r>
          </a:p>
          <a:p>
            <a:pPr lvl="1"/>
            <a:r>
              <a:rPr dirty="0" sz="2200" lang="en-US"/>
              <a:t>the disease course in </a:t>
            </a:r>
            <a:r>
              <a:rPr dirty="0" sz="2200" lang="en-US">
                <a:solidFill>
                  <a:srgbClr val="FF0000"/>
                </a:solidFill>
              </a:rPr>
              <a:t>adults is slow</a:t>
            </a:r>
            <a:r>
              <a:rPr dirty="0" sz="2200" lang="en-US"/>
              <a:t>; the progression is more </a:t>
            </a:r>
            <a:r>
              <a:rPr dirty="0" sz="2200" lang="en-US">
                <a:solidFill>
                  <a:srgbClr val="FF0000"/>
                </a:solidFill>
              </a:rPr>
              <a:t>rapid in children</a:t>
            </a:r>
            <a:r>
              <a:rPr dirty="0" sz="2200" lang="en-US"/>
              <a:t>. Patients may present with recurrent meningitis (chemical).</a:t>
            </a:r>
          </a:p>
        </p:txBody>
      </p:sp>
      <p:sp>
        <p:nvSpPr>
          <p:cNvPr id="1048648" name="Title 1"/>
          <p:cNvSpPr>
            <a:spLocks noGrp="1"/>
          </p:cNvSpPr>
          <p:nvPr>
            <p:ph type="title"/>
          </p:nvPr>
        </p:nvSpPr>
        <p:spPr>
          <a:xfrm>
            <a:off x="109682" y="122672"/>
            <a:ext cx="8924636" cy="1325563"/>
          </a:xfrm>
          <a:solidFill>
            <a:schemeClr val="tx2">
              <a:lumMod val="40000"/>
              <a:lumOff val="60000"/>
            </a:schemeClr>
          </a:solidFill>
        </p:spPr>
        <p:txBody>
          <a:bodyPr>
            <a:normAutofit fontScale="90000"/>
          </a:bodyPr>
          <a:p>
            <a:r>
              <a:rPr b="1" dirty="0" lang="en-US">
                <a:solidFill>
                  <a:srgbClr val="7030A0"/>
                </a:solidFill>
                <a:effectLst>
                  <a:outerShdw algn="tl" blurRad="38100" dir="2700000" dist="38100">
                    <a:srgbClr val="000000">
                      <a:alpha val="43137"/>
                    </a:srgbClr>
                  </a:outerShdw>
                </a:effectLst>
              </a:rPr>
              <a:t>NEURENTERIC CYSTS (Enterogenous cysts, Neuroepithelial cysts)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49" name=""/>
        <p:cNvGrpSpPr/>
        <p:nvPr/>
      </p:nvGrpSpPr>
      <p:grpSpPr>
        <a:xfrm>
          <a:off x="0" y="0"/>
          <a:ext cx="0" cy="0"/>
          <a:chOff x="0" y="0"/>
          <a:chExt cx="0" cy="0"/>
        </a:xfrm>
      </p:grpSpPr>
      <p:sp>
        <p:nvSpPr>
          <p:cNvPr id="1048593" name="Title 1"/>
          <p:cNvSpPr>
            <a:spLocks noGrp="1"/>
          </p:cNvSpPr>
          <p:nvPr>
            <p:ph type="title"/>
          </p:nvPr>
        </p:nvSpPr>
        <p:spPr>
          <a:xfrm>
            <a:off x="86014" y="103548"/>
            <a:ext cx="8971972" cy="994172"/>
          </a:xfrm>
          <a:solidFill>
            <a:schemeClr val="tx2">
              <a:lumMod val="40000"/>
              <a:lumOff val="60000"/>
            </a:schemeClr>
          </a:solidFill>
        </p:spPr>
        <p:txBody>
          <a:bodyPr/>
          <a:p>
            <a:r>
              <a:rPr b="1" dirty="0" lang="en-US">
                <a:solidFill>
                  <a:srgbClr val="7030A0"/>
                </a:solidFill>
                <a:effectLst>
                  <a:outerShdw algn="tl" blurRad="38100" dir="2700000" dist="38100">
                    <a:srgbClr val="000000">
                      <a:alpha val="43137"/>
                    </a:srgbClr>
                  </a:outerShdw>
                </a:effectLst>
              </a:rPr>
              <a:t>Epidermoid Cyst</a:t>
            </a:r>
          </a:p>
        </p:txBody>
      </p:sp>
      <p:sp>
        <p:nvSpPr>
          <p:cNvPr id="1048594" name="Content Placeholder 2"/>
          <p:cNvSpPr>
            <a:spLocks noGrp="1"/>
          </p:cNvSpPr>
          <p:nvPr>
            <p:ph idx="1"/>
          </p:nvPr>
        </p:nvSpPr>
        <p:spPr>
          <a:xfrm>
            <a:off x="86014" y="1258454"/>
            <a:ext cx="8971972" cy="5495997"/>
          </a:xfrm>
        </p:spPr>
        <p:txBody>
          <a:bodyPr>
            <a:normAutofit/>
          </a:bodyPr>
          <a:p>
            <a:pPr algn="just"/>
            <a:r>
              <a:rPr dirty="0" sz="2400" lang="en-US"/>
              <a:t>Are benign lesions that may arise in the spine or intracranially.</a:t>
            </a:r>
          </a:p>
          <a:p>
            <a:pPr algn="just"/>
            <a:r>
              <a:rPr dirty="0" sz="2400" lang="en-US"/>
              <a:t>The cranial lesions may be </a:t>
            </a:r>
          </a:p>
          <a:p>
            <a:pPr algn="just" lvl="1"/>
            <a:r>
              <a:rPr dirty="0" lang="en-US" err="1">
                <a:solidFill>
                  <a:schemeClr val="accent1"/>
                </a:solidFill>
              </a:rPr>
              <a:t>Intradural</a:t>
            </a:r>
            <a:r>
              <a:rPr dirty="0" lang="en-US"/>
              <a:t> (usually extraaxial) occur in the </a:t>
            </a:r>
            <a:r>
              <a:rPr dirty="0" lang="en-US">
                <a:solidFill>
                  <a:srgbClr val="C00000"/>
                </a:solidFill>
              </a:rPr>
              <a:t>CPA</a:t>
            </a:r>
            <a:r>
              <a:rPr dirty="0" lang="en-US"/>
              <a:t> or </a:t>
            </a:r>
            <a:r>
              <a:rPr dirty="0" lang="en-US" err="1">
                <a:solidFill>
                  <a:srgbClr val="C00000"/>
                </a:solidFill>
              </a:rPr>
              <a:t>Parasellar</a:t>
            </a:r>
            <a:r>
              <a:rPr dirty="0" lang="en-US">
                <a:solidFill>
                  <a:srgbClr val="C00000"/>
                </a:solidFill>
              </a:rPr>
              <a:t> cisterns.</a:t>
            </a:r>
          </a:p>
          <a:p>
            <a:pPr algn="just" lvl="1"/>
            <a:r>
              <a:rPr dirty="0" lang="en-US">
                <a:solidFill>
                  <a:schemeClr val="accent1"/>
                </a:solidFill>
              </a:rPr>
              <a:t>Extradural</a:t>
            </a:r>
            <a:r>
              <a:rPr dirty="0" lang="en-US"/>
              <a:t> (usually arising in the diploic space of the </a:t>
            </a:r>
            <a:r>
              <a:rPr dirty="0" lang="en-US" err="1"/>
              <a:t>calvaria</a:t>
            </a:r>
            <a:r>
              <a:rPr dirty="0" lang="en-US"/>
              <a:t>) occur in the </a:t>
            </a:r>
            <a:r>
              <a:rPr dirty="0" lang="en-US">
                <a:solidFill>
                  <a:srgbClr val="C00000"/>
                </a:solidFill>
              </a:rPr>
              <a:t>Vault of skull.</a:t>
            </a:r>
          </a:p>
          <a:p>
            <a:pPr algn="just"/>
            <a:r>
              <a:rPr dirty="0" sz="2400" lang="en-US"/>
              <a:t>Intracranial  epidermoid  cysts  account  for  0.2%  to  1.8% of  all  intracranial  tumors.</a:t>
            </a:r>
          </a:p>
          <a:p>
            <a:pPr algn="just"/>
            <a:r>
              <a:rPr dirty="0" sz="2400" lang="en-US"/>
              <a:t>Most intraspinal epidermoid cysts are </a:t>
            </a:r>
            <a:r>
              <a:rPr dirty="0" sz="2400" lang="en-US">
                <a:solidFill>
                  <a:srgbClr val="C00000"/>
                </a:solidFill>
              </a:rPr>
              <a:t>subdural extramedullary</a:t>
            </a:r>
            <a:r>
              <a:rPr dirty="0" sz="2400" lang="en-US"/>
              <a:t>, and they rarely develop in the intramedullary compartment.</a:t>
            </a:r>
          </a:p>
          <a:p>
            <a:pPr algn="just"/>
            <a:r>
              <a:rPr dirty="0" sz="2400" lang="en-US"/>
              <a:t>They can be seen at any age, but the average age of presentation is </a:t>
            </a:r>
            <a:r>
              <a:rPr dirty="0" sz="2400" lang="en-US">
                <a:solidFill>
                  <a:srgbClr val="C00000"/>
                </a:solidFill>
              </a:rPr>
              <a:t>40 years.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7" name=""/>
        <p:cNvGrpSpPr/>
        <p:nvPr/>
      </p:nvGrpSpPr>
      <p:grpSpPr>
        <a:xfrm>
          <a:off x="0" y="0"/>
          <a:ext cx="0" cy="0"/>
          <a:chOff x="0" y="0"/>
          <a:chExt cx="0" cy="0"/>
        </a:xfrm>
      </p:grpSpPr>
      <p:sp>
        <p:nvSpPr>
          <p:cNvPr id="1048649" name="Content Placeholder 2"/>
          <p:cNvSpPr>
            <a:spLocks noGrp="1"/>
          </p:cNvSpPr>
          <p:nvPr>
            <p:ph idx="1"/>
          </p:nvPr>
        </p:nvSpPr>
        <p:spPr>
          <a:xfrm>
            <a:off x="103909" y="92364"/>
            <a:ext cx="8959273" cy="6650181"/>
          </a:xfrm>
        </p:spPr>
        <p:txBody>
          <a:bodyPr/>
          <a:p>
            <a:pPr>
              <a:buFont typeface="Wingdings" pitchFamily="2" charset="2"/>
              <a:buChar char="Ø"/>
            </a:pPr>
            <a:r>
              <a:rPr b="1" dirty="0" sz="2400" lang="en-US" u="sng"/>
              <a:t>Imaging </a:t>
            </a:r>
          </a:p>
          <a:p>
            <a:pPr lvl="1"/>
            <a:r>
              <a:rPr dirty="0" sz="2200" lang="en-US"/>
              <a:t>The cysts often parallel the CSF signal intensity on T1- and T2-weighted images with no enhancement.</a:t>
            </a:r>
          </a:p>
          <a:p>
            <a:pPr lvl="1"/>
            <a:r>
              <a:rPr dirty="0" sz="2200" lang="en-US"/>
              <a:t>Intracranial </a:t>
            </a:r>
            <a:r>
              <a:rPr dirty="0" sz="2200" lang="en-US" err="1"/>
              <a:t>neurenteric</a:t>
            </a:r>
            <a:r>
              <a:rPr dirty="0" sz="2200" lang="en-US"/>
              <a:t> cysts have been located primarily in the </a:t>
            </a:r>
            <a:r>
              <a:rPr b="1" dirty="0" sz="2200" lang="en-US">
                <a:solidFill>
                  <a:srgbClr val="002060"/>
                </a:solidFill>
              </a:rPr>
              <a:t>PF , midline 4</a:t>
            </a:r>
            <a:r>
              <a:rPr baseline="30000" b="1" dirty="0" sz="2200" lang="en-US">
                <a:solidFill>
                  <a:srgbClr val="002060"/>
                </a:solidFill>
              </a:rPr>
              <a:t>th</a:t>
            </a:r>
            <a:r>
              <a:rPr b="1" dirty="0" sz="2200" lang="en-US">
                <a:solidFill>
                  <a:srgbClr val="002060"/>
                </a:solidFill>
              </a:rPr>
              <a:t> ventricle , CPA , sometimes in the </a:t>
            </a:r>
            <a:r>
              <a:rPr b="1" dirty="0" sz="2200" lang="en-US" err="1">
                <a:solidFill>
                  <a:srgbClr val="002060"/>
                </a:solidFill>
              </a:rPr>
              <a:t>parasellar</a:t>
            </a:r>
            <a:r>
              <a:rPr b="1" dirty="0" sz="2200" lang="en-US">
                <a:solidFill>
                  <a:srgbClr val="002060"/>
                </a:solidFill>
              </a:rPr>
              <a:t> region.</a:t>
            </a:r>
          </a:p>
          <a:p>
            <a:pPr lvl="1"/>
            <a:endParaRPr dirty="0" sz="2200" lang="en-US"/>
          </a:p>
          <a:p>
            <a:pPr>
              <a:buFont typeface="Wingdings" pitchFamily="2" charset="2"/>
              <a:buChar char="Ø"/>
            </a:pPr>
            <a:r>
              <a:rPr b="1" dirty="0" sz="2200" lang="en-US" u="sng">
                <a:solidFill>
                  <a:srgbClr val="C00000"/>
                </a:solidFill>
              </a:rPr>
              <a:t>Spinal </a:t>
            </a:r>
            <a:r>
              <a:rPr b="1" dirty="0" sz="2200" lang="en-US" err="1" u="sng">
                <a:solidFill>
                  <a:srgbClr val="C00000"/>
                </a:solidFill>
              </a:rPr>
              <a:t>neurenteric</a:t>
            </a:r>
            <a:r>
              <a:rPr b="1" dirty="0" sz="2200" lang="en-US" u="sng">
                <a:solidFill>
                  <a:srgbClr val="C00000"/>
                </a:solidFill>
              </a:rPr>
              <a:t> cysts</a:t>
            </a:r>
            <a:r>
              <a:rPr b="1" dirty="0" sz="2200" lang="en-US"/>
              <a:t> </a:t>
            </a:r>
          </a:p>
          <a:p>
            <a:pPr lvl="1"/>
            <a:r>
              <a:rPr dirty="0" sz="2200" lang="en-US"/>
              <a:t>are almost </a:t>
            </a:r>
            <a:r>
              <a:rPr dirty="0" sz="2200" lang="en-US" err="1"/>
              <a:t>pathognomonically</a:t>
            </a:r>
            <a:r>
              <a:rPr dirty="0" sz="2200" lang="en-US"/>
              <a:t> associated with vertebral anomalies (cleft vertebrae,  </a:t>
            </a:r>
            <a:r>
              <a:rPr dirty="0" sz="2200" lang="en-US" err="1"/>
              <a:t>hemivertebrae</a:t>
            </a:r>
            <a:r>
              <a:rPr dirty="0" sz="2200" lang="en-US"/>
              <a:t>,  spina  bifida,  absence  of  vertebrae,  fused vertebrae,  and  </a:t>
            </a:r>
            <a:r>
              <a:rPr dirty="0" sz="2200" lang="en-US" err="1"/>
              <a:t>diastematomyelia</a:t>
            </a:r>
            <a:r>
              <a:rPr dirty="0" sz="2200" lang="en-US"/>
              <a:t> )</a:t>
            </a:r>
          </a:p>
          <a:p>
            <a:pPr lvl="1"/>
            <a:r>
              <a:rPr dirty="0" sz="2200" lang="en-US"/>
              <a:t>Spinal </a:t>
            </a:r>
            <a:r>
              <a:rPr dirty="0" sz="2200" lang="en-US" err="1"/>
              <a:t>neurenteric</a:t>
            </a:r>
            <a:r>
              <a:rPr dirty="0" sz="2200" lang="en-US"/>
              <a:t> cysts, particularly in the </a:t>
            </a:r>
            <a:r>
              <a:rPr b="1" dirty="0" sz="2200" lang="en-US">
                <a:solidFill>
                  <a:srgbClr val="0070C0"/>
                </a:solidFill>
              </a:rPr>
              <a:t>low cervical or high thoracic region</a:t>
            </a:r>
          </a:p>
          <a:p>
            <a:pPr lvl="1"/>
            <a:r>
              <a:rPr b="1" dirty="0" sz="2200" lang="en-US">
                <a:solidFill>
                  <a:srgbClr val="7030A0"/>
                </a:solidFill>
              </a:rPr>
              <a:t>more common than intracranial </a:t>
            </a:r>
            <a:r>
              <a:rPr b="1" dirty="0" sz="2200" lang="en-US" err="1">
                <a:solidFill>
                  <a:srgbClr val="7030A0"/>
                </a:solidFill>
              </a:rPr>
              <a:t>neurenteric</a:t>
            </a:r>
            <a:r>
              <a:rPr b="1" dirty="0" sz="2200" lang="en-US">
                <a:solidFill>
                  <a:srgbClr val="7030A0"/>
                </a:solidFill>
              </a:rPr>
              <a:t> cysts</a:t>
            </a:r>
            <a:r>
              <a:rPr dirty="0" sz="2200" lang="en-US"/>
              <a:t>.</a:t>
            </a:r>
          </a:p>
          <a:p>
            <a:pPr lvl="1"/>
            <a:r>
              <a:rPr dirty="0" sz="2200" lang="en-US"/>
              <a:t>Up  to  </a:t>
            </a:r>
            <a:r>
              <a:rPr b="1" dirty="0" sz="2200" lang="en-US"/>
              <a:t>5%</a:t>
            </a:r>
            <a:r>
              <a:rPr dirty="0" sz="2200" lang="en-US"/>
              <a:t>  of patients  </a:t>
            </a:r>
            <a:r>
              <a:rPr b="1" dirty="0" sz="2200" lang="en-US" u="sng">
                <a:solidFill>
                  <a:srgbClr val="002060"/>
                </a:solidFill>
              </a:rPr>
              <a:t>with  </a:t>
            </a:r>
            <a:r>
              <a:rPr b="1" dirty="0" sz="2200" lang="en-US" err="1" u="sng">
                <a:solidFill>
                  <a:srgbClr val="002060"/>
                </a:solidFill>
              </a:rPr>
              <a:t>Klippel-Feil</a:t>
            </a:r>
            <a:r>
              <a:rPr b="1" dirty="0" sz="2200" lang="en-US" u="sng">
                <a:solidFill>
                  <a:srgbClr val="002060"/>
                </a:solidFill>
              </a:rPr>
              <a:t>  syndrome  and  vertebral  fusion  abnormalities</a:t>
            </a:r>
            <a:r>
              <a:rPr dirty="0" sz="2200" lang="en-US"/>
              <a:t>  may  have  </a:t>
            </a:r>
            <a:r>
              <a:rPr dirty="0" sz="2200" lang="en-US" err="1"/>
              <a:t>neurenteric</a:t>
            </a:r>
            <a:r>
              <a:rPr dirty="0" sz="2200" lang="en-US"/>
              <a:t>  cysts  and  fistulas.</a:t>
            </a:r>
          </a:p>
          <a:p>
            <a:pPr lvl="1"/>
            <a:r>
              <a:rPr dirty="0" sz="2200" lang="en-US"/>
              <a:t>Spinal </a:t>
            </a:r>
            <a:r>
              <a:rPr dirty="0" sz="2200" lang="en-US" err="1"/>
              <a:t>neurenteric</a:t>
            </a:r>
            <a:r>
              <a:rPr dirty="0" sz="2200" lang="en-US"/>
              <a:t>  cysts  are  seen  ventral  or  dorsal  to  the  spinal  cord  and are  rarely  </a:t>
            </a:r>
            <a:r>
              <a:rPr dirty="0" sz="2200" lang="en-US" err="1"/>
              <a:t>intramedullary</a:t>
            </a:r>
            <a:r>
              <a:rPr dirty="0" sz="2200" lang="en-US"/>
              <a:t>.</a:t>
            </a:r>
          </a:p>
          <a:p>
            <a:r>
              <a:rPr dirty="0" sz="2200" lang="en-US"/>
              <a:t>Treatment of these lesions is primarily surgical.</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78" name=""/>
        <p:cNvGrpSpPr/>
        <p:nvPr/>
      </p:nvGrpSpPr>
      <p:grpSpPr>
        <a:xfrm>
          <a:off x="0" y="0"/>
          <a:ext cx="0" cy="0"/>
          <a:chOff x="0" y="0"/>
          <a:chExt cx="0" cy="0"/>
        </a:xfrm>
      </p:grpSpPr>
      <p:sp>
        <p:nvSpPr>
          <p:cNvPr id="1048650" name="Title 1"/>
          <p:cNvSpPr>
            <a:spLocks noGrp="1"/>
          </p:cNvSpPr>
          <p:nvPr>
            <p:ph type="title"/>
          </p:nvPr>
        </p:nvSpPr>
        <p:spPr/>
        <p:txBody>
          <a:bodyPr/>
          <a:p>
            <a:endParaRPr lang="en-US"/>
          </a:p>
        </p:txBody>
      </p:sp>
      <p:pic>
        <p:nvPicPr>
          <p:cNvPr id="2097185" name="Picture 4"/>
          <p:cNvPicPr>
            <a:picLocks noChangeAspect="1" noGrp="1"/>
          </p:cNvPicPr>
          <p:nvPr>
            <p:ph idx="1"/>
          </p:nvPr>
        </p:nvPicPr>
        <p:blipFill>
          <a:blip xmlns:r="http://schemas.openxmlformats.org/officeDocument/2006/relationships" r:embed="rId1"/>
          <a:stretch>
            <a:fillRect/>
          </a:stretch>
        </p:blipFill>
        <p:spPr>
          <a:xfrm>
            <a:off x="0" y="0"/>
            <a:ext cx="9143999" cy="6858000"/>
          </a:xfrm>
          <a:prstGeom prst="rec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0" name=""/>
        <p:cNvGrpSpPr/>
        <p:nvPr/>
      </p:nvGrpSpPr>
      <p:grpSpPr>
        <a:xfrm>
          <a:off x="0" y="0"/>
          <a:ext cx="0" cy="0"/>
          <a:chOff x="0" y="0"/>
          <a:chExt cx="0" cy="0"/>
        </a:xfrm>
      </p:grpSpPr>
      <p:sp>
        <p:nvSpPr>
          <p:cNvPr id="1048595" name="Title 1"/>
          <p:cNvSpPr>
            <a:spLocks noGrp="1"/>
          </p:cNvSpPr>
          <p:nvPr>
            <p:ph type="title"/>
          </p:nvPr>
        </p:nvSpPr>
        <p:spPr>
          <a:xfrm>
            <a:off x="132195" y="155426"/>
            <a:ext cx="7886700" cy="698938"/>
          </a:xfrm>
        </p:spPr>
        <p:txBody>
          <a:bodyPr>
            <a:normAutofit/>
          </a:bodyPr>
          <a:p>
            <a:r>
              <a:rPr dirty="0" sz="4200" lang="en-US" u="sng">
                <a:latin typeface="Algerian" pitchFamily="82" charset="77"/>
              </a:rPr>
              <a:t>Clinical presentations </a:t>
            </a:r>
          </a:p>
        </p:txBody>
      </p:sp>
      <p:sp>
        <p:nvSpPr>
          <p:cNvPr id="1048596" name="Content Placeholder 2"/>
          <p:cNvSpPr>
            <a:spLocks noGrp="1"/>
          </p:cNvSpPr>
          <p:nvPr>
            <p:ph idx="1"/>
          </p:nvPr>
        </p:nvSpPr>
        <p:spPr>
          <a:xfrm>
            <a:off x="132195" y="854364"/>
            <a:ext cx="8879610" cy="5848210"/>
          </a:xfrm>
        </p:spPr>
        <p:txBody>
          <a:bodyPr>
            <a:noAutofit/>
          </a:bodyPr>
          <a:p>
            <a:pPr algn="just">
              <a:buFont typeface="Wingdings" pitchFamily="2" charset="2"/>
              <a:buChar char="Ø"/>
            </a:pPr>
            <a:r>
              <a:rPr dirty="0" sz="2200" lang="en-US"/>
              <a:t>Clinical features are variable and depend on tumor location.</a:t>
            </a:r>
          </a:p>
          <a:p>
            <a:pPr algn="just">
              <a:buFont typeface="Wingdings" pitchFamily="2" charset="2"/>
              <a:buChar char="§"/>
            </a:pPr>
            <a:r>
              <a:rPr dirty="0" sz="2200" lang="en-US">
                <a:solidFill>
                  <a:srgbClr val="C00000"/>
                </a:solidFill>
              </a:rPr>
              <a:t>Extradural</a:t>
            </a:r>
            <a:r>
              <a:rPr dirty="0" sz="2200" lang="en-US"/>
              <a:t> lesions often manifest as local masses with or without headache.</a:t>
            </a:r>
          </a:p>
          <a:p>
            <a:pPr algn="just">
              <a:buFont typeface="Wingdings" pitchFamily="2" charset="2"/>
              <a:buChar char="§"/>
            </a:pPr>
            <a:r>
              <a:rPr dirty="0" sz="2200" lang="en-US">
                <a:solidFill>
                  <a:srgbClr val="C00000"/>
                </a:solidFill>
              </a:rPr>
              <a:t>Intra-dural</a:t>
            </a:r>
            <a:r>
              <a:rPr dirty="0" sz="2200" lang="en-US"/>
              <a:t> tumors are more likely to be associated with headache (because of the common parasellar location), visual disturbance, and, to a lesser extent, hypothalamic alterations.</a:t>
            </a:r>
          </a:p>
          <a:p>
            <a:pPr algn="just">
              <a:buFont typeface="Wingdings" pitchFamily="2" charset="2"/>
              <a:buChar char="§"/>
            </a:pPr>
            <a:r>
              <a:rPr dirty="0" sz="2200" lang="en-US">
                <a:solidFill>
                  <a:srgbClr val="C00000"/>
                </a:solidFill>
              </a:rPr>
              <a:t>middle fossa</a:t>
            </a:r>
            <a:r>
              <a:rPr dirty="0" sz="2200" lang="en-US"/>
              <a:t> grow quite insidiously and are often asymptomatic.</a:t>
            </a:r>
          </a:p>
          <a:p>
            <a:pPr algn="just">
              <a:buFont typeface="Wingdings" pitchFamily="2" charset="2"/>
              <a:buChar char="§"/>
            </a:pPr>
            <a:r>
              <a:rPr dirty="0" sz="2200" lang="en-US">
                <a:solidFill>
                  <a:srgbClr val="C00000"/>
                </a:solidFill>
              </a:rPr>
              <a:t>CPA</a:t>
            </a:r>
            <a:r>
              <a:rPr dirty="0" sz="2200" lang="en-US"/>
              <a:t> may cause ataxia, dizziness, or local cranial nerve deficits.</a:t>
            </a:r>
          </a:p>
          <a:p>
            <a:pPr algn="just">
              <a:buFont typeface="Wingdings" pitchFamily="2" charset="2"/>
              <a:buChar char="§"/>
            </a:pPr>
            <a:r>
              <a:rPr dirty="0" sz="2200" lang="en-US">
                <a:solidFill>
                  <a:srgbClr val="C00000"/>
                </a:solidFill>
              </a:rPr>
              <a:t>Spinal</a:t>
            </a:r>
            <a:r>
              <a:rPr dirty="0" sz="2200" lang="en-US"/>
              <a:t> epidermoid tumors are frequently associated with vertebral anomalies.</a:t>
            </a:r>
          </a:p>
          <a:p>
            <a:pPr algn="just"/>
            <a:r>
              <a:rPr dirty="0" sz="2200" lang="en-US"/>
              <a:t>A picture of acute meningitis may indicate rupture of an epidermoid cyst. (Chemical meningitis occur due to pre-op rupture or intra-op spillage).</a:t>
            </a:r>
          </a:p>
          <a:p>
            <a:pPr algn="just"/>
            <a:endParaRPr dirty="0" sz="2200"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51" name=""/>
        <p:cNvGrpSpPr/>
        <p:nvPr/>
      </p:nvGrpSpPr>
      <p:grpSpPr>
        <a:xfrm>
          <a:off x="0" y="0"/>
          <a:ext cx="0" cy="0"/>
          <a:chOff x="0" y="0"/>
          <a:chExt cx="0" cy="0"/>
        </a:xfrm>
      </p:grpSpPr>
      <p:sp>
        <p:nvSpPr>
          <p:cNvPr id="1048597" name="Title 1"/>
          <p:cNvSpPr>
            <a:spLocks noGrp="1"/>
          </p:cNvSpPr>
          <p:nvPr>
            <p:ph type="title"/>
          </p:nvPr>
        </p:nvSpPr>
        <p:spPr>
          <a:xfrm>
            <a:off x="80819" y="53254"/>
            <a:ext cx="7886700" cy="627783"/>
          </a:xfrm>
        </p:spPr>
        <p:txBody>
          <a:bodyPr>
            <a:normAutofit fontScale="90000"/>
          </a:bodyPr>
          <a:p>
            <a:r>
              <a:rPr dirty="0" lang="en-US" u="sng">
                <a:solidFill>
                  <a:schemeClr val="accent1">
                    <a:lumMod val="50000"/>
                  </a:schemeClr>
                </a:solidFill>
                <a:latin typeface="Algerian" pitchFamily="82" charset="77"/>
              </a:rPr>
              <a:t>Pathology</a:t>
            </a:r>
          </a:p>
        </p:txBody>
      </p:sp>
      <p:sp>
        <p:nvSpPr>
          <p:cNvPr id="1048598" name="Content Placeholder 2"/>
          <p:cNvSpPr>
            <a:spLocks noGrp="1"/>
          </p:cNvSpPr>
          <p:nvPr>
            <p:ph idx="1"/>
          </p:nvPr>
        </p:nvSpPr>
        <p:spPr>
          <a:xfrm>
            <a:off x="80819" y="681036"/>
            <a:ext cx="8982362" cy="6123709"/>
          </a:xfrm>
        </p:spPr>
        <p:txBody>
          <a:bodyPr>
            <a:normAutofit fontScale="90909" lnSpcReduction="10000"/>
          </a:bodyPr>
          <a:p>
            <a:pPr>
              <a:buFont typeface="Wingdings" panose="05000000000000000000" pitchFamily="2" charset="2"/>
              <a:buChar char="Ø"/>
            </a:pPr>
            <a:r>
              <a:rPr b="1" dirty="0" sz="2200" lang="en-US" u="sng"/>
              <a:t>Location :</a:t>
            </a:r>
          </a:p>
          <a:p>
            <a:pPr lvl="1"/>
            <a:r>
              <a:rPr dirty="0" sz="2200" lang="en-US" err="1"/>
              <a:t>ECs</a:t>
            </a:r>
            <a:r>
              <a:rPr dirty="0" sz="2200" lang="en-US"/>
              <a:t> are more often off- or </a:t>
            </a:r>
            <a:r>
              <a:rPr dirty="0" sz="2200" lang="en-US" err="1"/>
              <a:t>paramidline</a:t>
            </a:r>
            <a:r>
              <a:rPr dirty="0" sz="2200" lang="en-US"/>
              <a:t> and have a predilection for the basal cisterns , where they </a:t>
            </a:r>
            <a:r>
              <a:rPr b="1" dirty="0" sz="2200" lang="en-US">
                <a:solidFill>
                  <a:srgbClr val="C00000"/>
                </a:solidFill>
              </a:rPr>
              <a:t>insinuate themselves around cranial nerves and vessels</a:t>
            </a:r>
            <a:r>
              <a:rPr dirty="0" sz="2200" lang="en-US"/>
              <a:t>.</a:t>
            </a:r>
          </a:p>
          <a:p>
            <a:pPr>
              <a:buFont typeface="Wingdings" panose="05000000000000000000" pitchFamily="2" charset="2"/>
              <a:buChar char="Ø"/>
            </a:pPr>
            <a:r>
              <a:rPr b="1" dirty="0" sz="2200" lang="en-US" u="sng"/>
              <a:t>Gross Pathology :</a:t>
            </a:r>
          </a:p>
          <a:p>
            <a:pPr lvl="1"/>
            <a:r>
              <a:rPr dirty="0" sz="2200" lang="en-US"/>
              <a:t>The outer surface of an EC is often shiny , resembling mother of pearl.</a:t>
            </a:r>
          </a:p>
          <a:p>
            <a:pPr lvl="1"/>
            <a:r>
              <a:rPr dirty="0" sz="2200" lang="en-US"/>
              <a:t>Multiple "cauliflower“ excrescences are typical . </a:t>
            </a:r>
          </a:p>
          <a:p>
            <a:pPr lvl="1"/>
            <a:r>
              <a:rPr dirty="0" sz="2200" lang="en-US"/>
              <a:t>The cyst is filled with soft, waxy, creamy, or flaky material.</a:t>
            </a:r>
          </a:p>
          <a:p>
            <a:pPr>
              <a:buFont typeface="Wingdings" panose="05000000000000000000" pitchFamily="2" charset="2"/>
              <a:buChar char="Ø"/>
            </a:pPr>
            <a:r>
              <a:rPr b="1" dirty="0" sz="2200" lang="en-US" u="sng"/>
              <a:t>Microscopic pathology : </a:t>
            </a:r>
          </a:p>
          <a:p>
            <a:pPr lvl="1"/>
            <a:r>
              <a:rPr dirty="0" sz="2200" lang="en-US"/>
              <a:t>The epidermoid cyst is benign and consists of a thin capsule of</a:t>
            </a:r>
            <a:br>
              <a:rPr dirty="0" sz="2200" lang="en-US"/>
            </a:br>
            <a:r>
              <a:rPr dirty="0" sz="2200" lang="en-US"/>
              <a:t>stratified, keratinized squamous epithelium.</a:t>
            </a:r>
          </a:p>
          <a:p>
            <a:pPr lvl="1"/>
            <a:r>
              <a:rPr dirty="0" sz="2200" lang="en-US"/>
              <a:t>It contains an accumulation of desquamated epithelial cells, keratin, and cholesterol.</a:t>
            </a:r>
          </a:p>
          <a:p>
            <a:pPr>
              <a:buFont typeface="Wingdings" panose="05000000000000000000" pitchFamily="2" charset="2"/>
              <a:buChar char="Ø"/>
            </a:pPr>
            <a:r>
              <a:rPr dirty="0" sz="2200" lang="en-US"/>
              <a:t>Malignant transformation is </a:t>
            </a:r>
            <a:r>
              <a:rPr dirty="0" sz="2200" lang="en-US">
                <a:solidFill>
                  <a:srgbClr val="C00000"/>
                </a:solidFill>
              </a:rPr>
              <a:t>rare</a:t>
            </a:r>
            <a:r>
              <a:rPr dirty="0" sz="2200" lang="en-US"/>
              <a:t> (squamous cell carcinoma).</a:t>
            </a:r>
          </a:p>
          <a:p>
            <a:pPr>
              <a:buFont typeface="Wingdings" pitchFamily="2" charset="2"/>
              <a:buChar char="§"/>
            </a:pPr>
            <a:r>
              <a:rPr b="1" dirty="0" sz="2200" lang="en-US"/>
              <a:t>Staining  are positive </a:t>
            </a:r>
            <a:r>
              <a:rPr dirty="0" sz="2200" lang="en-US"/>
              <a:t>( </a:t>
            </a:r>
            <a:r>
              <a:rPr b="1" dirty="0" sz="2200" lang="en-US">
                <a:solidFill>
                  <a:srgbClr val="0070C0"/>
                </a:solidFill>
              </a:rPr>
              <a:t>Carbohydrate Antigen CA19-9</a:t>
            </a:r>
            <a:r>
              <a:rPr dirty="0" sz="2200" lang="en-US"/>
              <a:t>), used  to  evaluate  patients  for  tumor recurrence  or  progression.</a:t>
            </a:r>
          </a:p>
          <a:p>
            <a:pPr>
              <a:buFont typeface="Wingdings" pitchFamily="2" charset="2"/>
              <a:buChar char="§"/>
            </a:pPr>
            <a:r>
              <a:rPr dirty="0" sz="2200" lang="en-US"/>
              <a:t>Incomplete tumor  resection </a:t>
            </a:r>
            <a:r>
              <a:rPr dirty="0" sz="2200" lang="en-US">
                <a:sym typeface="Wingdings" pitchFamily="2" charset="2"/>
              </a:rPr>
              <a:t></a:t>
            </a:r>
            <a:r>
              <a:rPr dirty="0" sz="2200" lang="en-US"/>
              <a:t> postoperative  CA19-9  serum  values were  still  elevated,  but  lower  than  preoperative  values.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52" name=""/>
        <p:cNvGrpSpPr/>
        <p:nvPr/>
      </p:nvGrpSpPr>
      <p:grpSpPr>
        <a:xfrm>
          <a:off x="0" y="0"/>
          <a:ext cx="0" cy="0"/>
          <a:chOff x="0" y="0"/>
          <a:chExt cx="0" cy="0"/>
        </a:xfrm>
      </p:grpSpPr>
      <p:sp>
        <p:nvSpPr>
          <p:cNvPr id="1048599" name="Title 1"/>
          <p:cNvSpPr>
            <a:spLocks noGrp="1"/>
          </p:cNvSpPr>
          <p:nvPr>
            <p:ph type="title"/>
          </p:nvPr>
        </p:nvSpPr>
        <p:spPr/>
        <p:txBody>
          <a:bodyPr/>
          <a:p>
            <a:endParaRPr lang="en-US"/>
          </a:p>
        </p:txBody>
      </p:sp>
      <p:pic>
        <p:nvPicPr>
          <p:cNvPr id="2097152" name="Picture 4"/>
          <p:cNvPicPr>
            <a:picLocks noChangeAspect="1" noGrp="1"/>
          </p:cNvPicPr>
          <p:nvPr>
            <p:ph idx="1"/>
          </p:nvPr>
        </p:nvPicPr>
        <p:blipFill>
          <a:blip xmlns:r="http://schemas.openxmlformats.org/officeDocument/2006/relationships" r:embed="rId1"/>
          <a:stretch>
            <a:fillRect/>
          </a:stretch>
        </p:blipFill>
        <p:spPr>
          <a:xfrm>
            <a:off x="0" y="0"/>
            <a:ext cx="4572000" cy="6858000"/>
          </a:xfrm>
          <a:prstGeom prst="rect"/>
        </p:spPr>
      </p:pic>
      <p:pic>
        <p:nvPicPr>
          <p:cNvPr id="2097153" name="Picture 6"/>
          <p:cNvPicPr>
            <a:picLocks noChangeAspect="1"/>
          </p:cNvPicPr>
          <p:nvPr/>
        </p:nvPicPr>
        <p:blipFill rotWithShape="1">
          <a:blip xmlns:r="http://schemas.openxmlformats.org/officeDocument/2006/relationships" r:embed="rId2"/>
          <a:srcRect/>
          <a:stretch>
            <a:fillRect/>
          </a:stretch>
        </p:blipFill>
        <p:spPr>
          <a:xfrm>
            <a:off x="4572000" y="0"/>
            <a:ext cx="4572000" cy="6858000"/>
          </a:xfrm>
          <a:prstGeom prst="rec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3" name=""/>
        <p:cNvGrpSpPr/>
        <p:nvPr/>
      </p:nvGrpSpPr>
      <p:grpSpPr>
        <a:xfrm>
          <a:off x="0" y="0"/>
          <a:ext cx="0" cy="0"/>
          <a:chOff x="0" y="0"/>
          <a:chExt cx="0" cy="0"/>
        </a:xfrm>
      </p:grpSpPr>
      <p:sp>
        <p:nvSpPr>
          <p:cNvPr id="1048600" name="Content Placeholder 2"/>
          <p:cNvSpPr>
            <a:spLocks noGrp="1"/>
          </p:cNvSpPr>
          <p:nvPr>
            <p:ph idx="1"/>
          </p:nvPr>
        </p:nvSpPr>
        <p:spPr>
          <a:xfrm>
            <a:off x="86014" y="88322"/>
            <a:ext cx="8971972" cy="6677313"/>
          </a:xfrm>
        </p:spPr>
        <p:txBody>
          <a:bodyPr>
            <a:noAutofit/>
          </a:bodyPr>
          <a:p>
            <a:pPr algn="just">
              <a:buFont typeface="Wingdings" pitchFamily="2" charset="2"/>
              <a:buChar char="Ø"/>
            </a:pPr>
            <a:r>
              <a:rPr dirty="0" sz="3200" lang="en-US" u="sng">
                <a:solidFill>
                  <a:schemeClr val="accent1">
                    <a:lumMod val="50000"/>
                  </a:schemeClr>
                </a:solidFill>
                <a:latin typeface="Algerian" pitchFamily="82" charset="77"/>
              </a:rPr>
              <a:t>Imaging </a:t>
            </a:r>
          </a:p>
          <a:p>
            <a:pPr>
              <a:buFont typeface="Wingdings" pitchFamily="2" charset="2"/>
              <a:buChar char="Ø"/>
            </a:pPr>
            <a:r>
              <a:rPr dirty="0" sz="1900" lang="en-US">
                <a:solidFill>
                  <a:srgbClr val="002060"/>
                </a:solidFill>
              </a:rPr>
              <a:t>X-Ray</a:t>
            </a:r>
            <a:r>
              <a:rPr dirty="0" sz="1900" lang="en-US"/>
              <a:t>: limited to extradural lesions, with their characteristic changes of </a:t>
            </a:r>
            <a:r>
              <a:rPr b="1" dirty="0" sz="1900" lang="en-US"/>
              <a:t>lytic erosion of the skull with scalloped margins</a:t>
            </a:r>
            <a:r>
              <a:rPr dirty="0" sz="1900" lang="en-US"/>
              <a:t>. </a:t>
            </a:r>
            <a:r>
              <a:rPr b="1" dirty="0" sz="1900" lang="en-US">
                <a:solidFill>
                  <a:srgbClr val="C00000"/>
                </a:solidFill>
              </a:rPr>
              <a:t>The inner table</a:t>
            </a:r>
            <a:r>
              <a:rPr dirty="0" sz="1900" lang="en-US"/>
              <a:t> of the skull is usually </a:t>
            </a:r>
            <a:r>
              <a:rPr b="1" dirty="0" sz="1900" lang="en-US">
                <a:solidFill>
                  <a:srgbClr val="0070C0"/>
                </a:solidFill>
              </a:rPr>
              <a:t>destroyed</a:t>
            </a:r>
            <a:r>
              <a:rPr dirty="0" sz="1900" lang="en-US"/>
              <a:t>, and the </a:t>
            </a:r>
            <a:r>
              <a:rPr b="1" dirty="0" sz="1900" lang="en-US">
                <a:solidFill>
                  <a:srgbClr val="C00000"/>
                </a:solidFill>
              </a:rPr>
              <a:t>outer table</a:t>
            </a:r>
            <a:r>
              <a:rPr dirty="0" sz="1900" lang="en-US"/>
              <a:t> </a:t>
            </a:r>
            <a:r>
              <a:rPr b="1" dirty="0" sz="1900" lang="en-US">
                <a:solidFill>
                  <a:srgbClr val="0070C0"/>
                </a:solidFill>
              </a:rPr>
              <a:t>thinned</a:t>
            </a:r>
            <a:r>
              <a:rPr dirty="0" sz="1900" lang="en-US"/>
              <a:t>.</a:t>
            </a:r>
          </a:p>
          <a:p>
            <a:pPr>
              <a:buFont typeface="Wingdings" pitchFamily="2" charset="2"/>
              <a:buChar char="Ø"/>
            </a:pPr>
            <a:r>
              <a:rPr dirty="0" sz="1900" lang="en-US">
                <a:solidFill>
                  <a:srgbClr val="002060"/>
                </a:solidFill>
              </a:rPr>
              <a:t>CT scan</a:t>
            </a:r>
            <a:r>
              <a:rPr dirty="0" sz="1900" lang="en-US"/>
              <a:t>: </a:t>
            </a:r>
          </a:p>
          <a:p>
            <a:pPr lvl="1"/>
            <a:r>
              <a:rPr dirty="0" sz="1900" lang="en-US"/>
              <a:t>homogeneous nonenhancing hypodense lesion in the subarachnoid space without surrounding edema.</a:t>
            </a:r>
          </a:p>
          <a:p>
            <a:pPr lvl="1"/>
            <a:r>
              <a:rPr dirty="0" sz="1900" lang="en-US" err="1"/>
              <a:t>epidermoids</a:t>
            </a:r>
            <a:r>
              <a:rPr dirty="0" sz="1900" lang="en-US"/>
              <a:t>  present  as high-density  masses  (“white  </a:t>
            </a:r>
            <a:r>
              <a:rPr dirty="0" sz="1900" lang="en-US" err="1"/>
              <a:t>epidermoids</a:t>
            </a:r>
            <a:r>
              <a:rPr dirty="0" sz="1900" lang="en-US"/>
              <a:t>”)  on  CT  scans,  making diagnosis  difficult.</a:t>
            </a:r>
          </a:p>
          <a:p>
            <a:pPr>
              <a:buFont typeface="Wingdings" pitchFamily="2" charset="2"/>
              <a:buChar char="Ø"/>
            </a:pPr>
            <a:r>
              <a:rPr dirty="0" sz="1900" lang="en-US">
                <a:solidFill>
                  <a:srgbClr val="002060"/>
                </a:solidFill>
              </a:rPr>
              <a:t>MRI</a:t>
            </a:r>
            <a:r>
              <a:rPr dirty="0" sz="1900" lang="en-US"/>
              <a:t>: Typically, the tumor signal is heterogeneous and most often shows </a:t>
            </a:r>
          </a:p>
          <a:p>
            <a:pPr lvl="1">
              <a:buFont typeface="Wingdings" pitchFamily="2" charset="2"/>
              <a:buChar char="§"/>
            </a:pPr>
            <a:r>
              <a:rPr dirty="0" sz="1900" lang="en-US" err="1">
                <a:solidFill>
                  <a:srgbClr val="C00000"/>
                </a:solidFill>
              </a:rPr>
              <a:t>hypointensity</a:t>
            </a:r>
            <a:r>
              <a:rPr dirty="0" sz="1900" lang="en-US">
                <a:solidFill>
                  <a:srgbClr val="C00000"/>
                </a:solidFill>
              </a:rPr>
              <a:t> on T1</a:t>
            </a:r>
          </a:p>
          <a:p>
            <a:pPr lvl="1">
              <a:buFont typeface="Wingdings" pitchFamily="2" charset="2"/>
              <a:buChar char="§"/>
            </a:pPr>
            <a:r>
              <a:rPr dirty="0" sz="1900" lang="en-US" err="1">
                <a:solidFill>
                  <a:srgbClr val="C00000"/>
                </a:solidFill>
              </a:rPr>
              <a:t>hyperintensity</a:t>
            </a:r>
            <a:r>
              <a:rPr dirty="0" sz="1900" lang="en-US">
                <a:solidFill>
                  <a:srgbClr val="C00000"/>
                </a:solidFill>
              </a:rPr>
              <a:t> on T2</a:t>
            </a:r>
          </a:p>
          <a:p>
            <a:pPr lvl="1">
              <a:buFont typeface="Wingdings" pitchFamily="2" charset="2"/>
              <a:buChar char="§"/>
            </a:pPr>
            <a:r>
              <a:rPr dirty="0" sz="1900" lang="en-US">
                <a:solidFill>
                  <a:srgbClr val="C00000"/>
                </a:solidFill>
              </a:rPr>
              <a:t>FLAIR</a:t>
            </a:r>
            <a:r>
              <a:rPr dirty="0" sz="1900" lang="en-US"/>
              <a:t> Does not suppress </a:t>
            </a:r>
          </a:p>
          <a:p>
            <a:pPr lvl="1">
              <a:buFont typeface="Wingdings" pitchFamily="2" charset="2"/>
              <a:buChar char="§"/>
            </a:pPr>
            <a:r>
              <a:rPr dirty="0" sz="1900" lang="en-US">
                <a:solidFill>
                  <a:srgbClr val="C00000"/>
                </a:solidFill>
              </a:rPr>
              <a:t>DWI</a:t>
            </a:r>
            <a:r>
              <a:rPr dirty="0" sz="1900" lang="en-US"/>
              <a:t> Restricts ("bright") </a:t>
            </a:r>
          </a:p>
          <a:p>
            <a:pPr lvl="1">
              <a:buFont typeface="Wingdings" pitchFamily="2" charset="2"/>
              <a:buChar char="§"/>
            </a:pPr>
            <a:r>
              <a:rPr dirty="0" sz="1900" lang="en-US"/>
              <a:t>some tumors show rim enhancement with gadolinium administration.</a:t>
            </a:r>
          </a:p>
          <a:p>
            <a:pPr lvl="1">
              <a:buFont typeface="Wingdings" pitchFamily="2" charset="2"/>
              <a:buChar char="§"/>
            </a:pPr>
            <a:r>
              <a:rPr dirty="0" sz="1900" lang="en-US"/>
              <a:t>There  is  usually  </a:t>
            </a:r>
            <a:r>
              <a:rPr b="1" dirty="0" sz="1900" lang="en-US"/>
              <a:t>no  edema</a:t>
            </a:r>
            <a:r>
              <a:rPr dirty="0" sz="1900" lang="en-US"/>
              <a:t>  of the  surrounding  parenchyma,  and  hydrocephalus  is  rare,  even  in the  setting  of  large  tumors  and  brain  displacement.</a:t>
            </a:r>
          </a:p>
          <a:p>
            <a:pPr lvl="1">
              <a:buFont typeface="Wingdings" pitchFamily="2" charset="2"/>
              <a:buChar char="§"/>
            </a:pPr>
            <a:r>
              <a:rPr dirty="0" sz="1900" lang="en-US"/>
              <a:t>Rapture of epidermoid will cause chemical meningitis, this associated with radiographic findings of </a:t>
            </a:r>
            <a:r>
              <a:rPr b="1" dirty="0" sz="1900" lang="en-US">
                <a:solidFill>
                  <a:srgbClr val="0070C0"/>
                </a:solidFill>
              </a:rPr>
              <a:t>small fat globules in the subarachnoid and intraventricular spaces</a:t>
            </a:r>
            <a:r>
              <a:rPr dirty="0" sz="1900" lang="en-US"/>
              <a:t>.</a:t>
            </a:r>
          </a:p>
          <a:p>
            <a:pPr algn="just"/>
            <a:endParaRPr dirty="0" sz="1800"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54" name=""/>
        <p:cNvGrpSpPr/>
        <p:nvPr/>
      </p:nvGrpSpPr>
      <p:grpSpPr>
        <a:xfrm>
          <a:off x="0" y="0"/>
          <a:ext cx="0" cy="0"/>
          <a:chOff x="0" y="0"/>
          <a:chExt cx="0" cy="0"/>
        </a:xfrm>
      </p:grpSpPr>
      <p:sp>
        <p:nvSpPr>
          <p:cNvPr id="1048601" name="Title 1"/>
          <p:cNvSpPr>
            <a:spLocks noGrp="1"/>
          </p:cNvSpPr>
          <p:nvPr>
            <p:ph type="title"/>
          </p:nvPr>
        </p:nvSpPr>
        <p:spPr/>
        <p:txBody>
          <a:bodyPr/>
          <a:p>
            <a:endParaRPr lang="en-US"/>
          </a:p>
        </p:txBody>
      </p:sp>
      <p:pic>
        <p:nvPicPr>
          <p:cNvPr id="2097154"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55" name=""/>
        <p:cNvGrpSpPr/>
        <p:nvPr/>
      </p:nvGrpSpPr>
      <p:grpSpPr>
        <a:xfrm>
          <a:off x="0" y="0"/>
          <a:ext cx="0" cy="0"/>
          <a:chOff x="0" y="0"/>
          <a:chExt cx="0" cy="0"/>
        </a:xfrm>
      </p:grpSpPr>
      <p:sp>
        <p:nvSpPr>
          <p:cNvPr id="1048602" name="Title 1"/>
          <p:cNvSpPr>
            <a:spLocks noGrp="1"/>
          </p:cNvSpPr>
          <p:nvPr>
            <p:ph type="title"/>
          </p:nvPr>
        </p:nvSpPr>
        <p:spPr/>
        <p:txBody>
          <a:bodyPr/>
          <a:p>
            <a:endParaRPr lang="en-US"/>
          </a:p>
        </p:txBody>
      </p:sp>
      <p:pic>
        <p:nvPicPr>
          <p:cNvPr id="2097155"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theme/theme1.xml><?xml version="1.0" encoding="utf-8"?>
<a:theme xmlns:a="http://schemas.openxmlformats.org/drawingml/2006/main" name="Office Theme">
  <a:themeElements>
    <a:clrScheme name="Offic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Application>Microsoft Office PowerPoint</Application>
  <ScaleCrop>0</ScaleCrop>
  <LinksUpToDate>0</LinksUpToDate>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title>Dermoid, Epidermoid, and Neurenteric cyst</dc:title>
  <dc:creator>AMT1986</dc:creator>
  <cp:lastModifiedBy>user</cp:lastModifiedBy>
  <dcterms:created xsi:type="dcterms:W3CDTF">2022-11-28T09:47:01Z</dcterms:created>
  <dcterms:modified xsi:type="dcterms:W3CDTF">2022-11-28T09:47:01Z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a8f0754e5e314fb99bd9e2130a525083</vt:lpwstr>
  </property>
</Properties>
</file>