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mov" ContentType="video/quicktime"/>
  <Default Extension="png" ContentType="image/png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
</file>

<file path=ppt/presentation.xml><?xml version="1.0" encoding="utf-8"?>
<p:presentation xmlns:p="http://schemas.openxmlformats.org/presentationml/2006/main" xmlns:r="http://schemas.openxmlformats.org/officeDocument/2006/relationships" xmlns:a="http://schemas.openxmlformats.org/drawingml/2006/main" saveSubsetFonts="1">
  <p:sldMasterIdLst>
    <p:sldMasterId id="2147483648" r:id="rId1"/>
  </p:sldMasterIdLst>
  <p:notesMasterIdLst>
    <p:notesMasterId r:id="rId2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</p:sldIdLst>
  <p:sldSz type="screen4x3" cy="6858000" cx="9144000"/>
  <p:notesSz cx="6858000" cy="9144000"/>
  <p:defaultTextStyle>
    <a:defPPr>
      <a:defRPr lang="ar-IQ"/>
    </a:defPPr>
    <a:lvl1pPr algn="l" defTabSz="914400" eaLnBrk="1" hangingPunct="1" latinLnBrk="0" marL="0" rtl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p="http://schemas.openxmlformats.org/presentationml/2006/main" xmlns:r="http://schemas.openxmlformats.org/officeDocument/2006/relationships" xmlns:a="http://schemas.openxmlformats.org/drawingml/2006/main">
  <p:showPr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p="http://schemas.openxmlformats.org/presentationml/2006/main" xmlns:r="http://schemas.openxmlformats.org/officeDocument/2006/relationships" xmlns:a="http://schemas.openxmlformats.org/drawingml/2006/main">
  <p:normalViewPr horzBarState="maximized">
    <p:restoredLeft sz="15882" autoAdjust="0"/>
    <p:restoredTop sz="94660"/>
  </p:normalViewPr>
  <p:slideViewPr>
    <p:cSldViewPr snapToGrid="0">
      <p:cViewPr varScale="1">
        <p:scale>
          <a:sx n="72" d="100"/>
          <a:sy n="72" d="100"/>
        </p:scale>
        <p:origin x="1314" y="78"/>
      </p:cViewPr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tableStyles" Target="tableStyles.xml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/Relationships>
</file>

<file path=ppt/notesMasters/_rels/notesMaster1.xml.rels><?xml version="1.0" encoding="UTF-8" standalone="yes"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9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9" y="1"/>
            <a:ext cx="3076575" cy="512763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endParaRPr lang="en-US"/>
          </a:p>
        </p:txBody>
      </p:sp>
      <p:sp>
        <p:nvSpPr>
          <p:cNvPr id="1048674" name="Rectangle 4"/>
          <p:cNvSpPr>
            <a:spLocks noChangeAspect="1" noRot="1" noGrp="1" noChangeArrowheads="1" noTextEdit="1"/>
          </p:cNvSpPr>
          <p:nvPr>
            <p:ph type="sldImg" idx="2"/>
          </p:nvPr>
        </p:nvSpPr>
        <p:spPr bwMode="auto">
          <a:xfrm>
            <a:off x="990600" y="766763"/>
            <a:ext cx="5118100" cy="3838575"/>
          </a:xfrm>
          <a:prstGeom prst="rect"/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104867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4" y="4862514"/>
            <a:ext cx="5680075" cy="4605337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t" anchorCtr="0" bIns="45745" compatLnSpc="1" lIns="91492" numCol="1" rIns="91492" tIns="45745" vert="horz" wrap="square">
            <a:prstTxWarp prst="textNoShape"/>
          </a:bodyPr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4867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104867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9" y="9720264"/>
            <a:ext cx="3076575" cy="512762"/>
          </a:xfrm>
          <a:prstGeom prst="rect"/>
          <a:noFill/>
          <a:ln w="9525">
            <a:noFill/>
            <a:miter lim="800000"/>
            <a:headEnd/>
            <a:tailEnd/>
          </a:ln>
          <a:effectLst/>
        </p:spPr>
        <p:txBody>
          <a:bodyPr anchor="b" anchorCtr="0" bIns="45745" compatLnSpc="1" lIns="91492" numCol="1" rIns="91492" tIns="45745" vert="horz" wrap="square">
            <a:prstTxWarp prst="textNoShape"/>
          </a:bodyPr>
          <a:lstStyle>
            <a:lvl1pPr algn="r">
              <a:defRPr sz="1100"/>
            </a:lvl1pPr>
          </a:lstStyle>
          <a:p>
            <a:fld id="{A9A0EA98-5831-4853-B862-C702E6EB345C}" type="slidenum">
              <a:rPr lang="en-US"/>
              <a:t>‹#›</a:t>
            </a:fld>
            <a:endParaRPr lang="en-US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notesStyle>
    <a:lvl1pPr algn="l" fontAlgn="base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algn="l" fontAlgn="base" marL="4572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algn="l" fontAlgn="base" marL="9144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algn="l" fontAlgn="base" marL="13716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algn="l" fontAlgn="base" marL="1828800" rtl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algn="l" defTabSz="914400" eaLnBrk="1" hangingPunct="1" latinLnBrk="0" marL="2286000" rtl="0">
      <a:defRPr sz="1200" kern="12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sz="1200" kern="12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sz="1200" kern="12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">
  <p:cSld name="Title Slide">
    <p:spTree>
      <p:nvGrpSpPr>
        <p:cNvPr id="8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2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algn="ctr" indent="0" marL="0">
              <a:buNone/>
              <a:defRPr sz="1800"/>
            </a:lvl1pPr>
            <a:lvl2pPr algn="ctr" indent="0" marL="342900">
              <a:buNone/>
              <a:defRPr sz="1500"/>
            </a:lvl2pPr>
            <a:lvl3pPr algn="ctr" indent="0" marL="685800">
              <a:buNone/>
              <a:defRPr sz="1350"/>
            </a:lvl3pPr>
            <a:lvl4pPr algn="ctr" indent="0" marL="1028700">
              <a:buNone/>
              <a:defRPr sz="1200"/>
            </a:lvl4pPr>
            <a:lvl5pPr algn="ctr" indent="0" marL="1371600">
              <a:buNone/>
              <a:defRPr sz="1200"/>
            </a:lvl5pPr>
            <a:lvl6pPr algn="ctr" indent="0" marL="1714500">
              <a:buNone/>
              <a:defRPr sz="1200"/>
            </a:lvl6pPr>
            <a:lvl7pPr algn="ctr" indent="0" marL="2057400">
              <a:buNone/>
              <a:defRPr sz="1200"/>
            </a:lvl7pPr>
            <a:lvl8pPr algn="ctr" indent="0" marL="2400300">
              <a:buNone/>
              <a:defRPr sz="1200"/>
            </a:lvl8pPr>
            <a:lvl9pPr algn="ctr" indent="0" marL="2743200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ar-IQ"/>
          </a:p>
        </p:txBody>
      </p:sp>
      <p:sp>
        <p:nvSpPr>
          <p:cNvPr id="104862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869D10A-39B4-4490-B067-93BA43B602FA}" type="datetimeFigureOut">
              <a:rPr lang="ar-IQ" smtClean="0"/>
              <a:t>24‏/3‏/1442</a:t>
            </a:fld>
            <a:endParaRPr lang="ar-IQ"/>
          </a:p>
        </p:txBody>
      </p:sp>
      <p:sp>
        <p:nvSpPr>
          <p:cNvPr id="104862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2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7FB14B0-1280-4B69-AB88-E8DC3F840C56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x">
  <p:cSld name="Title and Vertical Text">
    <p:spTree>
      <p:nvGrpSpPr>
        <p:cNvPr id="8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4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4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869D10A-39B4-4490-B067-93BA43B602FA}" type="datetimeFigureOut">
              <a:rPr lang="ar-IQ" smtClean="0"/>
              <a:t>24‏/3‏/1442</a:t>
            </a:fld>
            <a:endParaRPr lang="ar-IQ"/>
          </a:p>
        </p:txBody>
      </p:sp>
      <p:sp>
        <p:nvSpPr>
          <p:cNvPr id="104864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4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7FB14B0-1280-4B69-AB88-E8DC3F840C56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vertTitleAndTx">
  <p:cSld name="Vertical Title and Text">
    <p:spTree>
      <p:nvGrpSpPr>
        <p:cNvPr id="8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1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32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3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869D10A-39B4-4490-B067-93BA43B602FA}" type="datetimeFigureOut">
              <a:rPr lang="ar-IQ" smtClean="0"/>
              <a:t>24‏/3‏/1442</a:t>
            </a:fld>
            <a:endParaRPr lang="ar-IQ"/>
          </a:p>
        </p:txBody>
      </p:sp>
      <p:sp>
        <p:nvSpPr>
          <p:cNvPr id="104863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3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7FB14B0-1280-4B69-AB88-E8DC3F840C56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5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586" name="Content Placeholder 2"/>
          <p:cNvSpPr>
            <a:spLocks noGrp="1"/>
          </p:cNvSpPr>
          <p:nvPr>
            <p:ph idx="1"/>
          </p:nvPr>
        </p:nvSpPr>
        <p:spPr/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58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869D10A-39B4-4490-B067-93BA43B602FA}" type="datetimeFigureOut">
              <a:rPr lang="ar-IQ" smtClean="0"/>
              <a:t>24‏/3‏/1442</a:t>
            </a:fld>
            <a:endParaRPr lang="ar-IQ"/>
          </a:p>
        </p:txBody>
      </p:sp>
      <p:sp>
        <p:nvSpPr>
          <p:cNvPr id="104858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58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7FB14B0-1280-4B69-AB88-E8DC3F840C56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secHead">
  <p:cSld name="Section Header">
    <p:spTree>
      <p:nvGrpSpPr>
        <p:cNvPr id="8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7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48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indent="0" marL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indent="0" marL="34290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indent="0" marL="68580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indent="0" marL="10287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indent="0" marL="13716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indent="0" marL="17145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indent="0" marL="20574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indent="0" marL="24003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indent="0" marL="274320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49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869D10A-39B4-4490-B067-93BA43B602FA}" type="datetimeFigureOut">
              <a:rPr lang="ar-IQ" smtClean="0"/>
              <a:t>24‏/3‏/1442</a:t>
            </a:fld>
            <a:endParaRPr lang="ar-IQ"/>
          </a:p>
        </p:txBody>
      </p:sp>
      <p:sp>
        <p:nvSpPr>
          <p:cNvPr id="1048650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51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7FB14B0-1280-4B69-AB88-E8DC3F840C56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Obj">
  <p:cSld name="Two Content"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5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5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5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869D10A-39B4-4490-B067-93BA43B602FA}" type="datetimeFigureOut">
              <a:rPr lang="ar-IQ" smtClean="0"/>
              <a:t>24‏/3‏/1442</a:t>
            </a:fld>
            <a:endParaRPr lang="ar-IQ"/>
          </a:p>
        </p:txBody>
      </p:sp>
      <p:sp>
        <p:nvSpPr>
          <p:cNvPr id="104865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5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7FB14B0-1280-4B69-AB88-E8DC3F840C56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woTxTwoObj">
  <p:cSld name="Comparison"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8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59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60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61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indent="0" marL="0">
              <a:buNone/>
              <a:defRPr b="1" sz="1800"/>
            </a:lvl1pPr>
            <a:lvl2pPr indent="0" marL="342900">
              <a:buNone/>
              <a:defRPr b="1" sz="1500"/>
            </a:lvl2pPr>
            <a:lvl3pPr indent="0" marL="685800">
              <a:buNone/>
              <a:defRPr b="1" sz="1350"/>
            </a:lvl3pPr>
            <a:lvl4pPr indent="0" marL="1028700">
              <a:buNone/>
              <a:defRPr b="1" sz="1200"/>
            </a:lvl4pPr>
            <a:lvl5pPr indent="0" marL="1371600">
              <a:buNone/>
              <a:defRPr b="1" sz="1200"/>
            </a:lvl5pPr>
            <a:lvl6pPr indent="0" marL="1714500">
              <a:buNone/>
              <a:defRPr b="1" sz="1200"/>
            </a:lvl6pPr>
            <a:lvl7pPr indent="0" marL="2057400">
              <a:buNone/>
              <a:defRPr b="1" sz="1200"/>
            </a:lvl7pPr>
            <a:lvl8pPr indent="0" marL="2400300">
              <a:buNone/>
              <a:defRPr b="1" sz="1200"/>
            </a:lvl8pPr>
            <a:lvl9pPr indent="0" marL="2743200">
              <a:buNone/>
              <a:defRPr b="1" sz="12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62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63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869D10A-39B4-4490-B067-93BA43B602FA}" type="datetimeFigureOut">
              <a:rPr lang="ar-IQ" smtClean="0"/>
              <a:t>24‏/3‏/1442</a:t>
            </a:fld>
            <a:endParaRPr lang="ar-IQ"/>
          </a:p>
        </p:txBody>
      </p:sp>
      <p:sp>
        <p:nvSpPr>
          <p:cNvPr id="1048664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65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7FB14B0-1280-4B69-AB88-E8DC3F840C56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titleOnly">
  <p:cSld name="Title Only"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7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28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869D10A-39B4-4490-B067-93BA43B602FA}" type="datetimeFigureOut">
              <a:rPr lang="ar-IQ" smtClean="0"/>
              <a:t>24‏/3‏/1442</a:t>
            </a:fld>
            <a:endParaRPr lang="ar-IQ"/>
          </a:p>
        </p:txBody>
      </p:sp>
      <p:sp>
        <p:nvSpPr>
          <p:cNvPr id="104862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3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7FB14B0-1280-4B69-AB88-E8DC3F840C56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blank">
  <p:cSld name="Blank">
    <p:spTree>
      <p:nvGrpSpPr>
        <p:cNvPr id="2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1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869D10A-39B4-4490-B067-93BA43B602FA}" type="datetimeFigureOut">
              <a:rPr lang="ar-IQ" smtClean="0"/>
              <a:t>24‏/3‏/1442</a:t>
            </a:fld>
            <a:endParaRPr lang="ar-IQ"/>
          </a:p>
        </p:txBody>
      </p:sp>
      <p:sp>
        <p:nvSpPr>
          <p:cNvPr id="1048582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58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7FB14B0-1280-4B69-AB88-E8DC3F840C56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Tx">
  <p:cSld name="Content with Caption">
    <p:spTree>
      <p:nvGrpSpPr>
        <p:cNvPr id="9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66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67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668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6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869D10A-39B4-4490-B067-93BA43B602FA}" type="datetimeFigureOut">
              <a:rPr lang="ar-IQ" smtClean="0"/>
              <a:t>24‏/3‏/1442</a:t>
            </a:fld>
            <a:endParaRPr lang="ar-IQ"/>
          </a:p>
        </p:txBody>
      </p:sp>
      <p:sp>
        <p:nvSpPr>
          <p:cNvPr id="104867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7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7FB14B0-1280-4B69-AB88-E8DC3F840C56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picTx">
  <p:cSld name="Picture with Caption">
    <p:spTree>
      <p:nvGrpSpPr>
        <p:cNvPr id="8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36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637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indent="0" marL="0">
              <a:buNone/>
              <a:defRPr sz="2400"/>
            </a:lvl1pPr>
            <a:lvl2pPr indent="0" marL="342900">
              <a:buNone/>
              <a:defRPr sz="2100"/>
            </a:lvl2pPr>
            <a:lvl3pPr indent="0" marL="685800">
              <a:buNone/>
              <a:defRPr sz="1800"/>
            </a:lvl3pPr>
            <a:lvl4pPr indent="0" marL="1028700">
              <a:buNone/>
              <a:defRPr sz="1500"/>
            </a:lvl4pPr>
            <a:lvl5pPr indent="0" marL="1371600">
              <a:buNone/>
              <a:defRPr sz="1500"/>
            </a:lvl5pPr>
            <a:lvl6pPr indent="0" marL="1714500">
              <a:buNone/>
              <a:defRPr sz="1500"/>
            </a:lvl6pPr>
            <a:lvl7pPr indent="0" marL="2057400">
              <a:buNone/>
              <a:defRPr sz="1500"/>
            </a:lvl7pPr>
            <a:lvl8pPr indent="0" marL="2400300">
              <a:buNone/>
              <a:defRPr sz="1500"/>
            </a:lvl8pPr>
            <a:lvl9pPr indent="0" marL="2743200">
              <a:buNone/>
              <a:defRPr sz="1500"/>
            </a:lvl9pPr>
          </a:lstStyle>
          <a:p>
            <a:endParaRPr lang="ar-IQ"/>
          </a:p>
        </p:txBody>
      </p:sp>
      <p:sp>
        <p:nvSpPr>
          <p:cNvPr id="1048638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indent="0" marL="0">
              <a:buNone/>
              <a:defRPr sz="1200"/>
            </a:lvl1pPr>
            <a:lvl2pPr indent="0" marL="342900">
              <a:buNone/>
              <a:defRPr sz="1050"/>
            </a:lvl2pPr>
            <a:lvl3pPr indent="0" marL="685800">
              <a:buNone/>
              <a:defRPr sz="900"/>
            </a:lvl3pPr>
            <a:lvl4pPr indent="0" marL="1028700">
              <a:buNone/>
              <a:defRPr sz="750"/>
            </a:lvl4pPr>
            <a:lvl5pPr indent="0" marL="1371600">
              <a:buNone/>
              <a:defRPr sz="750"/>
            </a:lvl5pPr>
            <a:lvl6pPr indent="0" marL="1714500">
              <a:buNone/>
              <a:defRPr sz="750"/>
            </a:lvl6pPr>
            <a:lvl7pPr indent="0" marL="2057400">
              <a:buNone/>
              <a:defRPr sz="750"/>
            </a:lvl7pPr>
            <a:lvl8pPr indent="0" marL="2400300">
              <a:buNone/>
              <a:defRPr sz="750"/>
            </a:lvl8pPr>
            <a:lvl9pPr indent="0" marL="274320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48639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7869D10A-39B4-4490-B067-93BA43B602FA}" type="datetimeFigureOut">
              <a:rPr lang="ar-IQ" smtClean="0"/>
              <a:t>24‏/3‏/1442</a:t>
            </a:fld>
            <a:endParaRPr lang="ar-IQ"/>
          </a:p>
        </p:txBody>
      </p:sp>
      <p:sp>
        <p:nvSpPr>
          <p:cNvPr id="1048640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ar-IQ"/>
          </a:p>
        </p:txBody>
      </p:sp>
      <p:sp>
        <p:nvSpPr>
          <p:cNvPr id="1048641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47FB14B0-1280-4B69-AB88-E8DC3F840C56}" type="slidenum">
              <a:rPr lang="ar-IQ" smtClean="0"/>
              <a:t>‹#›</a:t>
            </a:fld>
            <a:endParaRPr lang="ar-IQ"/>
          </a:p>
        </p:txBody>
      </p:sp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/>
        </p:spPr>
        <p:txBody>
          <a:bodyPr anchor="ctr" bIns="45720" lIns="91440" rIns="91440" rtlCol="0" tIns="45720" vert="horz">
            <a:normAutofit/>
          </a:bodyPr>
          <a:p>
            <a:r>
              <a:rPr lang="en-US"/>
              <a:t>Click to edit Master title style</a:t>
            </a:r>
            <a:endParaRPr lang="ar-IQ"/>
          </a:p>
        </p:txBody>
      </p:sp>
      <p:sp>
        <p:nvSpPr>
          <p:cNvPr id="1048577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/>
        </p:spPr>
        <p:txBody>
          <a:bodyPr bIns="45720" lIns="91440" rIns="91440" rtlCol="0" tIns="45720" vert="horz">
            <a:normAutofit/>
          </a:bodyPr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IQ"/>
          </a:p>
        </p:txBody>
      </p:sp>
      <p:sp>
        <p:nvSpPr>
          <p:cNvPr id="1048578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9D10A-39B4-4490-B067-93BA43B602FA}" type="datetimeFigureOut">
              <a:rPr lang="ar-IQ" smtClean="0"/>
              <a:t>24‏/3‏/1442</a:t>
            </a:fld>
            <a:endParaRPr lang="ar-IQ"/>
          </a:p>
        </p:txBody>
      </p:sp>
      <p:sp>
        <p:nvSpPr>
          <p:cNvPr id="104857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/>
        </p:spPr>
        <p:txBody>
          <a:bodyPr anchor="ctr" bIns="45720" lIns="91440" rIns="91440" rtlCol="0" tIns="45720" vert="horz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IQ"/>
          </a:p>
        </p:txBody>
      </p:sp>
      <p:sp>
        <p:nvSpPr>
          <p:cNvPr id="104858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/>
        </p:spPr>
        <p:txBody>
          <a:bodyPr anchor="ctr" bIns="45720" lIns="91440" rIns="91440" rtlCol="0" tIns="45720" vert="horz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B14B0-1280-4B69-AB88-E8DC3F840C56}" type="slidenum">
              <a:rPr lang="ar-IQ" smtClean="0"/>
              <a:t>‹#›</a:t>
            </a:fld>
            <a:endParaRPr lang="ar-IQ"/>
          </a:p>
        </p:txBody>
      </p:sp>
    </p:spTree>
  </p:cSld>
  <p:clrMap accent1="accent1" accent2="accent2" accent3="accent3" accent4="accent4" accent5="accent5" accent6="accent6" bg1="lt1" bg2="lt2" tx1="dk1" tx2="dk2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eaLnBrk="1" hangingPunct="1" latinLnBrk="0" rtl="0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algn="l" defTabSz="914400" eaLnBrk="1" hangingPunct="1" indent="-228600" latinLnBrk="0" marL="228600" rtl="0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indent="-228600" latinLnBrk="0" marL="685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indent="-228600" latinLnBrk="0" marL="1143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indent="-228600" latinLnBrk="0" marL="1600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indent="-228600" latinLnBrk="0" marL="20574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indent="-228600" latinLnBrk="0" marL="25146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indent="-228600" latinLnBrk="0" marL="29718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indent="-228600" latinLnBrk="0" marL="34290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indent="-228600" latinLnBrk="0" marL="3886200" rtl="0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IQ"/>
      </a:defPPr>
      <a:lvl1pPr algn="l" defTabSz="914400" eaLnBrk="1" hangingPunct="1" latinLnBrk="0" marL="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algn="l" defTabSz="914400" eaLnBrk="1" hangingPunct="1" latinLnBrk="0" marL="457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algn="l" defTabSz="914400" eaLnBrk="1" hangingPunct="1" latinLnBrk="0" marL="914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algn="l" defTabSz="914400" eaLnBrk="1" hangingPunct="1" latinLnBrk="0" marL="1371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algn="l" defTabSz="914400" eaLnBrk="1" hangingPunct="1" latinLnBrk="0" marL="18288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algn="l" defTabSz="914400" eaLnBrk="1" hangingPunct="1" latinLnBrk="0" marL="22860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algn="l" defTabSz="914400" eaLnBrk="1" hangingPunct="1" latinLnBrk="0" marL="27432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algn="l" defTabSz="914400" eaLnBrk="1" hangingPunct="1" latinLnBrk="0" marL="32004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algn="l" defTabSz="914400" eaLnBrk="1" hangingPunct="1" latinLnBrk="0" marL="3657600" rtl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
<Relationships xmlns="http://schemas.openxmlformats.org/package/2006/relationships"><Relationship Id="rId1" Type="http://schemas.openxmlformats.org/officeDocument/2006/relationships/image" Target="../media/image7.png"/><Relationship Id="rId2" Type="http://schemas.openxmlformats.org/officeDocument/2006/relationships/slideLayout" Target="../slideLayouts/slideLayout2.xml"/></Relationships>
</file>

<file path=ppt/slides/_rels/slide1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slideLayout" Target="../slideLayouts/slideLayout2.xml"/></Relationships>
</file>

<file path=ppt/slides/_rels/slide1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
<Relationships xmlns="http://schemas.openxmlformats.org/package/2006/relationships"><Relationship Id="rId1" Type="http://schemas.openxmlformats.org/officeDocument/2006/relationships/hyperlink" Target="https://en.wikipedia.org/wiki/Neurosurgery" TargetMode="External"/><Relationship Id="rId2" Type="http://schemas.openxmlformats.org/officeDocument/2006/relationships/hyperlink" Target="https://en.wikipedia.org/wiki/Neurostimulator" TargetMode="External"/><Relationship Id="rId3" Type="http://schemas.openxmlformats.org/officeDocument/2006/relationships/hyperlink" Target="https://en.wikipedia.org/wiki/Electrode" TargetMode="External"/><Relationship Id="rId4" Type="http://schemas.openxmlformats.org/officeDocument/2006/relationships/hyperlink" Target="https://en.wikipedia.org/wiki/Brain" TargetMode="External"/><Relationship Id="rId5" Type="http://schemas.openxmlformats.org/officeDocument/2006/relationships/slideLayout" Target="../slideLayouts/slideLayout2.xml"/></Relationships>
</file>

<file path=ppt/slides/_rels/slide20.xml.rels><?xml version="1.0" encoding="UTF-8" standalone="yes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2.xml"/></Relationships>
</file>

<file path=ppt/slides/_rels/slide22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
<Relationships xmlns="http://schemas.openxmlformats.org/package/2006/relationships"><Relationship Id="rId1" Type="http://schemas.openxmlformats.org/officeDocument/2006/relationships/image" Target="../media/image12.emf"/><Relationship Id="rId2" Type="http://schemas.openxmlformats.org/officeDocument/2006/relationships/slideLayout" Target="../slideLayouts/slideLayout2.xml"/></Relationships>
</file>

<file path=ppt/slides/_rels/slide31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slideLayout" Target="../slideLayouts/slideLayout2.xml"/></Relationships>
</file>

<file path=ppt/slides/_rels/slide33.xml.rels><?xml version="1.0" encoding="UTF-8" standalone="yes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image" Target="../media/image15.png"/><Relationship Id="rId3" Type="http://schemas.openxmlformats.org/officeDocument/2006/relationships/slideLayout" Target="../slideLayouts/slideLayout2.xml"/></Relationships>
</file>

<file path=ppt/slides/_rels/slide34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
<Relationships xmlns="http://schemas.openxmlformats.org/package/2006/relationships"><Relationship Id="rId1" Type="http://schemas.openxmlformats.org/officeDocument/2006/relationships/image" Target="../media/image4.png"/><Relationship Id="rId2" Type="http://schemas.openxmlformats.org/officeDocument/2006/relationships/slideLayout" Target="../slideLayouts/slideLayout2.xml"/></Relationships>
</file>

<file path=ppt/slides/_rels/slide6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2.xml"/></Relationships>
</file>

<file path=ppt/slides/_rels/slide9.xml.rels><?xml version="1.0" encoding="UTF-8" standalone="yes"?>
<Relationships xmlns="http://schemas.openxmlformats.org/package/2006/relationships"><Relationship Id="rId1" Type="http://schemas.openxmlformats.org/officeDocument/2006/relationships/video" Target="../media/media1.mov"/><Relationship Id="rId2" Type="http://schemas.microsoft.com/office/2007/relationships/media" Target="../media/media1.mov"/><Relationship Id="rId3" Type="http://schemas.openxmlformats.org/officeDocument/2006/relationships/image" Target="../media/image6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2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4" name="Rectangle 1"/>
          <p:cNvSpPr/>
          <p:nvPr/>
        </p:nvSpPr>
        <p:spPr>
          <a:xfrm>
            <a:off x="1685636" y="652478"/>
            <a:ext cx="5772727" cy="4307840"/>
          </a:xfrm>
          <a:prstGeom prst="rect"/>
        </p:spPr>
        <p:txBody>
          <a:bodyPr wrap="square">
            <a:spAutoFit/>
          </a:bodyPr>
          <a:p>
            <a:pPr algn="ctr"/>
            <a:r>
              <a:rPr dirty="0" sz="6600" lang="en-US">
                <a:solidFill>
                  <a:srgbClr val="002060"/>
                </a:solidFill>
                <a:latin typeface="Algerian" pitchFamily="82" charset="77"/>
              </a:rPr>
              <a:t>Deep </a:t>
            </a:r>
          </a:p>
          <a:p>
            <a:pPr algn="ctr"/>
            <a:r>
              <a:rPr dirty="0" sz="6600" lang="en-US">
                <a:solidFill>
                  <a:srgbClr val="002060"/>
                </a:solidFill>
                <a:latin typeface="Algerian" pitchFamily="82" charset="77"/>
              </a:rPr>
              <a:t>brain stimulation</a:t>
            </a:r>
          </a:p>
          <a:p>
            <a:pPr algn="ctr"/>
            <a:r>
              <a:rPr dirty="0" sz="6600" lang="en-US">
                <a:solidFill>
                  <a:srgbClr val="002060"/>
                </a:solidFill>
                <a:latin typeface="Algerian" pitchFamily="82" charset="77"/>
              </a:rPr>
              <a:t>DBS</a:t>
            </a:r>
          </a:p>
          <a:p>
            <a:pPr algn="ctr"/>
            <a:r>
              <a:rPr b="1" dirty="0" sz="2000" lang="en-US" err="1">
                <a:solidFill>
                  <a:srgbClr val="002060"/>
                </a:solidFill>
              </a:rPr>
              <a:t>Youmans</a:t>
            </a:r>
            <a:r>
              <a:rPr b="1" dirty="0" sz="2000" lang="en-US">
                <a:solidFill>
                  <a:srgbClr val="002060"/>
                </a:solidFill>
              </a:rPr>
              <a:t> Chap. 81</a:t>
            </a:r>
            <a:endParaRPr b="1" dirty="0" sz="2000"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8" name="Content Placeholder 2"/>
          <p:cNvSpPr>
            <a:spLocks noGrp="1"/>
          </p:cNvSpPr>
          <p:nvPr>
            <p:ph idx="1"/>
          </p:nvPr>
        </p:nvSpPr>
        <p:spPr>
          <a:xfrm>
            <a:off x="86012" y="82260"/>
            <a:ext cx="8977169" cy="6683375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Chorea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HEREDITARY</a:t>
            </a:r>
            <a:r>
              <a:rPr dirty="0" sz="2000" lang="en-US"/>
              <a:t> (H:H </a:t>
            </a:r>
            <a:r>
              <a:rPr dirty="0" sz="2000" lang="ar-SA"/>
              <a:t>هوا</a:t>
            </a:r>
            <a:endParaRPr dirty="0" sz="2000" lang="en-US"/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Huntington’s disease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Wilson’s disease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Ataxia-telangiectasia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>
                <a:solidFill>
                  <a:srgbClr val="002060"/>
                </a:solidFill>
              </a:rPr>
              <a:t>SPORADIC</a:t>
            </a:r>
            <a:r>
              <a:rPr b="1" dirty="0" sz="2000" lang="ar-SA">
                <a:solidFill>
                  <a:srgbClr val="002060"/>
                </a:solidFill>
              </a:rPr>
              <a:t> </a:t>
            </a:r>
            <a:r>
              <a:rPr b="1" dirty="0" sz="2000" lang="en-US">
                <a:solidFill>
                  <a:srgbClr val="002060"/>
                </a:solidFill>
              </a:rPr>
              <a:t>(S:S Sad)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Sydenham’s chorea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Autoimmune disease (systemic lupus </a:t>
            </a:r>
            <a:r>
              <a:rPr dirty="0" sz="2000" lang="en-US" err="1"/>
              <a:t>erythematosus</a:t>
            </a:r>
            <a:r>
              <a:rPr dirty="0" sz="2000" lang="en-US"/>
              <a:t>)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Drug induced (dopamine receptor−blocking drugs, </a:t>
            </a:r>
            <a:r>
              <a:rPr dirty="0" sz="2000" lang="en-US" err="1"/>
              <a:t>stimulants,levodopa</a:t>
            </a:r>
            <a:r>
              <a:rPr dirty="0" sz="2000" lang="en-US"/>
              <a:t>, anticonvulsants) </a:t>
            </a:r>
          </a:p>
          <a:p>
            <a:endParaRPr dirty="0" sz="2000" lang="en-US"/>
          </a:p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002060"/>
                </a:solidFill>
              </a:rPr>
              <a:t>Huntington’s Disease</a:t>
            </a:r>
          </a:p>
          <a:p>
            <a:r>
              <a:rPr dirty="0" sz="2000" lang="en-US"/>
              <a:t>HD is an </a:t>
            </a:r>
            <a:r>
              <a:rPr dirty="0" sz="2000" lang="en-US">
                <a:solidFill>
                  <a:srgbClr val="7030A0"/>
                </a:solidFill>
              </a:rPr>
              <a:t>autosomal dominant</a:t>
            </a:r>
            <a:r>
              <a:rPr dirty="0" sz="2000" lang="en-US"/>
              <a:t> inherited disease that manifests clinically with chorea, involuntary movements, motor impairment, dystonia, emotional disturbances, and dementia.</a:t>
            </a:r>
          </a:p>
          <a:p>
            <a:r>
              <a:rPr dirty="0" sz="2000" lang="en-US"/>
              <a:t>Characterized by severe cerebral atrophy, bilateral atrophy of the </a:t>
            </a:r>
            <a:r>
              <a:rPr dirty="0" sz="2000" lang="en-US" err="1"/>
              <a:t>neostriatum</a:t>
            </a:r>
            <a:r>
              <a:rPr dirty="0" sz="2000" lang="en-US"/>
              <a:t> (caudate and putamen) with enlargement of the frontal horns of the lateral ventricles, and atrophy of other brain areas.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Damage to caudate </a:t>
            </a:r>
            <a:r>
              <a:rPr b="1" dirty="0" sz="2000" lang="en-US" err="1">
                <a:solidFill>
                  <a:srgbClr val="0070C0"/>
                </a:solidFill>
              </a:rPr>
              <a:t>neuclus</a:t>
            </a:r>
            <a:r>
              <a:rPr b="1" dirty="0" sz="2000" lang="en-US">
                <a:solidFill>
                  <a:srgbClr val="0070C0"/>
                </a:solidFill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9" name="Content Placeholder 2"/>
          <p:cNvSpPr>
            <a:spLocks noGrp="1"/>
          </p:cNvSpPr>
          <p:nvPr>
            <p:ph idx="1"/>
          </p:nvPr>
        </p:nvSpPr>
        <p:spPr>
          <a:xfrm>
            <a:off x="86013" y="82260"/>
            <a:ext cx="8977170" cy="6683375"/>
          </a:xfrm>
        </p:spPr>
        <p:txBody>
          <a:bodyPr/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Tremor</a:t>
            </a:r>
          </a:p>
          <a:p>
            <a:r>
              <a:rPr dirty="0" sz="2000" lang="en-US"/>
              <a:t>In tremor a body part oscillates rhythmically about a set point. </a:t>
            </a:r>
          </a:p>
          <a:p>
            <a:r>
              <a:rPr dirty="0" sz="2000" lang="en-US"/>
              <a:t>The tremor may be regular or irregular, unilateral or bilateral, and symmetrical or asymmetrical and may be present in one or several body regions. </a:t>
            </a:r>
          </a:p>
          <a:p>
            <a:pPr lvl="1"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Action or kinetic tremor</a:t>
            </a:r>
            <a:r>
              <a:rPr dirty="0" sz="2000" lang="en-US"/>
              <a:t> occurs during movement.</a:t>
            </a:r>
          </a:p>
          <a:p>
            <a:pPr lvl="1"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Rest tremor </a:t>
            </a:r>
            <a:r>
              <a:rPr dirty="0" sz="2000" lang="en-US"/>
              <a:t>occurring in the absence of activity.</a:t>
            </a:r>
          </a:p>
          <a:p>
            <a:pPr lvl="1"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Postural tremor</a:t>
            </a:r>
            <a:r>
              <a:rPr dirty="0" sz="2000" lang="en-US"/>
              <a:t> occurs when a specific position is maintained (e.g., holding the arm extended). </a:t>
            </a:r>
          </a:p>
          <a:p>
            <a:pPr lvl="1"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Physiologic tremor </a:t>
            </a:r>
            <a:r>
              <a:rPr dirty="0" sz="2000" lang="en-US"/>
              <a:t>is the term applied to </a:t>
            </a:r>
            <a:r>
              <a:rPr dirty="0" sz="2000" lang="en-US" err="1"/>
              <a:t>nonpathologic</a:t>
            </a:r>
            <a:r>
              <a:rPr dirty="0" sz="2000" lang="en-US"/>
              <a:t> postural tremor.</a:t>
            </a:r>
          </a:p>
          <a:p>
            <a:pPr lvl="1">
              <a:buFont typeface="Wingdings" pitchFamily="2" charset="2"/>
              <a:buChar char="Ø"/>
            </a:pPr>
            <a:r>
              <a:rPr b="1" dirty="0" sz="2000" lang="en-US">
                <a:solidFill>
                  <a:srgbClr val="002060"/>
                </a:solidFill>
              </a:rPr>
              <a:t>Drug-induced tremors</a:t>
            </a:r>
            <a:r>
              <a:rPr dirty="0" sz="2000" lang="en-US"/>
              <a:t> are usually an enhancement of physiologic tremors.</a:t>
            </a:r>
          </a:p>
          <a:p>
            <a:pPr lvl="1"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§"/>
            </a:pPr>
            <a:r>
              <a:rPr dirty="0" sz="2000" lang="en-US"/>
              <a:t>Tremors of the hands </a:t>
            </a:r>
            <a:r>
              <a:rPr b="1" dirty="0" sz="2000" lang="en-US">
                <a:solidFill>
                  <a:srgbClr val="C00000"/>
                </a:solidFill>
              </a:rPr>
              <a:t>greater than 11 Hz or less than 6 Hz</a:t>
            </a:r>
            <a:r>
              <a:rPr dirty="0" sz="2000" lang="en-US"/>
              <a:t> are almost always </a:t>
            </a:r>
            <a:r>
              <a:rPr b="1" dirty="0" sz="2000" lang="en-US"/>
              <a:t>pathologic (</a:t>
            </a:r>
            <a:r>
              <a:rPr dirty="0" sz="2000" lang="en-US"/>
              <a:t>caused by malfunction of the brainstem or cerebellum).</a:t>
            </a:r>
            <a:endParaRPr b="1" dirty="0" sz="2000" lang="en-US"/>
          </a:p>
          <a:p>
            <a:pPr>
              <a:buFont typeface="Wingdings" pitchFamily="2" charset="2"/>
              <a:buChar char="§"/>
            </a:pPr>
            <a:r>
              <a:rPr dirty="0" sz="2000" lang="en-US"/>
              <a:t>PD tremor and ET are among the lower frequency tremors and typically do not oscillate at less than </a:t>
            </a:r>
            <a:r>
              <a:rPr b="1" dirty="0" sz="2000" lang="en-US"/>
              <a:t>4 Hz</a:t>
            </a:r>
            <a:r>
              <a:rPr dirty="0" sz="2000" lang="en-US"/>
              <a:t>.</a:t>
            </a:r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0070C0"/>
                </a:solidFill>
              </a:rPr>
              <a:t>The frequency of a tremor may decrease slightly over time by approximately 2 to 3 Hz over a period of 4 to 8 years.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0" name="Content Placeholder 2"/>
          <p:cNvSpPr>
            <a:spLocks noGrp="1"/>
          </p:cNvSpPr>
          <p:nvPr>
            <p:ph idx="1"/>
          </p:nvPr>
        </p:nvSpPr>
        <p:spPr>
          <a:xfrm>
            <a:off x="86014" y="82262"/>
            <a:ext cx="8977168" cy="6694920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7030A0"/>
                </a:solidFill>
              </a:rPr>
              <a:t>Essential Tremor</a:t>
            </a:r>
          </a:p>
          <a:p>
            <a:r>
              <a:rPr dirty="0" sz="2000" lang="en-US"/>
              <a:t>ET is the </a:t>
            </a:r>
            <a:r>
              <a:rPr b="1" dirty="0" sz="2000" lang="en-US">
                <a:solidFill>
                  <a:srgbClr val="002060"/>
                </a:solidFill>
              </a:rPr>
              <a:t>most common</a:t>
            </a:r>
            <a:r>
              <a:rPr dirty="0" sz="2000" lang="en-US"/>
              <a:t> tremor disorder.</a:t>
            </a:r>
          </a:p>
          <a:p>
            <a:r>
              <a:rPr dirty="0" sz="2000" lang="en-US"/>
              <a:t>Its onset in </a:t>
            </a:r>
            <a:r>
              <a:rPr b="1" dirty="0" sz="2000" lang="en-US"/>
              <a:t>adulthood</a:t>
            </a:r>
            <a:r>
              <a:rPr dirty="0" sz="2000" lang="en-US"/>
              <a:t>.</a:t>
            </a:r>
          </a:p>
          <a:p>
            <a:r>
              <a:rPr dirty="0" sz="2000" lang="en-US"/>
              <a:t>ET involves the </a:t>
            </a:r>
            <a:r>
              <a:rPr b="1" dirty="0" sz="2000" lang="en-US"/>
              <a:t>upper limbs</a:t>
            </a:r>
            <a:r>
              <a:rPr dirty="0" sz="2000" lang="en-US"/>
              <a:t> in more than 90% of patients.</a:t>
            </a:r>
          </a:p>
          <a:p>
            <a:r>
              <a:rPr dirty="0" sz="2000" lang="en-US"/>
              <a:t>Patients commonly first complain of </a:t>
            </a:r>
            <a:r>
              <a:rPr b="1" dirty="0" sz="2000" lang="en-US"/>
              <a:t>difficulty with tasks requiring fine coordination</a:t>
            </a:r>
            <a:r>
              <a:rPr dirty="0" sz="2000" lang="en-US"/>
              <a:t>, such as threading a needle, tying knots, or writing.</a:t>
            </a:r>
          </a:p>
          <a:p>
            <a:r>
              <a:rPr dirty="0" sz="2000" lang="en-US"/>
              <a:t>Its caused by </a:t>
            </a:r>
            <a:r>
              <a:rPr b="1" dirty="0" sz="2000" lang="en-US"/>
              <a:t>cerebellar or brainstem pathology.</a:t>
            </a:r>
          </a:p>
          <a:p>
            <a:r>
              <a:rPr b="1" dirty="0" sz="2000" lang="en-US">
                <a:solidFill>
                  <a:srgbClr val="0070C0"/>
                </a:solidFill>
              </a:rPr>
              <a:t>A family history of tremor is common.</a:t>
            </a:r>
          </a:p>
          <a:p>
            <a:r>
              <a:rPr b="1" dirty="0" sz="2000" lang="en-US"/>
              <a:t>Slightly asymmetrical involve the hand most commonly</a:t>
            </a:r>
            <a:r>
              <a:rPr dirty="0" sz="2000" lang="en-US"/>
              <a:t>.  </a:t>
            </a:r>
          </a:p>
          <a:p>
            <a:endParaRPr dirty="0" sz="2000" lang="en-US"/>
          </a:p>
          <a:p>
            <a:pPr>
              <a:buFont typeface="Wingdings" pitchFamily="2" charset="2"/>
              <a:buChar char="q"/>
            </a:pPr>
            <a:r>
              <a:rPr b="1" dirty="0" sz="2000" lang="en-US" u="sng">
                <a:solidFill>
                  <a:srgbClr val="7030A0"/>
                </a:solidFill>
              </a:rPr>
              <a:t>Physiologic Tremor</a:t>
            </a:r>
          </a:p>
          <a:p>
            <a:r>
              <a:rPr dirty="0" sz="2000" lang="en-US"/>
              <a:t>Physiologic tremor is a term applied to the 8- to 12-Hz.</a:t>
            </a:r>
          </a:p>
          <a:p>
            <a:r>
              <a:rPr dirty="0" sz="2000" lang="en-US"/>
              <a:t>More proximal regions of the body oscillate at a lower frequency, more distal ones at a higher frequency. </a:t>
            </a:r>
          </a:p>
          <a:p>
            <a:r>
              <a:rPr dirty="0" sz="2000" lang="en-US"/>
              <a:t>When impairs motor performance, it is referred to (</a:t>
            </a:r>
            <a:r>
              <a:rPr b="1" dirty="0" sz="2000" lang="en-US">
                <a:solidFill>
                  <a:srgbClr val="0070C0"/>
                </a:solidFill>
              </a:rPr>
              <a:t>enhanced physiologic tremor</a:t>
            </a:r>
            <a:r>
              <a:rPr dirty="0" sz="2000" lang="en-US"/>
              <a:t>).</a:t>
            </a:r>
          </a:p>
          <a:p>
            <a:r>
              <a:rPr dirty="0" sz="2000" lang="en-US"/>
              <a:t>Physiologic tremor is typically </a:t>
            </a:r>
            <a:r>
              <a:rPr b="1" dirty="0" sz="2000" lang="en-US"/>
              <a:t>symmetrical</a:t>
            </a:r>
            <a:r>
              <a:rPr dirty="0" sz="2000" lang="en-US"/>
              <a:t>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1" name="Content Placeholder 2"/>
          <p:cNvSpPr>
            <a:spLocks noGrp="1"/>
          </p:cNvSpPr>
          <p:nvPr>
            <p:ph idx="1"/>
          </p:nvPr>
        </p:nvSpPr>
        <p:spPr>
          <a:xfrm>
            <a:off x="86014" y="82260"/>
            <a:ext cx="8977168" cy="6683375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7030A0"/>
                </a:solidFill>
              </a:rPr>
              <a:t>Parkinson tremor</a:t>
            </a:r>
          </a:p>
          <a:p>
            <a:r>
              <a:rPr dirty="0" sz="2000" lang="en-US"/>
              <a:t>The tremor often has a prominent proximal thumb component that gives it a “</a:t>
            </a:r>
            <a:r>
              <a:rPr b="1" dirty="0" sz="2000" lang="en-US"/>
              <a:t>pill-rolling</a:t>
            </a:r>
            <a:r>
              <a:rPr dirty="0" sz="2000" lang="en-US"/>
              <a:t>” quality.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b="1" dirty="0" sz="2000" lang="en-US">
                <a:solidFill>
                  <a:srgbClr val="C00000"/>
                </a:solidFill>
              </a:rPr>
              <a:t>PD hand tremor may worsen in the ipsilateral lower limb before affecting the contralateral hand.</a:t>
            </a:r>
          </a:p>
          <a:p>
            <a:r>
              <a:rPr dirty="0" sz="2000" lang="en-US"/>
              <a:t>Typical pattern of spread is for a hand to be affected first, followed by the ipsilateral foot and then the contralateral hand.</a:t>
            </a:r>
          </a:p>
          <a:p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b="1" dirty="0" sz="2000" lang="en-US" err="1" u="sng">
                <a:solidFill>
                  <a:srgbClr val="7030A0"/>
                </a:solidFill>
              </a:rPr>
              <a:t>Rubral</a:t>
            </a:r>
            <a:r>
              <a:rPr b="1" dirty="0" sz="2000" lang="en-US" u="sng">
                <a:solidFill>
                  <a:srgbClr val="7030A0"/>
                </a:solidFill>
              </a:rPr>
              <a:t> Tremor (Holmes’s Tremor)</a:t>
            </a:r>
          </a:p>
          <a:p>
            <a:r>
              <a:rPr dirty="0" sz="2000" lang="en-US"/>
              <a:t>Patients with lesions in the region of the </a:t>
            </a:r>
            <a:r>
              <a:rPr b="1" dirty="0" sz="2000" lang="en-US">
                <a:solidFill>
                  <a:srgbClr val="C00000"/>
                </a:solidFill>
              </a:rPr>
              <a:t>red nucleus</a:t>
            </a:r>
            <a:r>
              <a:rPr dirty="0" sz="2000" lang="en-US"/>
              <a:t>.</a:t>
            </a:r>
          </a:p>
          <a:p>
            <a:r>
              <a:rPr dirty="0" sz="2000" lang="en-US"/>
              <a:t>The amplitude of movement tends to be large and it can sometimes adopt a “</a:t>
            </a:r>
            <a:r>
              <a:rPr b="1" dirty="0" sz="2000" lang="en-US">
                <a:solidFill>
                  <a:srgbClr val="0070C0"/>
                </a:solidFill>
              </a:rPr>
              <a:t>wing-beating</a:t>
            </a:r>
            <a:r>
              <a:rPr dirty="0" sz="2000" lang="en-US"/>
              <a:t>” appearance.</a:t>
            </a:r>
          </a:p>
          <a:p>
            <a:r>
              <a:rPr dirty="0" sz="2000" lang="en-US"/>
              <a:t>Arises from damage to the cerebellar and brainstem motor pathways.</a:t>
            </a:r>
          </a:p>
          <a:p>
            <a:r>
              <a:rPr dirty="0" sz="2000" lang="en-US" err="1"/>
              <a:t>Rubral</a:t>
            </a:r>
            <a:r>
              <a:rPr dirty="0" sz="2000" lang="en-US"/>
              <a:t> tremors are among the slowest tremors.</a:t>
            </a:r>
          </a:p>
          <a:p>
            <a:r>
              <a:rPr dirty="0" sz="2000" lang="en-US"/>
              <a:t>Less than 4 Hz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2" name="Content Placeholder 2"/>
          <p:cNvSpPr>
            <a:spLocks noGrp="1"/>
          </p:cNvSpPr>
          <p:nvPr>
            <p:ph idx="1"/>
          </p:nvPr>
        </p:nvSpPr>
        <p:spPr>
          <a:xfrm>
            <a:off x="86012" y="82261"/>
            <a:ext cx="8965623" cy="6671830"/>
          </a:xfrm>
        </p:spPr>
        <p:txBody>
          <a:bodyPr>
            <a:normAutofit fontScale="90000" lnSpcReduction="20000"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7030A0"/>
                </a:solidFill>
              </a:rPr>
              <a:t>Tics</a:t>
            </a:r>
          </a:p>
          <a:p>
            <a:r>
              <a:rPr dirty="0" sz="2000" lang="en-US"/>
              <a:t>Tics are </a:t>
            </a:r>
            <a:r>
              <a:rPr b="1" dirty="0" sz="2000" lang="en-US">
                <a:solidFill>
                  <a:srgbClr val="C00000"/>
                </a:solidFill>
              </a:rPr>
              <a:t>brief movements</a:t>
            </a:r>
            <a:r>
              <a:rPr dirty="0" sz="2000" lang="en-US"/>
              <a:t> that are commonly </a:t>
            </a:r>
            <a:r>
              <a:rPr b="1" dirty="0" sz="2000" lang="en-US">
                <a:solidFill>
                  <a:srgbClr val="C00000"/>
                </a:solidFill>
              </a:rPr>
              <a:t>preceded by a feeling of discomfort</a:t>
            </a:r>
            <a:r>
              <a:rPr dirty="0" sz="2000" lang="en-US"/>
              <a:t> that builds until the tic appears, </a:t>
            </a:r>
            <a:r>
              <a:rPr b="1" dirty="0" sz="2000" lang="en-US">
                <a:solidFill>
                  <a:srgbClr val="C00000"/>
                </a:solidFill>
              </a:rPr>
              <a:t>followed by a temporary feeling of relief</a:t>
            </a:r>
            <a:r>
              <a:rPr dirty="0" sz="2000" lang="en-US"/>
              <a:t>. </a:t>
            </a:r>
          </a:p>
          <a:p>
            <a:r>
              <a:rPr dirty="0" sz="2000" lang="en-US"/>
              <a:t>These preceding premonitory urges may consist of a feeling of itching or tension in the affected body part. </a:t>
            </a:r>
          </a:p>
          <a:p>
            <a:r>
              <a:rPr dirty="0" sz="2000" lang="en-US"/>
              <a:t>These sensations are also referred to as sensory tics. 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Hallmarks of tics</a:t>
            </a:r>
            <a:r>
              <a:rPr dirty="0" sz="2000" lang="en-US"/>
              <a:t> is that they are temporarily suppressible, although they typically rebound with increased frequency and severity after conscious suppression.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r>
              <a:rPr dirty="0" sz="2000" lang="en-US"/>
              <a:t>Tics can be </a:t>
            </a:r>
            <a:r>
              <a:rPr b="1" dirty="0" sz="2000" lang="en-US">
                <a:solidFill>
                  <a:srgbClr val="0070C0"/>
                </a:solidFill>
              </a:rPr>
              <a:t>clonic</a:t>
            </a:r>
            <a:r>
              <a:rPr dirty="0" sz="2000" lang="en-US"/>
              <a:t> (i.e., brief), </a:t>
            </a:r>
            <a:r>
              <a:rPr b="1" dirty="0" sz="2000" lang="en-US">
                <a:solidFill>
                  <a:srgbClr val="0070C0"/>
                </a:solidFill>
              </a:rPr>
              <a:t>dystonic</a:t>
            </a:r>
            <a:r>
              <a:rPr dirty="0" sz="2000" lang="en-US"/>
              <a:t> (i.e., sustained), or </a:t>
            </a:r>
            <a:r>
              <a:rPr b="1" dirty="0" sz="2000" lang="en-US">
                <a:solidFill>
                  <a:srgbClr val="0070C0"/>
                </a:solidFill>
              </a:rPr>
              <a:t>phonic</a:t>
            </a:r>
            <a:r>
              <a:rPr dirty="0" sz="2000" lang="en-US"/>
              <a:t> (vocal). </a:t>
            </a:r>
          </a:p>
          <a:p>
            <a:r>
              <a:rPr dirty="0" sz="2000" lang="en-US"/>
              <a:t>These subtypes can in turn be simple or complex.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/>
              <a:t>Simple</a:t>
            </a:r>
            <a:r>
              <a:rPr dirty="0" sz="2000" lang="en-US"/>
              <a:t> tics consist of isolated actions, such as </a:t>
            </a:r>
            <a:r>
              <a:rPr b="1" dirty="0" sz="2000" lang="en-US">
                <a:solidFill>
                  <a:srgbClr val="7030A0"/>
                </a:solidFill>
              </a:rPr>
              <a:t>throat clearing or winking</a:t>
            </a:r>
            <a:r>
              <a:rPr dirty="0" sz="2000" lang="en-US"/>
              <a:t>. 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/>
              <a:t>Complex</a:t>
            </a:r>
            <a:r>
              <a:rPr dirty="0" sz="2000" lang="en-US"/>
              <a:t> tics consist of </a:t>
            </a:r>
            <a:r>
              <a:rPr b="1" dirty="0" sz="2000" lang="en-US">
                <a:solidFill>
                  <a:srgbClr val="7030A0"/>
                </a:solidFill>
              </a:rPr>
              <a:t>speech or coordinated actions</a:t>
            </a:r>
            <a:r>
              <a:rPr dirty="0" sz="2000" lang="en-US"/>
              <a:t>.</a:t>
            </a:r>
          </a:p>
          <a:p>
            <a:pPr lvl="1">
              <a:buFont typeface="Wingdings" pitchFamily="2" charset="2"/>
              <a:buChar char="ü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Tic disorders include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Transient or </a:t>
            </a:r>
            <a:r>
              <a:rPr dirty="0" sz="2000" lang="en-US" err="1"/>
              <a:t>tardive</a:t>
            </a:r>
            <a:r>
              <a:rPr dirty="0" sz="2000" lang="en-US"/>
              <a:t> or drug-induced </a:t>
            </a:r>
            <a:r>
              <a:rPr dirty="0" sz="2000" lang="en-US" err="1"/>
              <a:t>tourettism</a:t>
            </a:r>
            <a:r>
              <a:rPr dirty="0" sz="2000" lang="en-US"/>
              <a:t>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Tourette’s syndrome.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Chronic tic disorder.</a:t>
            </a:r>
          </a:p>
        </p:txBody>
      </p:sp>
      <p:sp>
        <p:nvSpPr>
          <p:cNvPr id="1048603" name="TextBox 1"/>
          <p:cNvSpPr txBox="1"/>
          <p:nvPr/>
        </p:nvSpPr>
        <p:spPr>
          <a:xfrm>
            <a:off x="5781963" y="5553762"/>
            <a:ext cx="3362037" cy="1424940"/>
          </a:xfrm>
          <a:prstGeom prst="rect"/>
          <a:noFill/>
        </p:spPr>
        <p:txBody>
          <a:bodyPr rtlCol="0" wrap="square">
            <a:spAutoFit/>
          </a:bodyPr>
          <a:p>
            <a:pPr algn="r" rtl="1"/>
            <a:r>
              <a:rPr dirty="0" lang="ar-SA"/>
              <a:t>حركة قصيره تتبع بسكومفرت وراها راحة</a:t>
            </a:r>
          </a:p>
          <a:p>
            <a:pPr algn="r" rtl="1"/>
            <a:endParaRPr dirty="0" lang="ar-SA"/>
          </a:p>
          <a:p>
            <a:pPr algn="r" rtl="1"/>
            <a:r>
              <a:rPr dirty="0" lang="ar-SA"/>
              <a:t>ممكن تكون بسيطه يتفل ويغمز </a:t>
            </a:r>
          </a:p>
          <a:p>
            <a:pPr algn="r" rtl="1"/>
            <a:r>
              <a:rPr dirty="0" lang="ar-SA"/>
              <a:t>او تكون معقده ويفشر </a:t>
            </a:r>
            <a:endParaRPr dirty="0" lang="en-IQ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4" name="Content Placeholder 2"/>
          <p:cNvSpPr>
            <a:spLocks noGrp="1"/>
          </p:cNvSpPr>
          <p:nvPr>
            <p:ph idx="1"/>
          </p:nvPr>
        </p:nvSpPr>
        <p:spPr>
          <a:xfrm>
            <a:off x="86012" y="82262"/>
            <a:ext cx="8977169" cy="6683374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Patient Selection Criteria for DBS in Movement Disorders</a:t>
            </a:r>
            <a:endParaRPr b="1" dirty="0" sz="2400" lang="ar-IQ" u="sng">
              <a:solidFill>
                <a:srgbClr val="C00000"/>
              </a:solidFill>
            </a:endParaRPr>
          </a:p>
          <a:p>
            <a:r>
              <a:rPr dirty="0" sz="2000" lang="en-US"/>
              <a:t>Careful patient selection, because more than 30% of DBS failures can generally be ascribed to an incorrect initial diagnosis or inappropriate indication for surgery.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Approved indications for DBS include 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Essential tremor (ET).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Parkinson’s disease (PD).</a:t>
            </a:r>
          </a:p>
          <a:p>
            <a:pPr indent="-457200" lvl="1" marL="914400">
              <a:buFont typeface="+mj-lt"/>
              <a:buAutoNum type="arabicParenR"/>
            </a:pPr>
            <a:r>
              <a:rPr dirty="0" sz="2000" lang="en-US"/>
              <a:t>Primary dystonia.</a:t>
            </a:r>
          </a:p>
          <a:p>
            <a:pPr indent="-457200" lvl="1" marL="914400">
              <a:buFont typeface="+mj-lt"/>
              <a:buAutoNum type="arabicParenR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Potential contraindications to surgery </a:t>
            </a:r>
          </a:p>
          <a:p>
            <a:pPr indent="-457200" lvl="1" marL="914400">
              <a:buFont typeface="+mj-lt"/>
              <a:buAutoNum type="arabicPeriod"/>
            </a:pPr>
            <a:r>
              <a:rPr dirty="0" sz="2000" lang="en-US"/>
              <a:t>Patients with poorly controlled hypertension, diabetes.</a:t>
            </a:r>
          </a:p>
          <a:p>
            <a:pPr indent="-457200" lvl="1" marL="914400">
              <a:buFont typeface="+mj-lt"/>
              <a:buAutoNum type="arabicPeriod"/>
            </a:pPr>
            <a:r>
              <a:rPr dirty="0" sz="2000" lang="en-US"/>
              <a:t>Coronary artery disease, cardiac pacemakers.</a:t>
            </a:r>
          </a:p>
          <a:p>
            <a:pPr indent="-457200" lvl="1" marL="914400">
              <a:buFont typeface="+mj-lt"/>
              <a:buAutoNum type="arabicPeriod"/>
            </a:pPr>
            <a:r>
              <a:rPr dirty="0" sz="2000" lang="en-US"/>
              <a:t>Liver or kidney failure, seizure disorders, or </a:t>
            </a:r>
            <a:r>
              <a:rPr dirty="0" sz="2000" lang="en-US" err="1"/>
              <a:t>coagulopathies</a:t>
            </a:r>
            <a:r>
              <a:rPr dirty="0" sz="2000" lang="en-US"/>
              <a:t>.</a:t>
            </a:r>
          </a:p>
          <a:p>
            <a:pPr indent="-457200" lvl="1" marL="914400">
              <a:buFont typeface="+mj-lt"/>
              <a:buAutoNum type="arabicPeriod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Complications</a:t>
            </a:r>
          </a:p>
          <a:p>
            <a:pPr indent="-457200" lvl="1" marL="914400">
              <a:buFont typeface="+mj-lt"/>
              <a:buAutoNum type="arabicPeriod"/>
            </a:pPr>
            <a:r>
              <a:rPr dirty="0" sz="2000" lang="en-US"/>
              <a:t>Surgery related is ICH</a:t>
            </a:r>
          </a:p>
          <a:p>
            <a:pPr indent="-457200" lvl="1" marL="914400">
              <a:buFont typeface="+mj-lt"/>
              <a:buAutoNum type="arabicPeriod"/>
            </a:pPr>
            <a:r>
              <a:rPr dirty="0" sz="2000" lang="en-US"/>
              <a:t>Device-related risks of system failure and infection.</a:t>
            </a:r>
            <a:endParaRPr dirty="0" sz="2000" lang="ar-IQ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8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-1"/>
            <a:ext cx="5149273" cy="6858001"/>
          </a:xfrm>
        </p:spPr>
      </p:pic>
      <p:sp>
        <p:nvSpPr>
          <p:cNvPr id="1048605" name="Content Placeholder 2"/>
          <p:cNvSpPr txBox="1"/>
          <p:nvPr/>
        </p:nvSpPr>
        <p:spPr>
          <a:xfrm>
            <a:off x="5149272" y="-1"/>
            <a:ext cx="3994727" cy="6858000"/>
          </a:xfrm>
          <a:prstGeom prst="rect"/>
        </p:spPr>
        <p:txBody>
          <a:bodyPr bIns="45720" lIns="91440" rIns="91440" rtlCol="0" tIns="45720" vert="horz">
            <a:normAutofit/>
          </a:bodyPr>
          <a:lstStyle>
            <a:lvl1pPr algn="l" defTabSz="914400" eaLnBrk="1" hangingPunct="1" indent="-228600" latinLnBrk="0" marL="228600" rtl="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algn="l" defTabSz="914400" eaLnBrk="1" hangingPunct="1" indent="-228600" latinLnBrk="0" marL="685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algn="l" defTabSz="914400" eaLnBrk="1" hangingPunct="1" indent="-228600" latinLnBrk="0" marL="1143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algn="l" defTabSz="914400" eaLnBrk="1" hangingPunct="1" indent="-228600" latinLnBrk="0" marL="1600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algn="l" defTabSz="914400" eaLnBrk="1" hangingPunct="1" indent="-228600" latinLnBrk="0" marL="20574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algn="l" defTabSz="914400" eaLnBrk="1" hangingPunct="1" indent="-228600" latinLnBrk="0" marL="25146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algn="l" defTabSz="914400" eaLnBrk="1" hangingPunct="1" indent="-228600" latinLnBrk="0" marL="29718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algn="l" defTabSz="914400" eaLnBrk="1" hangingPunct="1" indent="-228600" latinLnBrk="0" marL="34290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algn="l" defTabSz="914400" eaLnBrk="1" hangingPunct="1" indent="-228600" latinLnBrk="0" marL="3886200" rtl="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b="1" dirty="0" sz="2000" lang="en-US" err="1"/>
              <a:t>Neuroimaging</a:t>
            </a:r>
            <a:endParaRPr b="1" dirty="0" sz="2000" lang="en-US"/>
          </a:p>
          <a:p>
            <a:pPr lvl="1"/>
            <a:r>
              <a:rPr dirty="0" sz="2000" lang="en-US"/>
              <a:t>Preoperative imaging, to rule out structural lesions or anatomic distortions.</a:t>
            </a:r>
          </a:p>
          <a:p>
            <a:r>
              <a:rPr b="1" dirty="0" sz="2000" lang="en-US"/>
              <a:t>Medical Clearance</a:t>
            </a:r>
          </a:p>
          <a:p>
            <a:pPr lvl="1"/>
            <a:r>
              <a:rPr dirty="0" sz="2000" lang="en-US"/>
              <a:t>Preoperative blood tests electrocardiography when indicated.</a:t>
            </a:r>
          </a:p>
          <a:p>
            <a:pPr lvl="1"/>
            <a:r>
              <a:rPr b="1" dirty="0" sz="2000" lang="en-US">
                <a:solidFill>
                  <a:srgbClr val="002060"/>
                </a:solidFill>
              </a:rPr>
              <a:t>Discontinue vitamin E, aspirin, and other medications that interfere with normal coagulation at least 2 weeks before surgery to reduce the risk for hemorrhage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6" name="Content Placeholder 2"/>
          <p:cNvSpPr>
            <a:spLocks noGrp="1"/>
          </p:cNvSpPr>
          <p:nvPr>
            <p:ph idx="1"/>
          </p:nvPr>
        </p:nvSpPr>
        <p:spPr>
          <a:xfrm>
            <a:off x="80818" y="85942"/>
            <a:ext cx="8982364" cy="6645058"/>
          </a:xfrm>
        </p:spPr>
        <p:txBody>
          <a:bodyPr>
            <a:normAutofit fontScale="90000" lnSpcReduction="20000"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SPECIFIC INDICATIONS FOR DBS</a:t>
            </a:r>
            <a:endParaRPr b="1" dirty="0" sz="2400" lang="ar-IQ" u="sng">
              <a:solidFill>
                <a:srgbClr val="C00000"/>
              </a:solidFill>
            </a:endParaRPr>
          </a:p>
          <a:p>
            <a:pPr>
              <a:buFont typeface="Wingdings" pitchFamily="2" charset="2"/>
              <a:buChar char="v"/>
            </a:pPr>
            <a:r>
              <a:rPr b="1" dirty="0" sz="2400" lang="en-US">
                <a:solidFill>
                  <a:srgbClr val="7030A0"/>
                </a:solidFill>
              </a:rPr>
              <a:t>Parkinson’s Disease</a:t>
            </a:r>
          </a:p>
          <a:p>
            <a:pPr lvl="1"/>
            <a:r>
              <a:rPr dirty="0" sz="2000" lang="en-US"/>
              <a:t>Is the </a:t>
            </a:r>
            <a:r>
              <a:rPr b="1" dirty="0" sz="2000" lang="en-US">
                <a:solidFill>
                  <a:srgbClr val="002060"/>
                </a:solidFill>
              </a:rPr>
              <a:t>second most common neurodegenerative condition</a:t>
            </a:r>
            <a:r>
              <a:rPr dirty="0" sz="2000" lang="en-US"/>
              <a:t> behind only Alzheimer’s disease, affecting 1% of the population over 65.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Indications of DBS:</a:t>
            </a:r>
          </a:p>
          <a:p>
            <a:pPr lvl="1"/>
            <a:r>
              <a:rPr dirty="0" sz="2000" lang="en-US"/>
              <a:t>Clear diagnosis of idiopathic PD.</a:t>
            </a:r>
          </a:p>
          <a:p>
            <a:pPr lvl="1"/>
            <a:r>
              <a:rPr dirty="0" sz="2000" lang="en-US"/>
              <a:t>Improvement with a </a:t>
            </a:r>
            <a:r>
              <a:rPr dirty="0" sz="2000" lang="en-US" err="1"/>
              <a:t>supratherapeutic</a:t>
            </a:r>
            <a:r>
              <a:rPr dirty="0" sz="2000" lang="en-US"/>
              <a:t> oral levodopa dose</a:t>
            </a:r>
            <a:r>
              <a:rPr dirty="0" sz="2000" lang="ar-SA"/>
              <a:t> </a:t>
            </a:r>
            <a:r>
              <a:rPr dirty="0" sz="2000" lang="en-US"/>
              <a:t> (30% improvement after test dose is good candidate)</a:t>
            </a:r>
          </a:p>
          <a:p>
            <a:pPr lvl="1"/>
            <a:r>
              <a:rPr dirty="0" sz="2000" lang="en-US"/>
              <a:t>Motor complications from long-term medical therapy (mostly dyskinesias)</a:t>
            </a:r>
          </a:p>
          <a:p>
            <a:pPr lvl="1"/>
            <a:r>
              <a:rPr dirty="0" sz="2000" lang="en-US"/>
              <a:t>Medically intractable tremor</a:t>
            </a:r>
            <a:endParaRPr b="1"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Contraindications</a:t>
            </a:r>
          </a:p>
          <a:p>
            <a:pPr lvl="1"/>
            <a:r>
              <a:rPr dirty="0" sz="2000" lang="en-US"/>
              <a:t>Severe cognitive impairment is a contraindication for DBS because dementia may worsen as a result of surgical intervention.</a:t>
            </a:r>
          </a:p>
          <a:p>
            <a:endParaRPr b="1" dirty="0" sz="2000" lang="en-US"/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0070C0"/>
                </a:solidFill>
              </a:rPr>
              <a:t>Idiopathic PD</a:t>
            </a:r>
            <a:r>
              <a:rPr dirty="0" sz="2000" lang="en-US"/>
              <a:t> has been defined by the presence of </a:t>
            </a:r>
            <a:r>
              <a:rPr dirty="0" sz="2000" lang="en-US" err="1"/>
              <a:t>bradykinesia</a:t>
            </a:r>
            <a:r>
              <a:rPr dirty="0" sz="2000" lang="en-US"/>
              <a:t> associated with at least one of three conditions—rigidity, resting tremor, and postural instability.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The presence of postural instability may be a relative contraindication of DBS.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The presence of postural instability early in the disease raises concerns for atypical </a:t>
            </a:r>
            <a:r>
              <a:rPr dirty="0" sz="2000" lang="en-US" err="1"/>
              <a:t>parkinsonism</a:t>
            </a:r>
            <a:r>
              <a:rPr dirty="0" sz="2000" lang="en-US"/>
              <a:t>.</a:t>
            </a:r>
          </a:p>
          <a:p>
            <a:endParaRPr dirty="0" sz="2000" lang="ar-IQ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9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1079500"/>
            <a:ext cx="9144000" cy="4699000"/>
          </a:xfrm>
          <a:prstGeom prst="rect"/>
          <a:ln w="38100" cap="sq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7" name="Content Placeholder 2"/>
          <p:cNvSpPr>
            <a:spLocks noGrp="1"/>
          </p:cNvSpPr>
          <p:nvPr>
            <p:ph idx="1"/>
          </p:nvPr>
        </p:nvSpPr>
        <p:spPr>
          <a:xfrm>
            <a:off x="80818" y="93807"/>
            <a:ext cx="8970818" cy="6660284"/>
          </a:xfrm>
        </p:spPr>
        <p:txBody>
          <a:bodyPr>
            <a:normAutofit/>
          </a:bodyPr>
          <a:p>
            <a:r>
              <a:rPr dirty="0" sz="2000" lang="en-US"/>
              <a:t>The most frequent atypical </a:t>
            </a:r>
            <a:r>
              <a:rPr dirty="0" sz="2000" lang="en-US" err="1"/>
              <a:t>parkinsonian</a:t>
            </a:r>
            <a:r>
              <a:rPr dirty="0" sz="2000" lang="en-US"/>
              <a:t> syndromes that can be misdiagnosed as idiopathic PD are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PSP (progressive </a:t>
            </a:r>
            <a:r>
              <a:rPr dirty="0" sz="2000" lang="en-US" err="1"/>
              <a:t>supranuclear</a:t>
            </a:r>
            <a:r>
              <a:rPr dirty="0" sz="2000" lang="en-US"/>
              <a:t> palsy).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MSA (multiple system atrophy).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 err="1"/>
              <a:t>Lewy</a:t>
            </a:r>
            <a:r>
              <a:rPr dirty="0" sz="2000" lang="en-US"/>
              <a:t> body dementia.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 err="1"/>
              <a:t>corticobasal</a:t>
            </a:r>
            <a:r>
              <a:rPr dirty="0" sz="2000" lang="en-US"/>
              <a:t> ganglionic degeneration.</a:t>
            </a:r>
          </a:p>
          <a:p>
            <a:r>
              <a:rPr dirty="0" sz="2000" lang="en-US"/>
              <a:t>It is important to differentiate idiopathic PD from the atypical </a:t>
            </a:r>
            <a:r>
              <a:rPr dirty="0" sz="2000" lang="en-US" err="1"/>
              <a:t>parkinsonian</a:t>
            </a:r>
            <a:r>
              <a:rPr dirty="0" sz="2000" lang="en-US"/>
              <a:t> disorders </a:t>
            </a:r>
            <a:r>
              <a:rPr b="1" dirty="0" sz="2000" lang="en-US"/>
              <a:t>because</a:t>
            </a:r>
            <a:r>
              <a:rPr dirty="0" sz="2000" lang="en-US"/>
              <a:t> </a:t>
            </a:r>
            <a:r>
              <a:rPr dirty="0" sz="2000" lang="en-US" u="sng">
                <a:solidFill>
                  <a:srgbClr val="002060"/>
                </a:solidFill>
              </a:rPr>
              <a:t>they tend not to respond favorably to stimulation. </a:t>
            </a:r>
          </a:p>
          <a:p>
            <a:r>
              <a:rPr b="1" dirty="0" sz="2000" lang="en-US"/>
              <a:t>These disorders generally have 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Earlier age at onset than PD, 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/>
              <a:t>Progress more rapidly, including early </a:t>
            </a:r>
            <a:r>
              <a:rPr dirty="0" sz="2000" lang="en-US" err="1"/>
              <a:t>dysautonomia</a:t>
            </a:r>
            <a:r>
              <a:rPr dirty="0" sz="2000" lang="en-US"/>
              <a:t>, bulbar dysfunction, respiratory compromise, spasticity, ataxia, and apraxia.</a:t>
            </a:r>
          </a:p>
          <a:p>
            <a:pPr>
              <a:buFont typeface="Wingdings" pitchFamily="2" charset="2"/>
              <a:buChar char="§"/>
            </a:pPr>
            <a:endParaRPr dirty="0" sz="2000" lang="en-US"/>
          </a:p>
          <a:p>
            <a:pPr>
              <a:buFont typeface="Wingdings" pitchFamily="2" charset="2"/>
              <a:buChar char="§"/>
            </a:pPr>
            <a:r>
              <a:rPr b="1" dirty="0" sz="2000" lang="en-US">
                <a:solidFill>
                  <a:srgbClr val="7030A0"/>
                </a:solidFill>
              </a:rPr>
              <a:t>Response to levodopa</a:t>
            </a:r>
            <a:r>
              <a:rPr b="1" dirty="0" sz="2000" lang="en-US">
                <a:solidFill>
                  <a:srgbClr val="002060"/>
                </a:solidFill>
              </a:rPr>
              <a:t> not only provides support for the diagnosis of idiopathic PD but is also considered the </a:t>
            </a:r>
            <a:r>
              <a:rPr b="1" dirty="0" sz="2000" lang="en-US">
                <a:solidFill>
                  <a:srgbClr val="C00000"/>
                </a:solidFill>
              </a:rPr>
              <a:t>best predictor</a:t>
            </a:r>
            <a:r>
              <a:rPr b="1" dirty="0" sz="2000" lang="en-US">
                <a:solidFill>
                  <a:srgbClr val="002060"/>
                </a:solidFill>
              </a:rPr>
              <a:t> of outcome after DBS.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0" name="Content Placeholder 2"/>
          <p:cNvSpPr>
            <a:spLocks noGrp="1"/>
          </p:cNvSpPr>
          <p:nvPr>
            <p:ph idx="1"/>
          </p:nvPr>
        </p:nvSpPr>
        <p:spPr>
          <a:xfrm>
            <a:off x="86012" y="93805"/>
            <a:ext cx="8965623" cy="6648739"/>
          </a:xfrm>
        </p:spPr>
        <p:txBody>
          <a:bodyPr>
            <a:normAutofit fontScale="81818" lnSpcReduction="10000"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Deep brain stimulation (DBS) </a:t>
            </a:r>
          </a:p>
          <a:p>
            <a:r>
              <a:rPr dirty="0" sz="2200" lang="en-US"/>
              <a:t>Is a </a:t>
            </a:r>
            <a:r>
              <a:rPr dirty="0" sz="2200" lang="en-US">
                <a:hlinkClick r:id="rId1" tooltip="Neurosurgery"/>
              </a:rPr>
              <a:t>neurosurgical</a:t>
            </a:r>
            <a:r>
              <a:rPr dirty="0" sz="2200" lang="en-US"/>
              <a:t> procedure involving the implantation of a medical device called   a </a:t>
            </a:r>
            <a:r>
              <a:rPr dirty="0" sz="2200" lang="en-US">
                <a:hlinkClick r:id="rId2" tooltip="Neurostimulator"/>
              </a:rPr>
              <a:t>neurostimulator</a:t>
            </a:r>
            <a:r>
              <a:rPr dirty="0" sz="2200" lang="en-US"/>
              <a:t>(sometimes referred to as a 'brain pacemaker'), which sends electrical impulses, through implanted </a:t>
            </a:r>
            <a:r>
              <a:rPr dirty="0" sz="2200" lang="en-US">
                <a:hlinkClick r:id="rId3" tooltip="Electrode"/>
              </a:rPr>
              <a:t>electrodes</a:t>
            </a:r>
            <a:r>
              <a:rPr dirty="0" sz="2200" lang="en-US"/>
              <a:t>, to specific targets in the </a:t>
            </a:r>
            <a:r>
              <a:rPr dirty="0" sz="2200" lang="en-US">
                <a:hlinkClick r:id="rId4" tooltip="Brain"/>
              </a:rPr>
              <a:t>brain</a:t>
            </a:r>
            <a:r>
              <a:rPr dirty="0" sz="2200" lang="en-US"/>
              <a:t> (brain nuclei) for the treatment of movement and neuropsychiatric disorders. </a:t>
            </a:r>
          </a:p>
          <a:p>
            <a:pPr>
              <a:buFont typeface="Wingdings" pitchFamily="2" charset="2"/>
              <a:buChar char="v"/>
            </a:pPr>
            <a:r>
              <a:rPr b="1" dirty="0" sz="2200" lang="en-US"/>
              <a:t>DBS uses:</a:t>
            </a:r>
          </a:p>
          <a:p>
            <a:pPr indent="-457200" marL="457200">
              <a:buFont typeface="+mj-lt"/>
              <a:buAutoNum type="arabicParenR"/>
            </a:pPr>
            <a:r>
              <a:rPr dirty="0" sz="2200" lang="en-US"/>
              <a:t>Movement disorders</a:t>
            </a:r>
          </a:p>
          <a:p>
            <a:pPr indent="-457200" lvl="1" marL="914400">
              <a:buFont typeface="+mj-lt"/>
              <a:buAutoNum type="alphaLcParenR"/>
            </a:pPr>
            <a:r>
              <a:rPr dirty="0" sz="2200" lang="en-US"/>
              <a:t>Parkinson’s disease</a:t>
            </a:r>
          </a:p>
          <a:p>
            <a:pPr indent="-457200" lvl="1" marL="914400">
              <a:buFont typeface="+mj-lt"/>
              <a:buAutoNum type="alphaLcParenR"/>
            </a:pPr>
            <a:r>
              <a:rPr dirty="0" sz="2200" lang="en-US"/>
              <a:t>dystonia</a:t>
            </a:r>
          </a:p>
          <a:p>
            <a:pPr indent="-457200" lvl="1" marL="914400">
              <a:buFont typeface="+mj-lt"/>
              <a:buAutoNum type="alphaLcParenR"/>
            </a:pPr>
            <a:r>
              <a:rPr dirty="0" sz="2200" lang="en-US"/>
              <a:t>tremor </a:t>
            </a:r>
          </a:p>
          <a:p>
            <a:pPr indent="-457200" marL="457200">
              <a:buFont typeface="+mj-lt"/>
              <a:buAutoNum type="arabicParenR"/>
            </a:pPr>
            <a:r>
              <a:rPr dirty="0" sz="2200" lang="en-US"/>
              <a:t>Epilepsy</a:t>
            </a:r>
          </a:p>
          <a:p>
            <a:pPr indent="-457200" marL="457200">
              <a:buFont typeface="+mj-lt"/>
              <a:buAutoNum type="arabicParenR"/>
            </a:pPr>
            <a:r>
              <a:rPr dirty="0" sz="2200" lang="en-US"/>
              <a:t>Pain</a:t>
            </a:r>
          </a:p>
          <a:p>
            <a:pPr indent="-457200" marL="457200">
              <a:buFont typeface="+mj-lt"/>
              <a:buAutoNum type="arabicParenR"/>
            </a:pPr>
            <a:r>
              <a:rPr dirty="0" sz="2200" lang="en-US"/>
              <a:t>Potential uses</a:t>
            </a:r>
          </a:p>
          <a:p>
            <a:pPr indent="-457200" lvl="1" marL="914400">
              <a:buFont typeface="+mj-lt"/>
              <a:buAutoNum type="alphaLcPeriod"/>
            </a:pPr>
            <a:r>
              <a:rPr dirty="0" sz="2200" lang="en-US"/>
              <a:t>Psychiatric disorders: mainly</a:t>
            </a:r>
          </a:p>
          <a:p>
            <a:pPr lvl="2">
              <a:buFont typeface="Wingdings" pitchFamily="2" charset="2"/>
              <a:buChar char="ü"/>
            </a:pPr>
            <a:r>
              <a:rPr dirty="0" sz="2200" lang="en-US"/>
              <a:t>Tourette syndrome.</a:t>
            </a:r>
          </a:p>
          <a:p>
            <a:pPr lvl="2">
              <a:buFont typeface="Wingdings" pitchFamily="2" charset="2"/>
              <a:buChar char="ü"/>
            </a:pPr>
            <a:r>
              <a:rPr dirty="0" sz="2200" lang="en-US"/>
              <a:t>Obsessive compulsive disorders.</a:t>
            </a:r>
          </a:p>
          <a:p>
            <a:pPr lvl="2">
              <a:buFont typeface="Wingdings" pitchFamily="2" charset="2"/>
              <a:buChar char="ü"/>
            </a:pPr>
            <a:r>
              <a:rPr dirty="0" sz="2200" lang="en-US"/>
              <a:t>Depression.</a:t>
            </a:r>
          </a:p>
          <a:p>
            <a:pPr indent="-457200" lvl="1" marL="914400">
              <a:buFont typeface="+mj-lt"/>
              <a:buAutoNum type="alphaLcPeriod"/>
            </a:pPr>
            <a:r>
              <a:rPr dirty="0" sz="2200" lang="en-US"/>
              <a:t>Obesity </a:t>
            </a:r>
          </a:p>
          <a:p>
            <a:pPr indent="-457200" lvl="1" marL="914400">
              <a:buFont typeface="+mj-lt"/>
              <a:buAutoNum type="alphaLcPeriod"/>
            </a:pPr>
            <a:r>
              <a:rPr dirty="0" sz="2200" lang="en-US"/>
              <a:t>Drug addiction</a:t>
            </a:r>
          </a:p>
          <a:p>
            <a:pPr indent="-457200" lvl="1" marL="914400">
              <a:buFont typeface="+mj-lt"/>
              <a:buAutoNum type="alphaLcPeriod"/>
            </a:pPr>
            <a:r>
              <a:rPr dirty="0" sz="2200" lang="en-US"/>
              <a:t>Hypertension</a:t>
            </a:r>
            <a:endParaRPr dirty="0" sz="2200" lang="ar-IQ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8" name="Content Placeholder 2"/>
          <p:cNvSpPr>
            <a:spLocks noGrp="1"/>
          </p:cNvSpPr>
          <p:nvPr>
            <p:ph idx="1"/>
          </p:nvPr>
        </p:nvSpPr>
        <p:spPr>
          <a:xfrm>
            <a:off x="80818" y="1"/>
            <a:ext cx="8970818" cy="6765636"/>
          </a:xfrm>
        </p:spPr>
        <p:txBody>
          <a:bodyPr>
            <a:noAutofit/>
          </a:bodyPr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2060"/>
                </a:solidFill>
              </a:rPr>
              <a:t>Target Selection Parkinson’s Disease</a:t>
            </a:r>
            <a:endParaRPr dirty="0" sz="2000" lang="en-US"/>
          </a:p>
          <a:p>
            <a:pPr indent="-457200" marL="457200">
              <a:buFont typeface="+mj-lt"/>
              <a:buAutoNum type="arabicPeriod"/>
            </a:pPr>
            <a:r>
              <a:rPr b="1" dirty="0" sz="2000" lang="en-US" err="1">
                <a:solidFill>
                  <a:srgbClr val="0070C0"/>
                </a:solidFill>
              </a:rPr>
              <a:t>Subthalamic</a:t>
            </a:r>
            <a:r>
              <a:rPr b="1" dirty="0" sz="2000" lang="en-US">
                <a:solidFill>
                  <a:srgbClr val="0070C0"/>
                </a:solidFill>
              </a:rPr>
              <a:t> Nucleus. </a:t>
            </a:r>
          </a:p>
          <a:p>
            <a:pPr lvl="1"/>
            <a:r>
              <a:rPr dirty="0" sz="2000" lang="en-US"/>
              <a:t>The most common DBS target for PD patients.</a:t>
            </a:r>
          </a:p>
          <a:p>
            <a:pPr lvl="1"/>
            <a:r>
              <a:rPr dirty="0" sz="2000" lang="en-US"/>
              <a:t>Improvement in tremor, rigidity, and </a:t>
            </a:r>
            <a:r>
              <a:rPr b="1" dirty="0" sz="2000" lang="en-US">
                <a:solidFill>
                  <a:srgbClr val="C00000"/>
                </a:solidFill>
              </a:rPr>
              <a:t>akinesia</a:t>
            </a:r>
            <a:r>
              <a:rPr dirty="0" sz="2000" lang="en-US"/>
              <a:t> in the “off”-medication state.</a:t>
            </a:r>
          </a:p>
          <a:p>
            <a:pPr lvl="1"/>
            <a:r>
              <a:rPr dirty="0" sz="2000" lang="en-US"/>
              <a:t>Reduction in levodopa requirements 5 years after implantation. </a:t>
            </a:r>
          </a:p>
          <a:p>
            <a:pPr lvl="1"/>
            <a:r>
              <a:rPr dirty="0" sz="2000" lang="en-US"/>
              <a:t>Which leads indirectly to improvement in levodopa induced dyskinesias. </a:t>
            </a:r>
          </a:p>
          <a:p>
            <a:pPr lvl="1"/>
            <a:r>
              <a:rPr b="1" dirty="0" sz="2000" lang="en-US">
                <a:solidFill>
                  <a:srgbClr val="7030A0"/>
                </a:solidFill>
              </a:rPr>
              <a:t>Initial improvements in gait</a:t>
            </a:r>
            <a:r>
              <a:rPr dirty="0" sz="2000" lang="en-US"/>
              <a:t>.</a:t>
            </a:r>
            <a:endParaRPr b="1" dirty="0" sz="2000" lang="en-US">
              <a:solidFill>
                <a:srgbClr val="0070C0"/>
              </a:solidFill>
            </a:endParaRPr>
          </a:p>
          <a:p>
            <a:pPr indent="-385763" marL="385763">
              <a:buFont typeface="+mj-lt"/>
              <a:buAutoNum type="arabicPeriod"/>
            </a:pPr>
            <a:r>
              <a:rPr b="1" dirty="0" sz="2000" lang="en-US" err="1">
                <a:solidFill>
                  <a:srgbClr val="0070C0"/>
                </a:solidFill>
              </a:rPr>
              <a:t>Globus</a:t>
            </a:r>
            <a:r>
              <a:rPr b="1" dirty="0" sz="2000" lang="en-US">
                <a:solidFill>
                  <a:srgbClr val="0070C0"/>
                </a:solidFill>
              </a:rPr>
              <a:t> </a:t>
            </a:r>
            <a:r>
              <a:rPr b="1" dirty="0" sz="2000" lang="en-US" err="1">
                <a:solidFill>
                  <a:srgbClr val="0070C0"/>
                </a:solidFill>
              </a:rPr>
              <a:t>Pallidus</a:t>
            </a:r>
            <a:r>
              <a:rPr b="1" dirty="0" sz="2000" lang="en-US">
                <a:solidFill>
                  <a:srgbClr val="0070C0"/>
                </a:solidFill>
              </a:rPr>
              <a:t> </a:t>
            </a:r>
            <a:r>
              <a:rPr b="1" dirty="0" sz="2000" lang="en-US" err="1">
                <a:solidFill>
                  <a:srgbClr val="0070C0"/>
                </a:solidFill>
              </a:rPr>
              <a:t>Interna</a:t>
            </a:r>
            <a:r>
              <a:rPr b="1" dirty="0" sz="2000" lang="en-US">
                <a:solidFill>
                  <a:srgbClr val="0070C0"/>
                </a:solidFill>
              </a:rPr>
              <a:t>.</a:t>
            </a:r>
          </a:p>
          <a:p>
            <a:pPr lvl="1"/>
            <a:r>
              <a:rPr dirty="0" sz="2000" lang="en-US"/>
              <a:t>It improves </a:t>
            </a:r>
          </a:p>
          <a:p>
            <a:pPr lvl="2">
              <a:buFont typeface="Wingdings" pitchFamily="2" charset="2"/>
              <a:buChar char="ü"/>
            </a:pPr>
            <a:r>
              <a:rPr dirty="0" lang="en-US"/>
              <a:t>Tremor, rigidity, and </a:t>
            </a:r>
            <a:r>
              <a:rPr b="1" dirty="0" lang="en-US" err="1">
                <a:solidFill>
                  <a:srgbClr val="C00000"/>
                </a:solidFill>
              </a:rPr>
              <a:t>bradykinesia</a:t>
            </a:r>
            <a:r>
              <a:rPr dirty="0" lang="en-US"/>
              <a:t> in the “off”-medication state.</a:t>
            </a:r>
          </a:p>
          <a:p>
            <a:pPr lvl="2">
              <a:buFont typeface="Wingdings" pitchFamily="2" charset="2"/>
              <a:buChar char="ü"/>
            </a:pPr>
            <a:r>
              <a:rPr dirty="0" lang="en-US"/>
              <a:t>Drug-induced dyskinesia.</a:t>
            </a:r>
          </a:p>
          <a:p>
            <a:pPr lvl="2">
              <a:buFont typeface="Wingdings" pitchFamily="2" charset="2"/>
              <a:buChar char="ü"/>
            </a:pPr>
            <a:r>
              <a:rPr dirty="0" lang="en-US"/>
              <a:t>Patients suffering mainly from dyskinesias.</a:t>
            </a:r>
          </a:p>
          <a:p>
            <a:pPr lvl="1"/>
            <a:endParaRPr dirty="0" sz="2000" lang="en-US"/>
          </a:p>
          <a:p>
            <a:pPr indent="-457200" marL="457200">
              <a:buFont typeface="+mj-lt"/>
              <a:buAutoNum type="arabicPeriod"/>
            </a:pPr>
            <a:endParaRPr dirty="0" sz="2000" lang="en-US"/>
          </a:p>
        </p:txBody>
      </p:sp>
      <p:pic>
        <p:nvPicPr>
          <p:cNvPr id="2097160" name="Picture 4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19724" y="4271818"/>
            <a:ext cx="8293006" cy="2539999"/>
          </a:xfrm>
          <a:prstGeom prst="rect"/>
          <a:ln w="38100" cap="sq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09" name="Content Placeholder 2"/>
          <p:cNvSpPr>
            <a:spLocks noGrp="1"/>
          </p:cNvSpPr>
          <p:nvPr>
            <p:ph idx="1"/>
          </p:nvPr>
        </p:nvSpPr>
        <p:spPr>
          <a:xfrm>
            <a:off x="86014" y="93807"/>
            <a:ext cx="8977168" cy="6660284"/>
          </a:xfrm>
        </p:spPr>
        <p:txBody>
          <a:bodyPr/>
          <a:p>
            <a:pPr indent="-457200" marL="457200">
              <a:buAutoNum type="arabicPeriod" startAt="3"/>
            </a:pPr>
            <a:r>
              <a:rPr b="1" dirty="0" sz="2000" lang="en-US">
                <a:solidFill>
                  <a:srgbClr val="0070C0"/>
                </a:solidFill>
              </a:rPr>
              <a:t>Ventral Intermediate Thalamus and Caudal </a:t>
            </a:r>
            <a:r>
              <a:rPr b="1" dirty="0" sz="2000" lang="en-US" err="1">
                <a:solidFill>
                  <a:srgbClr val="0070C0"/>
                </a:solidFill>
              </a:rPr>
              <a:t>Zona</a:t>
            </a:r>
            <a:r>
              <a:rPr b="1" dirty="0" sz="2000" lang="en-US">
                <a:solidFill>
                  <a:srgbClr val="0070C0"/>
                </a:solidFill>
              </a:rPr>
              <a:t> </a:t>
            </a:r>
            <a:r>
              <a:rPr b="1" dirty="0" sz="2000" lang="en-US" err="1">
                <a:solidFill>
                  <a:srgbClr val="0070C0"/>
                </a:solidFill>
              </a:rPr>
              <a:t>Incerta</a:t>
            </a:r>
            <a:r>
              <a:rPr b="1" dirty="0" sz="2000" lang="en-US">
                <a:solidFill>
                  <a:srgbClr val="0070C0"/>
                </a:solidFill>
              </a:rPr>
              <a:t>.</a:t>
            </a:r>
          </a:p>
          <a:p>
            <a:pPr lvl="1"/>
            <a:r>
              <a:rPr dirty="0" sz="2000" lang="en-US"/>
              <a:t>The role is limited to patients with tremor predominant symptoms.</a:t>
            </a:r>
          </a:p>
          <a:p>
            <a:pPr indent="-457200" marL="457200">
              <a:buAutoNum type="arabicPeriod" startAt="4"/>
            </a:pPr>
            <a:r>
              <a:rPr b="1" dirty="0" sz="2000" lang="en-US" err="1">
                <a:solidFill>
                  <a:srgbClr val="0070C0"/>
                </a:solidFill>
              </a:rPr>
              <a:t>Pedunculopontine</a:t>
            </a:r>
            <a:r>
              <a:rPr b="1" dirty="0" sz="2000" lang="en-US">
                <a:solidFill>
                  <a:srgbClr val="0070C0"/>
                </a:solidFill>
              </a:rPr>
              <a:t> Nucleus.</a:t>
            </a:r>
          </a:p>
          <a:p>
            <a:pPr lvl="1"/>
            <a:r>
              <a:rPr dirty="0" sz="2000" lang="en-US"/>
              <a:t>In patients with “on”-state severe gait freezing and postural instability with frequent falls.</a:t>
            </a:r>
          </a:p>
        </p:txBody>
      </p:sp>
      <p:pic>
        <p:nvPicPr>
          <p:cNvPr id="2097161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80818" y="2284267"/>
            <a:ext cx="8977168" cy="4279439"/>
          </a:xfrm>
          <a:prstGeom prst="rect"/>
          <a:ln w="38100" cap="sq">
            <a:solidFill>
              <a:srgbClr val="000000"/>
            </a:solidFill>
            <a:prstDash val="solid"/>
            <a:miter lim="800000"/>
          </a:ln>
          <a:effectLst>
            <a:outerShdw algn="tl" blurRad="50800" dir="2700000" dist="38100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0" name="Content Placeholder 2"/>
          <p:cNvSpPr>
            <a:spLocks noGrp="1"/>
          </p:cNvSpPr>
          <p:nvPr>
            <p:ph idx="1"/>
          </p:nvPr>
        </p:nvSpPr>
        <p:spPr>
          <a:xfrm>
            <a:off x="91582" y="81721"/>
            <a:ext cx="8960053" cy="6695461"/>
          </a:xfrm>
        </p:spPr>
        <p:txBody>
          <a:bodyPr>
            <a:normAutofit fontScale="95000" lnSpcReduction="10000"/>
          </a:bodyPr>
          <a:p>
            <a:pPr>
              <a:buFont typeface="Wingdings" pitchFamily="2" charset="2"/>
              <a:buChar char="v"/>
            </a:pPr>
            <a:r>
              <a:rPr b="1" dirty="0" sz="2400" lang="en-US">
                <a:solidFill>
                  <a:srgbClr val="7030A0"/>
                </a:solidFill>
              </a:rPr>
              <a:t>Dystonia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Indications</a:t>
            </a:r>
            <a:r>
              <a:rPr dirty="0" sz="2000" lang="en-US"/>
              <a:t> </a:t>
            </a:r>
          </a:p>
          <a:p>
            <a:pPr indent="-457200" marL="457200">
              <a:buFont typeface="+mj-lt"/>
              <a:buAutoNum type="arabicPeriod"/>
            </a:pPr>
            <a:r>
              <a:rPr dirty="0" sz="2000" lang="en-US"/>
              <a:t>Primary generalized, segmental, or cervical dystonia who have 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7030A0"/>
                </a:solidFill>
              </a:rPr>
              <a:t>not responded to medications</a:t>
            </a:r>
            <a:r>
              <a:rPr dirty="0" sz="2000" lang="en-US"/>
              <a:t> or </a:t>
            </a:r>
            <a:r>
              <a:rPr b="1" dirty="0" sz="2000" lang="en-US">
                <a:solidFill>
                  <a:srgbClr val="7030A0"/>
                </a:solidFill>
              </a:rPr>
              <a:t>botulinum toxin injections</a:t>
            </a:r>
          </a:p>
          <a:p>
            <a:pPr lvl="1">
              <a:buFont typeface="Wingdings" pitchFamily="2" charset="2"/>
              <a:buChar char="ü"/>
            </a:pPr>
            <a:r>
              <a:rPr b="1" dirty="0" sz="2000" lang="en-US">
                <a:solidFill>
                  <a:srgbClr val="7030A0"/>
                </a:solidFill>
              </a:rPr>
              <a:t>have progressed to profound disability as a result of motor impairment or pain</a:t>
            </a:r>
            <a:r>
              <a:rPr dirty="0" sz="2000" lang="en-US"/>
              <a:t>.</a:t>
            </a:r>
          </a:p>
          <a:p>
            <a:pPr indent="-457200" marL="457200">
              <a:buFont typeface="+mj-lt"/>
              <a:buAutoNum type="arabicPeriod"/>
            </a:pPr>
            <a:r>
              <a:rPr dirty="0" sz="2000" lang="en-US"/>
              <a:t>Surgery should be performed before </a:t>
            </a:r>
            <a:r>
              <a:rPr b="1" dirty="0" sz="2000" lang="en-US">
                <a:solidFill>
                  <a:srgbClr val="7030A0"/>
                </a:solidFill>
              </a:rPr>
              <a:t>secondary orthopedic complications</a:t>
            </a:r>
            <a:r>
              <a:rPr dirty="0" sz="2000" lang="en-US"/>
              <a:t> (i.e., </a:t>
            </a:r>
            <a:r>
              <a:rPr dirty="0" sz="2000" lang="en-US" err="1"/>
              <a:t>contractures</a:t>
            </a:r>
            <a:r>
              <a:rPr dirty="0" sz="2000" lang="en-US"/>
              <a:t> or bony spinal deformities) compromise the overall functional recovery.</a:t>
            </a:r>
          </a:p>
          <a:p>
            <a:r>
              <a:rPr b="1" dirty="0" sz="2000" lang="en-US"/>
              <a:t>Target Selection</a:t>
            </a:r>
            <a:r>
              <a:rPr dirty="0" sz="2000" lang="en-US"/>
              <a:t>:</a:t>
            </a:r>
          </a:p>
          <a:p>
            <a:pPr indent="-342900" lvl="1" marL="685800">
              <a:buFont typeface="+mj-lt"/>
              <a:buAutoNum type="arabicPeriod"/>
            </a:pPr>
            <a:r>
              <a:rPr dirty="0" sz="2000" lang="en-US" err="1"/>
              <a:t>GPi</a:t>
            </a:r>
            <a:r>
              <a:rPr dirty="0" sz="2000" lang="en-US"/>
              <a:t> has proven to be a safe and effective treatment for advanced, disabling primary </a:t>
            </a:r>
            <a:r>
              <a:rPr dirty="0" sz="2000" lang="en-US" err="1"/>
              <a:t>dystonias</a:t>
            </a:r>
            <a:r>
              <a:rPr dirty="0" sz="2000" lang="en-US"/>
              <a:t>.</a:t>
            </a:r>
          </a:p>
          <a:p>
            <a:pPr indent="-342900" lvl="1" marL="685800">
              <a:buFont typeface="+mj-lt"/>
              <a:buAutoNum type="arabicPeriod"/>
            </a:pPr>
            <a:r>
              <a:rPr dirty="0" sz="2000" lang="en-US"/>
              <a:t>Thalamic and subthalamic targets have been used as DBS targets, particularly for secondary </a:t>
            </a:r>
            <a:r>
              <a:rPr dirty="0" sz="2000" lang="en-US" err="1"/>
              <a:t>dystonias</a:t>
            </a:r>
            <a:r>
              <a:rPr dirty="0" sz="2000" lang="en-US"/>
              <a:t>. (</a:t>
            </a:r>
            <a:r>
              <a:rPr dirty="0" sz="2000" lang="en-US" err="1"/>
              <a:t>Tardive</a:t>
            </a:r>
            <a:r>
              <a:rPr dirty="0" sz="2000" lang="en-US"/>
              <a:t> respond well)</a:t>
            </a:r>
          </a:p>
          <a:p>
            <a:pPr indent="-342900" lvl="2"/>
            <a:r>
              <a:rPr dirty="0" lang="en-US"/>
              <a:t>The thalamic structures targeted in these cases are the </a:t>
            </a:r>
          </a:p>
          <a:p>
            <a:pPr indent="-342900" lvl="3">
              <a:buFont typeface="Wingdings" pitchFamily="2" charset="2"/>
              <a:buChar char="ü"/>
            </a:pPr>
            <a:r>
              <a:rPr b="1" dirty="0" sz="2000" lang="en-US">
                <a:solidFill>
                  <a:srgbClr val="0070C0"/>
                </a:solidFill>
              </a:rPr>
              <a:t>Ventral intermediate VIM nucleus</a:t>
            </a:r>
          </a:p>
          <a:p>
            <a:pPr indent="-342900" lvl="3">
              <a:buFont typeface="Wingdings" pitchFamily="2" charset="2"/>
              <a:buChar char="ü"/>
            </a:pPr>
            <a:r>
              <a:rPr b="1" dirty="0" sz="2000" lang="en-US" err="1">
                <a:solidFill>
                  <a:srgbClr val="0070C0"/>
                </a:solidFill>
              </a:rPr>
              <a:t>Ventro-oralis</a:t>
            </a:r>
            <a:r>
              <a:rPr b="1" dirty="0" sz="2000" lang="en-US">
                <a:solidFill>
                  <a:srgbClr val="0070C0"/>
                </a:solidFill>
              </a:rPr>
              <a:t> anterior (VOA) nucleus</a:t>
            </a:r>
          </a:p>
          <a:p>
            <a:pPr indent="-342900" lvl="3">
              <a:buFont typeface="Wingdings" pitchFamily="2" charset="2"/>
              <a:buChar char="ü"/>
            </a:pPr>
            <a:r>
              <a:rPr b="1" dirty="0" sz="2000" lang="en-US" err="1">
                <a:solidFill>
                  <a:srgbClr val="0070C0"/>
                </a:solidFill>
              </a:rPr>
              <a:t>Ventroposterolateral</a:t>
            </a:r>
            <a:r>
              <a:rPr b="1" dirty="0" sz="2000" lang="en-US">
                <a:solidFill>
                  <a:srgbClr val="0070C0"/>
                </a:solidFill>
              </a:rPr>
              <a:t> nucleus.</a:t>
            </a:r>
          </a:p>
          <a:p>
            <a:pPr indent="-342900">
              <a:buFont typeface="Wingdings" pitchFamily="2" charset="2"/>
              <a:buChar char="§"/>
            </a:pPr>
            <a:r>
              <a:rPr dirty="0" sz="2000" lang="en-US">
                <a:solidFill>
                  <a:srgbClr val="002060"/>
                </a:solidFill>
              </a:rPr>
              <a:t>Younger improve better and faster</a:t>
            </a:r>
          </a:p>
          <a:p>
            <a:pPr indent="-342900">
              <a:buFont typeface="Wingdings" pitchFamily="2" charset="2"/>
              <a:buChar char="§"/>
            </a:pPr>
            <a:r>
              <a:rPr dirty="0" sz="2000" lang="en-US">
                <a:solidFill>
                  <a:srgbClr val="002060"/>
                </a:solidFill>
              </a:rPr>
              <a:t>Dystonia less than 15 y respond better</a:t>
            </a:r>
            <a:endParaRPr dirty="0" sz="2000" lang="ar-IQ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1" name="Content Placeholder 2"/>
          <p:cNvSpPr>
            <a:spLocks noGrp="1"/>
          </p:cNvSpPr>
          <p:nvPr>
            <p:ph idx="1"/>
          </p:nvPr>
        </p:nvSpPr>
        <p:spPr>
          <a:xfrm>
            <a:off x="86014" y="82262"/>
            <a:ext cx="8977168" cy="6683374"/>
          </a:xfrm>
        </p:spPr>
        <p:txBody>
          <a:bodyPr>
            <a:normAutofit/>
          </a:bodyPr>
          <a:p>
            <a:pPr>
              <a:buFont typeface="Wingdings" pitchFamily="2" charset="2"/>
              <a:buChar char="v"/>
            </a:pPr>
            <a:r>
              <a:rPr b="1" dirty="0" sz="2400" lang="en-US">
                <a:solidFill>
                  <a:srgbClr val="7030A0"/>
                </a:solidFill>
              </a:rPr>
              <a:t>Essential Tremor</a:t>
            </a:r>
          </a:p>
          <a:p>
            <a:r>
              <a:rPr dirty="0" sz="2000" lang="en-US"/>
              <a:t>ET is a progressive neurological disease characterized by a postural or kinetic tremor affecting mainly the arms, but also the head, jaw, and voice, as well as other body regions.</a:t>
            </a:r>
          </a:p>
          <a:p>
            <a:r>
              <a:rPr dirty="0" sz="2000" lang="en-US"/>
              <a:t>Before considering surgery, patients should undergo an adequate trial medications. Such as :propranolol ,</a:t>
            </a:r>
            <a:r>
              <a:rPr dirty="0" sz="2000" lang="en-US" err="1"/>
              <a:t>primidone</a:t>
            </a:r>
            <a:r>
              <a:rPr dirty="0" sz="2000" lang="en-US"/>
              <a:t>.</a:t>
            </a:r>
          </a:p>
          <a:p>
            <a:r>
              <a:rPr dirty="0" sz="2000" lang="en-US"/>
              <a:t>In general, oral medications tend to be more helpful for limb tremor than for head or voice tremor, which may benefit from botulinum toxin injections.</a:t>
            </a:r>
          </a:p>
          <a:p>
            <a:endParaRPr dirty="0" sz="2000" lang="en-US"/>
          </a:p>
          <a:p>
            <a:r>
              <a:rPr dirty="0" sz="2000" lang="en-US"/>
              <a:t>Target Selection:</a:t>
            </a:r>
          </a:p>
          <a:p>
            <a:pPr indent="-342900" lvl="1" marL="685800">
              <a:buFont typeface="+mj-lt"/>
              <a:buAutoNum type="arabicPeriod"/>
            </a:pPr>
            <a:r>
              <a:rPr dirty="0" sz="2000" lang="en-US"/>
              <a:t>VIM nucleus of the thalamus is the most commonly targeted site for DBS in patients with ET.</a:t>
            </a:r>
          </a:p>
          <a:p>
            <a:pPr indent="-342900" lvl="1" marL="685800">
              <a:buFont typeface="+mj-lt"/>
              <a:buAutoNum type="arabicPeriod"/>
            </a:pPr>
            <a:r>
              <a:rPr dirty="0" sz="2000" lang="en-US"/>
              <a:t>Caudal </a:t>
            </a:r>
            <a:r>
              <a:rPr dirty="0" sz="2000" lang="en-US" err="1"/>
              <a:t>Zona</a:t>
            </a:r>
            <a:r>
              <a:rPr dirty="0" sz="2000" lang="en-US"/>
              <a:t> </a:t>
            </a:r>
            <a:r>
              <a:rPr dirty="0" sz="2000" lang="en-US" err="1"/>
              <a:t>Incerta</a:t>
            </a:r>
            <a:r>
              <a:rPr dirty="0" sz="2000" lang="en-US"/>
              <a:t> for voice tremor.</a:t>
            </a:r>
            <a:endParaRPr dirty="0" sz="2000" lang="ar-IQ"/>
          </a:p>
          <a:p>
            <a:endParaRPr dirty="0" sz="2000" lang="ar-IQ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2" name="Content Placeholder 2"/>
          <p:cNvSpPr>
            <a:spLocks noGrp="1"/>
          </p:cNvSpPr>
          <p:nvPr>
            <p:ph idx="1"/>
          </p:nvPr>
        </p:nvSpPr>
        <p:spPr>
          <a:xfrm>
            <a:off x="83021" y="92123"/>
            <a:ext cx="8968615" cy="6661968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400" lang="en-US">
                <a:solidFill>
                  <a:srgbClr val="7030A0"/>
                </a:solidFill>
              </a:rPr>
              <a:t>Neuropsychiatric Indications</a:t>
            </a:r>
            <a:endParaRPr b="1" dirty="0" sz="2400" lang="ar-IQ"/>
          </a:p>
          <a:p>
            <a:r>
              <a:rPr b="1" dirty="0" sz="2000" lang="fr-FR">
                <a:solidFill>
                  <a:srgbClr val="C00000"/>
                </a:solidFill>
              </a:rPr>
              <a:t>Tourette’s Syndrome</a:t>
            </a:r>
            <a:endParaRPr b="1" dirty="0" sz="2000" lang="en-US">
              <a:solidFill>
                <a:srgbClr val="C00000"/>
              </a:solidFill>
            </a:endParaRPr>
          </a:p>
          <a:p>
            <a:r>
              <a:rPr dirty="0" sz="2000" lang="fr-FR" err="1"/>
              <a:t>Five</a:t>
            </a:r>
            <a:r>
              <a:rPr dirty="0" sz="2000" lang="fr-FR"/>
              <a:t> </a:t>
            </a:r>
            <a:r>
              <a:rPr dirty="0" sz="2000" lang="fr-FR" err="1"/>
              <a:t>targets</a:t>
            </a:r>
            <a:r>
              <a:rPr dirty="0" sz="2000" lang="fr-FR"/>
              <a:t> have been </a:t>
            </a:r>
            <a:r>
              <a:rPr dirty="0" sz="2000" lang="fr-FR" err="1"/>
              <a:t>used</a:t>
            </a:r>
            <a:r>
              <a:rPr dirty="0" sz="2000" lang="fr-FR"/>
              <a:t> for DBS in patients with TS: </a:t>
            </a:r>
            <a:endParaRPr dirty="0" sz="2000" lang="en-US"/>
          </a:p>
          <a:p>
            <a:pPr indent="-342900" lvl="1" marL="800100">
              <a:buFont typeface="+mj-lt"/>
              <a:buAutoNum type="arabicPeriod"/>
            </a:pPr>
            <a:r>
              <a:rPr dirty="0" sz="2000" lang="fr-FR"/>
              <a:t>the </a:t>
            </a:r>
            <a:r>
              <a:rPr dirty="0" sz="2000" lang="fr-FR" err="1"/>
              <a:t>medial</a:t>
            </a:r>
            <a:r>
              <a:rPr dirty="0" sz="2000" lang="fr-FR"/>
              <a:t> thalamus</a:t>
            </a:r>
            <a:endParaRPr dirty="0" sz="2000" lang="en-US"/>
          </a:p>
          <a:p>
            <a:pPr indent="-342900" lvl="1" marL="800100">
              <a:buFont typeface="+mj-lt"/>
              <a:buAutoNum type="arabicPeriod"/>
            </a:pPr>
            <a:r>
              <a:rPr dirty="0" sz="2000" lang="fr-FR"/>
              <a:t>the </a:t>
            </a:r>
            <a:r>
              <a:rPr dirty="0" sz="2000" lang="fr-FR" err="1"/>
              <a:t>Gpi</a:t>
            </a:r>
            <a:endParaRPr dirty="0" sz="2000" lang="en-US"/>
          </a:p>
          <a:p>
            <a:pPr indent="-342900" lvl="1" marL="800100">
              <a:buFont typeface="+mj-lt"/>
              <a:buAutoNum type="arabicPeriod"/>
            </a:pPr>
            <a:r>
              <a:rPr dirty="0" sz="2000" lang="fr-FR"/>
              <a:t>the </a:t>
            </a:r>
            <a:r>
              <a:rPr dirty="0" sz="2000" lang="en-US" err="1"/>
              <a:t>GPe</a:t>
            </a:r>
            <a:endParaRPr dirty="0" sz="2000" lang="en-US"/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the anterior limb of the internal capsule/ nucleus </a:t>
            </a:r>
            <a:r>
              <a:rPr dirty="0" sz="2000" lang="en-US" err="1"/>
              <a:t>accumbens</a:t>
            </a:r>
            <a:endParaRPr dirty="0" sz="2000" lang="en-US"/>
          </a:p>
          <a:p>
            <a:pPr indent="-342900" lvl="1" marL="800100">
              <a:buFont typeface="+mj-lt"/>
              <a:buAutoNum type="arabicPeriod"/>
            </a:pPr>
            <a:r>
              <a:rPr dirty="0" sz="2000" lang="en-US"/>
              <a:t>the STN.</a:t>
            </a:r>
            <a:endParaRPr dirty="0" sz="2000" lang="fr-FR"/>
          </a:p>
          <a:p>
            <a:r>
              <a:rPr b="1" dirty="0" sz="2000" lang="en-US">
                <a:solidFill>
                  <a:srgbClr val="C00000"/>
                </a:solidFill>
              </a:rPr>
              <a:t>O</a:t>
            </a:r>
            <a:r>
              <a:rPr b="1" dirty="0" sz="2000" lang="fr-FR" err="1">
                <a:solidFill>
                  <a:srgbClr val="C00000"/>
                </a:solidFill>
              </a:rPr>
              <a:t>bsessive-compulsive</a:t>
            </a:r>
            <a:r>
              <a:rPr b="1" dirty="0" sz="2000" lang="en-US">
                <a:solidFill>
                  <a:srgbClr val="C00000"/>
                </a:solidFill>
              </a:rPr>
              <a:t> </a:t>
            </a:r>
            <a:r>
              <a:rPr b="1" dirty="0" sz="2000" lang="fr-FR" err="1">
                <a:solidFill>
                  <a:srgbClr val="C00000"/>
                </a:solidFill>
              </a:rPr>
              <a:t>disorder</a:t>
            </a:r>
            <a:r>
              <a:rPr b="1" dirty="0" sz="2000" lang="en-US">
                <a:solidFill>
                  <a:srgbClr val="C00000"/>
                </a:solidFill>
              </a:rPr>
              <a:t> (</a:t>
            </a:r>
            <a:r>
              <a:rPr b="1" dirty="0" sz="2000" lang="en-US">
                <a:solidFill>
                  <a:srgbClr val="002060"/>
                </a:solidFill>
              </a:rPr>
              <a:t>ventral capsule</a:t>
            </a:r>
            <a:r>
              <a:rPr b="1" dirty="0" sz="2000" lang="en-US">
                <a:solidFill>
                  <a:srgbClr val="C00000"/>
                </a:solidFill>
              </a:rPr>
              <a:t>)</a:t>
            </a:r>
            <a:endParaRPr b="1" dirty="0" sz="2000" lang="fr-FR">
              <a:solidFill>
                <a:srgbClr val="C00000"/>
              </a:solidFill>
            </a:endParaRPr>
          </a:p>
          <a:p>
            <a:r>
              <a:rPr b="1" dirty="0" sz="2000" lang="fr-FR" err="1">
                <a:solidFill>
                  <a:srgbClr val="C00000"/>
                </a:solidFill>
              </a:rPr>
              <a:t>Depression</a:t>
            </a:r>
            <a:r>
              <a:rPr b="1" dirty="0" sz="2000" lang="en-US">
                <a:solidFill>
                  <a:srgbClr val="C00000"/>
                </a:solidFill>
              </a:rPr>
              <a:t> (</a:t>
            </a:r>
            <a:r>
              <a:rPr b="1" dirty="0" sz="2000" lang="en-US">
                <a:solidFill>
                  <a:srgbClr val="002060"/>
                </a:solidFill>
              </a:rPr>
              <a:t>nucleus </a:t>
            </a:r>
            <a:r>
              <a:rPr b="1" dirty="0" sz="2000" lang="en-US" err="1">
                <a:solidFill>
                  <a:srgbClr val="002060"/>
                </a:solidFill>
              </a:rPr>
              <a:t>accumbens</a:t>
            </a:r>
            <a:r>
              <a:rPr b="1" dirty="0" sz="2000" lang="en-US">
                <a:solidFill>
                  <a:srgbClr val="C00000"/>
                </a:solidFill>
              </a:rPr>
              <a:t>)</a:t>
            </a:r>
            <a:endParaRPr b="1" dirty="0" sz="2000" lang="fr-FR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3" name="Rectangle 1"/>
          <p:cNvSpPr/>
          <p:nvPr/>
        </p:nvSpPr>
        <p:spPr>
          <a:xfrm>
            <a:off x="89592" y="87290"/>
            <a:ext cx="8964815" cy="4714240"/>
          </a:xfrm>
          <a:prstGeom prst="rect"/>
        </p:spPr>
        <p:txBody>
          <a:bodyPr wrap="square">
            <a:spAutoFit/>
          </a:bodyPr>
          <a:p>
            <a:pPr indent="-342900" marL="342900"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COMPLICATIONS</a:t>
            </a:r>
            <a:endParaRPr b="1" dirty="0" sz="1950" lang="en-US" u="sng">
              <a:solidFill>
                <a:srgbClr val="000000"/>
              </a:solidFill>
              <a:latin typeface="Calibri-Light"/>
            </a:endParaRPr>
          </a:p>
          <a:p>
            <a:pPr indent="-342900" marL="342900">
              <a:buFont typeface="Wingdings" pitchFamily="2" charset="2"/>
              <a:buChar char="v"/>
            </a:pPr>
            <a:r>
              <a:rPr b="1" dirty="0" sz="2000" lang="en-US">
                <a:solidFill>
                  <a:srgbClr val="7030A0"/>
                </a:solidFill>
              </a:rPr>
              <a:t>Infection </a:t>
            </a:r>
          </a:p>
          <a:p>
            <a:pPr indent="-342900" lvl="1" marL="800100">
              <a:buFont typeface="Arial" panose="020B0604020202020204" pitchFamily="34" charset="0"/>
              <a:buChar char="•"/>
            </a:pPr>
            <a:r>
              <a:rPr dirty="0" sz="2000" lang="en-US">
                <a:solidFill>
                  <a:srgbClr val="000000"/>
                </a:solidFill>
              </a:rPr>
              <a:t>Hardware infection is perhaps the most common complication of DBS surgery.</a:t>
            </a:r>
          </a:p>
          <a:p>
            <a:pPr indent="-342900" lvl="1" marL="800100">
              <a:buFont typeface="Arial" panose="020B0604020202020204" pitchFamily="34" charset="0"/>
              <a:buChar char="•"/>
            </a:pPr>
            <a:r>
              <a:rPr dirty="0" sz="2000" lang="en-US">
                <a:solidFill>
                  <a:srgbClr val="000000"/>
                </a:solidFill>
              </a:rPr>
              <a:t>Infection manifests with localized swelling, erythema, or purulent discharge at the pulse generator, burr hole, or connection incision.</a:t>
            </a:r>
          </a:p>
          <a:p>
            <a:pPr indent="-342900" lvl="1" marL="800100">
              <a:buFont typeface="Arial" panose="020B0604020202020204" pitchFamily="34" charset="0"/>
              <a:buChar char="•"/>
            </a:pPr>
            <a:r>
              <a:rPr dirty="0" sz="2000" lang="en-US">
                <a:solidFill>
                  <a:srgbClr val="000000"/>
                </a:solidFill>
              </a:rPr>
              <a:t>Surgical debridement and wound revision, followed by intravenous antibiotics.</a:t>
            </a:r>
          </a:p>
          <a:p>
            <a:pPr indent="-342900" lvl="1" marL="800100">
              <a:buFont typeface="Arial" panose="020B0604020202020204" pitchFamily="34" charset="0"/>
              <a:buChar char="•"/>
            </a:pPr>
            <a:r>
              <a:rPr dirty="0" sz="2000" lang="en-US">
                <a:solidFill>
                  <a:srgbClr val="000000"/>
                </a:solidFill>
              </a:rPr>
              <a:t>if the device becomes colonized with bacteria, device removal is necessary.</a:t>
            </a:r>
          </a:p>
          <a:p>
            <a:br>
              <a:rPr dirty="0" sz="2000" lang="en-US">
                <a:solidFill>
                  <a:srgbClr val="000000"/>
                </a:solidFill>
              </a:rPr>
            </a:br>
            <a:r>
              <a:rPr dirty="0" sz="2000" lang="en-US">
                <a:solidFill>
                  <a:srgbClr val="7030A0"/>
                </a:solidFill>
              </a:rPr>
              <a:t>• </a:t>
            </a:r>
            <a:r>
              <a:rPr b="1" dirty="0" sz="2000" lang="en-US">
                <a:solidFill>
                  <a:srgbClr val="7030A0"/>
                </a:solidFill>
              </a:rPr>
              <a:t>Medical complications</a:t>
            </a:r>
          </a:p>
          <a:p>
            <a:pPr indent="-342900" lvl="1" marL="800100">
              <a:buFont typeface="Arial" panose="020B0604020202020204" pitchFamily="34" charset="0"/>
              <a:buChar char="•"/>
            </a:pPr>
            <a:r>
              <a:rPr dirty="0" sz="2000" lang="en-US"/>
              <a:t>Parkinsonism-Hyperpyrexia Syndrome</a:t>
            </a:r>
            <a:endParaRPr b="1" dirty="0" sz="2000" lang="en-US">
              <a:solidFill>
                <a:srgbClr val="7030A0"/>
              </a:solidFill>
            </a:endParaRPr>
          </a:p>
          <a:p>
            <a:pPr indent="-342900" lvl="1" marL="800100">
              <a:buFont typeface="Arial" panose="020B0604020202020204" pitchFamily="34" charset="0"/>
              <a:buChar char="•"/>
            </a:pPr>
            <a:r>
              <a:rPr dirty="0" sz="2000" lang="en-US"/>
              <a:t>Dystonic crises</a:t>
            </a:r>
            <a:br>
              <a:rPr dirty="0" sz="2000" lang="en-US"/>
            </a:br>
            <a:endParaRPr dirty="0" sz="2000" lang="en-US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4" name="Content Placeholder 2"/>
          <p:cNvSpPr>
            <a:spLocks noGrp="1"/>
          </p:cNvSpPr>
          <p:nvPr>
            <p:ph idx="1"/>
          </p:nvPr>
        </p:nvSpPr>
        <p:spPr>
          <a:xfrm>
            <a:off x="84340" y="84512"/>
            <a:ext cx="8978842" cy="6681124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PROCEDURE-RELATED COMPLICATIONS </a:t>
            </a:r>
          </a:p>
          <a:p>
            <a:pPr indent="-385763" marL="385763">
              <a:buFont typeface="+mj-lt"/>
              <a:buAutoNum type="arabicPeriod"/>
            </a:pPr>
            <a:r>
              <a:rPr b="1" dirty="0" sz="2000" lang="en-US" err="1"/>
              <a:t>Intracerebral</a:t>
            </a:r>
            <a:r>
              <a:rPr b="1" dirty="0" sz="2000" lang="en-US"/>
              <a:t> Hemorrhage:</a:t>
            </a:r>
            <a:r>
              <a:rPr dirty="0" sz="2000" lang="en-US"/>
              <a:t> (</a:t>
            </a:r>
            <a:r>
              <a:rPr b="1" dirty="0" sz="2000" lang="en-US" err="1">
                <a:solidFill>
                  <a:srgbClr val="7030A0"/>
                </a:solidFill>
              </a:rPr>
              <a:t>GPi</a:t>
            </a:r>
            <a:r>
              <a:rPr b="1" dirty="0" sz="2000" lang="en-US">
                <a:solidFill>
                  <a:srgbClr val="7030A0"/>
                </a:solidFill>
              </a:rPr>
              <a:t>) are associated with a greater incidence of hemorrhage</a:t>
            </a:r>
            <a:r>
              <a:rPr dirty="0" sz="2000" lang="en-US"/>
              <a:t>.</a:t>
            </a:r>
          </a:p>
          <a:p>
            <a:pPr indent="-385763" marL="385763">
              <a:buFont typeface="+mj-lt"/>
              <a:buAutoNum type="arabicPeriod"/>
            </a:pPr>
            <a:r>
              <a:rPr b="1" dirty="0" sz="2000" lang="en-US"/>
              <a:t>Subdural Hematoma </a:t>
            </a:r>
          </a:p>
          <a:p>
            <a:pPr indent="-385763" marL="385763">
              <a:buFont typeface="+mj-lt"/>
              <a:buAutoNum type="arabicPeriod"/>
            </a:pPr>
            <a:r>
              <a:rPr b="1" dirty="0" sz="2000" lang="en-US"/>
              <a:t>Perioperative Confusion</a:t>
            </a:r>
          </a:p>
          <a:p>
            <a:pPr indent="-385763" lvl="1" marL="728663"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Perioperative confusion/agitation</a:t>
            </a:r>
            <a:r>
              <a:rPr dirty="0" sz="2000" lang="en-US"/>
              <a:t> is </a:t>
            </a:r>
            <a:r>
              <a:rPr dirty="0" sz="2000" lang="en-US" u="sng">
                <a:solidFill>
                  <a:srgbClr val="C00000"/>
                </a:solidFill>
              </a:rPr>
              <a:t>one of the most commonly complications of DBS</a:t>
            </a:r>
            <a:r>
              <a:rPr dirty="0" sz="2000" lang="en-US"/>
              <a:t>. increases with age, this complication is most commonly observed in patients undergoing DBS for Parkinson’s disease. </a:t>
            </a:r>
          </a:p>
          <a:p>
            <a:pPr indent="-385763" lvl="1" marL="728663">
              <a:buFont typeface="Wingdings" pitchFamily="2" charset="2"/>
              <a:buChar char="Ø"/>
            </a:pPr>
            <a:r>
              <a:rPr dirty="0" sz="2000" lang="en-US"/>
              <a:t>Managed conservatively with mild sedation and physiologic support. </a:t>
            </a:r>
          </a:p>
          <a:p>
            <a:pPr indent="-385763" marL="385763">
              <a:buFont typeface="+mj-lt"/>
              <a:buAutoNum type="arabicPeriod"/>
            </a:pPr>
            <a:r>
              <a:rPr b="1" dirty="0" sz="2000" lang="en-US"/>
              <a:t>Cerebral Venous Infarction</a:t>
            </a:r>
          </a:p>
          <a:p>
            <a:pPr indent="-385763" marL="385763">
              <a:buFont typeface="+mj-lt"/>
              <a:buAutoNum type="arabicPeriod"/>
            </a:pPr>
            <a:r>
              <a:rPr b="1" dirty="0" sz="2000" lang="en-US"/>
              <a:t>Ischemic Stroke </a:t>
            </a:r>
          </a:p>
          <a:p>
            <a:pPr indent="-385763" marL="385763">
              <a:buFont typeface="+mj-lt"/>
              <a:buAutoNum type="arabicPeriod"/>
            </a:pPr>
            <a:r>
              <a:rPr b="1" dirty="0" sz="2000" lang="en-US"/>
              <a:t>Poorly Positioned Electrodes. </a:t>
            </a:r>
          </a:p>
          <a:p>
            <a:pPr indent="-385763" marL="385763">
              <a:buFont typeface="+mj-lt"/>
              <a:buAutoNum type="arabicPeriod"/>
            </a:pPr>
            <a:r>
              <a:rPr b="1" dirty="0" sz="2000" lang="en-US"/>
              <a:t>Venous Air Embolism </a:t>
            </a:r>
          </a:p>
          <a:p>
            <a:pPr indent="-385763" marL="385763">
              <a:buFont typeface="+mj-lt"/>
              <a:buAutoNum type="arabicPeriod"/>
            </a:pPr>
            <a:r>
              <a:rPr b="1" dirty="0" sz="2000" lang="en-US"/>
              <a:t>Neurological Deficit </a:t>
            </a:r>
          </a:p>
          <a:p>
            <a:pPr indent="-385763" marL="385763">
              <a:buFont typeface="+mj-lt"/>
              <a:buAutoNum type="arabicPeriod"/>
            </a:pPr>
            <a:r>
              <a:rPr b="1" dirty="0" sz="2000" lang="en-US"/>
              <a:t>Seizure </a:t>
            </a:r>
          </a:p>
          <a:p>
            <a:pPr indent="-385763" marL="385763">
              <a:buFont typeface="+mj-lt"/>
              <a:buAutoNum type="arabicPeriod"/>
            </a:pPr>
            <a:r>
              <a:rPr b="1" dirty="0" sz="2000" lang="en-US"/>
              <a:t>CSF leak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5" name="Content Placeholder 2"/>
          <p:cNvSpPr>
            <a:spLocks noGrp="1"/>
          </p:cNvSpPr>
          <p:nvPr>
            <p:ph idx="1"/>
          </p:nvPr>
        </p:nvSpPr>
        <p:spPr>
          <a:xfrm>
            <a:off x="83992" y="89420"/>
            <a:ext cx="8979189" cy="6687762"/>
          </a:xfrm>
        </p:spPr>
        <p:txBody>
          <a:bodyPr>
            <a:noAutofit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HARDWARE-RELATED COMPLICATIONS </a:t>
            </a:r>
          </a:p>
          <a:p>
            <a:r>
              <a:rPr dirty="0" sz="2000" lang="en-US">
                <a:solidFill>
                  <a:srgbClr val="000000"/>
                </a:solidFill>
              </a:rPr>
              <a:t>uncommon and may be expected to decrease over time with improvements in device design.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>
                <a:solidFill>
                  <a:srgbClr val="002060"/>
                </a:solidFill>
              </a:rPr>
              <a:t>Lead/Extension Wire Fracture: </a:t>
            </a:r>
            <a:r>
              <a:rPr dirty="0" sz="2000" lang="en-US"/>
              <a:t>one of the most common complications of DBS.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>
                <a:solidFill>
                  <a:srgbClr val="002060"/>
                </a:solidFill>
              </a:rPr>
              <a:t>Lead Tip Migration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>
                <a:solidFill>
                  <a:srgbClr val="002060"/>
                </a:solidFill>
              </a:rPr>
              <a:t>Lead Tip </a:t>
            </a:r>
            <a:r>
              <a:rPr b="1" dirty="0" sz="2000" lang="en-US" err="1">
                <a:solidFill>
                  <a:srgbClr val="002060"/>
                </a:solidFill>
              </a:rPr>
              <a:t>Gliosis</a:t>
            </a:r>
            <a:endParaRPr b="1" dirty="0" sz="2000" lang="en-US">
              <a:solidFill>
                <a:srgbClr val="002060"/>
              </a:solidFill>
            </a:endParaRPr>
          </a:p>
          <a:p>
            <a:pPr indent="-457200" marL="457200">
              <a:buFont typeface="+mj-lt"/>
              <a:buAutoNum type="arabicParenR"/>
            </a:pPr>
            <a:endParaRPr b="1" dirty="0" sz="2000" lang="en-US">
              <a:solidFill>
                <a:srgbClr val="002060"/>
              </a:solidFill>
            </a:endParaRPr>
          </a:p>
          <a:p>
            <a:pPr indent="-457200" marL="457200">
              <a:buFont typeface="+mj-lt"/>
              <a:buAutoNum type="arabicParenR"/>
            </a:pPr>
            <a:r>
              <a:rPr b="1" dirty="0" sz="2000" lang="en-US" err="1">
                <a:solidFill>
                  <a:srgbClr val="002060"/>
                </a:solidFill>
              </a:rPr>
              <a:t>Intraparenchymal</a:t>
            </a:r>
            <a:r>
              <a:rPr b="1" dirty="0" sz="2000" lang="en-US">
                <a:solidFill>
                  <a:srgbClr val="002060"/>
                </a:solidFill>
              </a:rPr>
              <a:t> Cyst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>
                <a:solidFill>
                  <a:srgbClr val="002060"/>
                </a:solidFill>
              </a:rPr>
              <a:t>Edema Surrounding Implanted DBS Leads</a:t>
            </a:r>
          </a:p>
          <a:p>
            <a:pPr indent="-457200" marL="457200">
              <a:buFont typeface="+mj-lt"/>
              <a:buAutoNum type="arabicParenR"/>
            </a:pPr>
            <a:endParaRPr b="1" dirty="0" sz="2000" lang="en-US">
              <a:solidFill>
                <a:srgbClr val="002060"/>
              </a:solidFill>
            </a:endParaRPr>
          </a:p>
          <a:p>
            <a:pPr indent="-457200" marL="457200">
              <a:buFont typeface="+mj-lt"/>
              <a:buAutoNum type="arabicParenR"/>
            </a:pPr>
            <a:r>
              <a:rPr b="1" dirty="0" sz="2000" lang="en-US">
                <a:solidFill>
                  <a:srgbClr val="002060"/>
                </a:solidFill>
              </a:rPr>
              <a:t>Twiddler’s Syndrome: Spontaneous twisting of the wires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>
                <a:solidFill>
                  <a:srgbClr val="002060"/>
                </a:solidFill>
              </a:rPr>
              <a:t>Bowstringing: is the formation of scar tissue around extension wires</a:t>
            </a:r>
          </a:p>
          <a:p>
            <a:pPr indent="-457200" marL="457200">
              <a:buFont typeface="+mj-lt"/>
              <a:buAutoNum type="arabicParenR"/>
            </a:pPr>
            <a:r>
              <a:rPr b="1" dirty="0" sz="2000" lang="en-US">
                <a:solidFill>
                  <a:srgbClr val="002060"/>
                </a:solidFill>
              </a:rPr>
              <a:t>Pulse Generator Malfunction &amp; Migration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6" name="Rectangle 4"/>
          <p:cNvSpPr/>
          <p:nvPr/>
        </p:nvSpPr>
        <p:spPr>
          <a:xfrm>
            <a:off x="0" y="0"/>
            <a:ext cx="9144000" cy="2491740"/>
          </a:xfrm>
          <a:prstGeom prst="rect"/>
        </p:spPr>
        <p:txBody>
          <a:bodyPr wrap="square">
            <a:spAutoFit/>
          </a:bodyPr>
          <a:p>
            <a:pPr indent="-285750" marL="285750">
              <a:buFont typeface="Wingdings" pitchFamily="2" charset="2"/>
              <a:buChar char="v"/>
            </a:pPr>
            <a:r>
              <a:rPr b="1" dirty="0" lang="en-US"/>
              <a:t>The deep brain stimulation (DBS) system. (</a:t>
            </a:r>
            <a:r>
              <a:rPr b="1" dirty="0" lang="en-US" err="1"/>
              <a:t>Activa</a:t>
            </a:r>
            <a:r>
              <a:rPr b="1" dirty="0" lang="en-US"/>
              <a:t>; Medtronic, Inc., Minneapolis, MN) </a:t>
            </a:r>
          </a:p>
          <a:p>
            <a:pPr indent="-285750" marL="285750">
              <a:buFont typeface="Wingdings" pitchFamily="2" charset="2"/>
              <a:buChar char="Ø"/>
            </a:pPr>
            <a:r>
              <a:rPr b="1" dirty="0" lang="en-US">
                <a:solidFill>
                  <a:srgbClr val="C00000"/>
                </a:solidFill>
              </a:rPr>
              <a:t>three primary components</a:t>
            </a:r>
            <a:r>
              <a:rPr b="1" dirty="0" lang="en-US"/>
              <a:t>: </a:t>
            </a:r>
          </a:p>
          <a:p>
            <a:pPr indent="-342900" marL="342900">
              <a:buFont typeface="+mj-lt"/>
              <a:buAutoNum type="arabicParenR"/>
            </a:pPr>
            <a:r>
              <a:rPr dirty="0" lang="en-US"/>
              <a:t>the stimulating lead, which is implanted</a:t>
            </a:r>
            <a:r>
              <a:rPr dirty="0" lang="ar-SA"/>
              <a:t> </a:t>
            </a:r>
            <a:r>
              <a:rPr dirty="0" lang="en-US"/>
              <a:t>stereotactically into the desired target.</a:t>
            </a:r>
          </a:p>
          <a:p>
            <a:pPr indent="-342900" marL="342900">
              <a:buFont typeface="+mj-lt"/>
              <a:buAutoNum type="arabicParenR"/>
            </a:pPr>
            <a:r>
              <a:rPr dirty="0" lang="en-US"/>
              <a:t>the programmable stimulator, which generates the electrical impulses.</a:t>
            </a:r>
          </a:p>
          <a:p>
            <a:pPr indent="-342900" marL="342900">
              <a:buFont typeface="+mj-lt"/>
              <a:buAutoNum type="arabicParenR"/>
            </a:pPr>
            <a:r>
              <a:rPr dirty="0" lang="en-US"/>
              <a:t>the extension cable, which is tunneled subcutaneously and connects the stimulator to the lead.</a:t>
            </a:r>
          </a:p>
          <a:p>
            <a:pPr indent="-285750" marL="285750">
              <a:buFont typeface="Wingdings" pitchFamily="2" charset="2"/>
              <a:buChar char="ü"/>
            </a:pPr>
            <a:endParaRPr dirty="0" lang="ar-SA"/>
          </a:p>
          <a:p>
            <a:pPr indent="-285750" marL="285750">
              <a:buFont typeface="Wingdings" pitchFamily="2" charset="2"/>
              <a:buChar char="ü"/>
            </a:pPr>
            <a:r>
              <a:rPr dirty="0" lang="en-US"/>
              <a:t>A fourth component, the bur hole cap, which</a:t>
            </a:r>
            <a:r>
              <a:rPr dirty="0" lang="ar-SA"/>
              <a:t> </a:t>
            </a:r>
            <a:r>
              <a:rPr dirty="0" lang="en-US"/>
              <a:t>holds the lead in place and covers the bur hole,</a:t>
            </a:r>
            <a:endParaRPr dirty="0" lang="ar-IQ"/>
          </a:p>
        </p:txBody>
      </p:sp>
      <p:pic>
        <p:nvPicPr>
          <p:cNvPr id="2097162" name="Picture 7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714750" y="2472746"/>
            <a:ext cx="5714500" cy="4351338"/>
          </a:xfrm>
          <a:prstGeom prst="rect"/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7" name="Content Placeholder 2"/>
          <p:cNvSpPr>
            <a:spLocks noGrp="1"/>
          </p:cNvSpPr>
          <p:nvPr>
            <p:ph idx="1"/>
          </p:nvPr>
        </p:nvSpPr>
        <p:spPr>
          <a:xfrm>
            <a:off x="86014" y="82262"/>
            <a:ext cx="8977168" cy="6683374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Mechanisms</a:t>
            </a:r>
            <a:endParaRPr b="1" dirty="0" sz="2400" lang="ar-IQ" u="sng">
              <a:solidFill>
                <a:srgbClr val="C00000"/>
              </a:solidFill>
            </a:endParaRPr>
          </a:p>
          <a:p>
            <a:r>
              <a:rPr dirty="0" sz="2000" lang="en-US"/>
              <a:t>The exact mechanism of action of DBS is not known.</a:t>
            </a:r>
          </a:p>
          <a:p>
            <a:r>
              <a:rPr dirty="0" sz="2000" lang="en-US"/>
              <a:t> hypotheses to explain the mechanisms of DBS:</a:t>
            </a:r>
          </a:p>
          <a:p>
            <a:pPr indent="-342900" lvl="1" marL="685800">
              <a:buFont typeface="+mj-lt"/>
              <a:buAutoNum type="arabicPeriod"/>
            </a:pPr>
            <a:r>
              <a:rPr b="1" dirty="0" sz="2000" lang="en-US"/>
              <a:t>Depolarization blockade</a:t>
            </a:r>
            <a:r>
              <a:rPr dirty="0" sz="2000" lang="en-US"/>
              <a:t>: Electrical currents block the neuronal output at or near the electrode site.</a:t>
            </a:r>
          </a:p>
          <a:p>
            <a:pPr indent="-342900" lvl="1" marL="685800">
              <a:buFont typeface="+mj-lt"/>
              <a:buAutoNum type="arabicPeriod"/>
            </a:pPr>
            <a:r>
              <a:rPr b="1" dirty="0" sz="2000" lang="en-US"/>
              <a:t>Synaptic inhibition</a:t>
            </a:r>
            <a:r>
              <a:rPr dirty="0" sz="2000" lang="en-US"/>
              <a:t>: This causes an indirect regulation of the neuronal output by activating axon terminals with synaptic connections to neurons near the stimulating electrode.</a:t>
            </a:r>
          </a:p>
          <a:p>
            <a:pPr indent="-342900" lvl="1" marL="685800">
              <a:buFont typeface="+mj-lt"/>
              <a:buAutoNum type="arabicPeriod"/>
            </a:pPr>
            <a:r>
              <a:rPr b="1" dirty="0" sz="2000" lang="en-US"/>
              <a:t>De-synchronization</a:t>
            </a:r>
            <a:r>
              <a:rPr dirty="0" sz="2000" lang="en-US"/>
              <a:t> of abnormal oscillatory activity of neurons.</a:t>
            </a:r>
          </a:p>
          <a:p>
            <a:pPr indent="-342900" lvl="1" marL="685800">
              <a:buFont typeface="+mj-lt"/>
              <a:buAutoNum type="arabicPeriod"/>
            </a:pPr>
            <a:r>
              <a:rPr b="1" dirty="0" sz="2000" lang="en-US"/>
              <a:t>Antidromic activation</a:t>
            </a:r>
            <a:r>
              <a:rPr dirty="0" sz="2000" lang="en-US"/>
              <a:t> either activating/blockading distant neurons or blockading slow axons.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1" name="Content Placeholder 2"/>
          <p:cNvSpPr>
            <a:spLocks noGrp="1"/>
          </p:cNvSpPr>
          <p:nvPr>
            <p:ph idx="1"/>
          </p:nvPr>
        </p:nvSpPr>
        <p:spPr>
          <a:xfrm>
            <a:off x="86014" y="82261"/>
            <a:ext cx="8977168" cy="6671830"/>
          </a:xfrm>
        </p:spPr>
        <p:txBody>
          <a:bodyPr>
            <a:normAutofit fontScale="90000" lnSpcReduction="10000"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Anatomy</a:t>
            </a:r>
          </a:p>
          <a:p>
            <a:r>
              <a:rPr b="1" dirty="0" sz="2000" lang="en-US"/>
              <a:t>The basal ganglia comprise 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>
                <a:solidFill>
                  <a:srgbClr val="002060"/>
                </a:solidFill>
              </a:rPr>
              <a:t>Dorsal striatum</a:t>
            </a:r>
            <a:r>
              <a:rPr dirty="0" sz="2000" lang="en-US"/>
              <a:t> (caudate nucleus and putamen).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>
                <a:solidFill>
                  <a:srgbClr val="002060"/>
                </a:solidFill>
              </a:rPr>
              <a:t>Ventral striatum</a:t>
            </a:r>
            <a:r>
              <a:rPr dirty="0" sz="2000" lang="en-US">
                <a:solidFill>
                  <a:srgbClr val="0070C0"/>
                </a:solidFill>
              </a:rPr>
              <a:t> </a:t>
            </a:r>
            <a:r>
              <a:rPr dirty="0" sz="2000" lang="en-US"/>
              <a:t>(nucleus </a:t>
            </a:r>
            <a:r>
              <a:rPr dirty="0" sz="2000" lang="en-US" err="1"/>
              <a:t>accumbens</a:t>
            </a:r>
            <a:r>
              <a:rPr dirty="0" sz="2000" lang="en-US"/>
              <a:t>).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>
                <a:solidFill>
                  <a:srgbClr val="002060"/>
                </a:solidFill>
              </a:rPr>
              <a:t>External and internal segments of the </a:t>
            </a:r>
            <a:r>
              <a:rPr dirty="0" sz="2000" lang="en-US" err="1">
                <a:solidFill>
                  <a:srgbClr val="002060"/>
                </a:solidFill>
              </a:rPr>
              <a:t>globus</a:t>
            </a:r>
            <a:r>
              <a:rPr dirty="0" sz="2000" lang="en-US">
                <a:solidFill>
                  <a:srgbClr val="002060"/>
                </a:solidFill>
              </a:rPr>
              <a:t> </a:t>
            </a:r>
            <a:r>
              <a:rPr dirty="0" sz="2000" lang="en-US" err="1">
                <a:solidFill>
                  <a:srgbClr val="002060"/>
                </a:solidFill>
              </a:rPr>
              <a:t>pallidus</a:t>
            </a:r>
            <a:r>
              <a:rPr dirty="0" sz="2000" lang="en-US"/>
              <a:t> (</a:t>
            </a:r>
            <a:r>
              <a:rPr dirty="0" sz="2000" lang="en-US" err="1"/>
              <a:t>GPe</a:t>
            </a:r>
            <a:r>
              <a:rPr dirty="0" sz="2000" lang="en-US"/>
              <a:t> and </a:t>
            </a:r>
            <a:r>
              <a:rPr dirty="0" sz="2000" lang="en-US" err="1"/>
              <a:t>Gpi</a:t>
            </a:r>
            <a:r>
              <a:rPr dirty="0" sz="2000" lang="en-US"/>
              <a:t>).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 err="1">
                <a:solidFill>
                  <a:srgbClr val="002060"/>
                </a:solidFill>
              </a:rPr>
              <a:t>Subthalamic</a:t>
            </a:r>
            <a:r>
              <a:rPr dirty="0" sz="2000" lang="en-US">
                <a:solidFill>
                  <a:srgbClr val="002060"/>
                </a:solidFill>
              </a:rPr>
              <a:t> nucleus</a:t>
            </a:r>
            <a:r>
              <a:rPr dirty="0" sz="2000" lang="en-US">
                <a:solidFill>
                  <a:srgbClr val="0070C0"/>
                </a:solidFill>
              </a:rPr>
              <a:t> </a:t>
            </a:r>
            <a:r>
              <a:rPr dirty="0" sz="2000" lang="en-US"/>
              <a:t>(STN).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 err="1">
                <a:solidFill>
                  <a:srgbClr val="002060"/>
                </a:solidFill>
              </a:rPr>
              <a:t>Substantia</a:t>
            </a:r>
            <a:r>
              <a:rPr dirty="0" sz="2000" lang="en-US">
                <a:solidFill>
                  <a:srgbClr val="002060"/>
                </a:solidFill>
              </a:rPr>
              <a:t> </a:t>
            </a:r>
            <a:r>
              <a:rPr dirty="0" sz="2000" lang="en-US" err="1">
                <a:solidFill>
                  <a:srgbClr val="002060"/>
                </a:solidFill>
              </a:rPr>
              <a:t>nigra</a:t>
            </a:r>
            <a:r>
              <a:rPr dirty="0" sz="2000" lang="en-US"/>
              <a:t>, includes the pars </a:t>
            </a:r>
            <a:r>
              <a:rPr dirty="0" sz="2000" lang="en-US" err="1"/>
              <a:t>reticulata</a:t>
            </a:r>
            <a:r>
              <a:rPr dirty="0" sz="2000" lang="en-US"/>
              <a:t> and pars </a:t>
            </a:r>
            <a:r>
              <a:rPr dirty="0" sz="2000" lang="en-US" err="1"/>
              <a:t>compacta</a:t>
            </a:r>
            <a:r>
              <a:rPr dirty="0" sz="2000" lang="en-US"/>
              <a:t> (</a:t>
            </a:r>
            <a:r>
              <a:rPr dirty="0" sz="2000" lang="en-US" err="1"/>
              <a:t>SNr</a:t>
            </a:r>
            <a:r>
              <a:rPr dirty="0" sz="2000" lang="en-US"/>
              <a:t> and </a:t>
            </a:r>
            <a:r>
              <a:rPr dirty="0" sz="2000" lang="en-US" err="1"/>
              <a:t>SNc</a:t>
            </a:r>
            <a:r>
              <a:rPr dirty="0" sz="2000" lang="en-US"/>
              <a:t>).</a:t>
            </a:r>
          </a:p>
          <a:p>
            <a:pPr lvl="1">
              <a:buFont typeface="Wingdings" pitchFamily="2" charset="2"/>
              <a:buChar char="Ø"/>
            </a:pPr>
            <a:r>
              <a:rPr dirty="0" sz="2000" lang="en-US">
                <a:solidFill>
                  <a:srgbClr val="002060"/>
                </a:solidFill>
              </a:rPr>
              <a:t>Ventral </a:t>
            </a:r>
            <a:r>
              <a:rPr dirty="0" sz="2000" lang="en-US" err="1">
                <a:solidFill>
                  <a:srgbClr val="002060"/>
                </a:solidFill>
              </a:rPr>
              <a:t>tegmental</a:t>
            </a:r>
            <a:r>
              <a:rPr dirty="0" sz="2000" lang="en-US">
                <a:solidFill>
                  <a:srgbClr val="002060"/>
                </a:solidFill>
              </a:rPr>
              <a:t> area</a:t>
            </a:r>
            <a:r>
              <a:rPr dirty="0" sz="2000" lang="en-US"/>
              <a:t> (VTA).</a:t>
            </a:r>
          </a:p>
          <a:p>
            <a:pPr lvl="1"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dirty="0" sz="2000" lang="en-US"/>
              <a:t>Three main functionally segregated loops can be identified: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Sensorimotor.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Limbic.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Associative/cognitive.</a:t>
            </a:r>
          </a:p>
          <a:p>
            <a:pPr>
              <a:buFont typeface="Wingdings" pitchFamily="2" charset="2"/>
              <a:buChar char="ü"/>
            </a:pPr>
            <a:endParaRPr dirty="0" sz="2000" lang="en-US"/>
          </a:p>
          <a:p>
            <a:pPr>
              <a:buFont typeface="Wingdings" pitchFamily="2" charset="2"/>
              <a:buChar char="v"/>
            </a:pPr>
            <a:r>
              <a:rPr dirty="0" sz="2000" lang="en-US"/>
              <a:t>The three main transmitter systems involved in the integration of BG function are 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Glutamate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l-GR"/>
              <a:t>γ-</a:t>
            </a:r>
            <a:r>
              <a:rPr dirty="0" sz="2000" lang="en-US"/>
              <a:t>aminobutyric acid (GABA)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dopamine (DA)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1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7886700" cy="717929"/>
          </a:xfrm>
        </p:spPr>
        <p:txBody>
          <a:bodyPr>
            <a:normAutofit/>
          </a:bodyPr>
          <a:p>
            <a:r>
              <a:rPr b="1" dirty="0" sz="2100" lang="en-US">
                <a:solidFill>
                  <a:srgbClr val="002060"/>
                </a:solidFill>
                <a:latin typeface="Avenir-Light"/>
              </a:rPr>
              <a:t>Medtronic DBS,</a:t>
            </a:r>
            <a:r>
              <a:rPr b="1" dirty="0" sz="2100" lang="en-US">
                <a:solidFill>
                  <a:srgbClr val="002060"/>
                </a:solidFill>
                <a:latin typeface="Avenir-Black"/>
              </a:rPr>
              <a:t> </a:t>
            </a:r>
            <a:r>
              <a:rPr b="1" dirty="0" sz="2100" lang="en-US">
                <a:solidFill>
                  <a:srgbClr val="002060"/>
                </a:solidFill>
                <a:latin typeface="Avenir-Light"/>
              </a:rPr>
              <a:t>Postoperative T1-MRI </a:t>
            </a:r>
            <a:endParaRPr dirty="0" sz="2100" lang="ar-IQ"/>
          </a:p>
        </p:txBody>
      </p:sp>
      <p:pic>
        <p:nvPicPr>
          <p:cNvPr id="2097163" name="Content Placeholder 3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3608364" y="717929"/>
            <a:ext cx="5535636" cy="5172364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8619" name="Rectangle 4"/>
          <p:cNvSpPr/>
          <p:nvPr/>
        </p:nvSpPr>
        <p:spPr>
          <a:xfrm>
            <a:off x="0" y="601267"/>
            <a:ext cx="3608364" cy="5158741"/>
          </a:xfrm>
          <a:prstGeom prst="rect"/>
        </p:spPr>
        <p:txBody>
          <a:bodyPr wrap="square">
            <a:spAutoFit/>
          </a:bodyPr>
          <a:p>
            <a:r>
              <a:rPr dirty="0" sz="1600" lang="en-US">
                <a:solidFill>
                  <a:srgbClr val="000000"/>
                </a:solidFill>
                <a:latin typeface="Avenir-Light"/>
              </a:rPr>
              <a:t>A typical deep brain stimulation (DBS) lead consists of four electrode contacts, providing multiple options for stimulating the neural target</a:t>
            </a:r>
            <a:r>
              <a:rPr b="1" dirty="0" sz="1600" lang="en-US">
                <a:solidFill>
                  <a:srgbClr val="002060"/>
                </a:solidFill>
                <a:latin typeface="Avenir-Light"/>
              </a:rPr>
              <a:t>. </a:t>
            </a:r>
          </a:p>
          <a:p>
            <a:r>
              <a:rPr b="1" dirty="0" sz="1600" lang="en-US">
                <a:solidFill>
                  <a:srgbClr val="002060"/>
                </a:solidFill>
                <a:latin typeface="Avenir-Black"/>
              </a:rPr>
              <a:t>A, </a:t>
            </a:r>
            <a:r>
              <a:rPr b="1" dirty="0" sz="1600" lang="en-US">
                <a:solidFill>
                  <a:srgbClr val="002060"/>
                </a:solidFill>
                <a:latin typeface="Avenir-Light"/>
              </a:rPr>
              <a:t>Medtronic DBS </a:t>
            </a:r>
            <a:r>
              <a:rPr dirty="0" sz="1600" lang="en-US">
                <a:solidFill>
                  <a:srgbClr val="000000"/>
                </a:solidFill>
                <a:latin typeface="Avenir-Light"/>
              </a:rPr>
              <a:t>lead (Model 3387) with a diameter of 1.27 mm and four contacts (1.5 mm high) spaced 1.5 mm apart. </a:t>
            </a:r>
          </a:p>
          <a:p>
            <a:r>
              <a:rPr b="1" dirty="0" sz="1600" lang="en-US">
                <a:solidFill>
                  <a:srgbClr val="002060"/>
                </a:solidFill>
                <a:latin typeface="Avenir-Black"/>
              </a:rPr>
              <a:t>B, </a:t>
            </a:r>
            <a:r>
              <a:rPr b="1" dirty="0" sz="1600" lang="en-US">
                <a:solidFill>
                  <a:srgbClr val="002060"/>
                </a:solidFill>
                <a:latin typeface="Avenir-Light"/>
              </a:rPr>
              <a:t>Postoperative T1-MRI </a:t>
            </a:r>
            <a:r>
              <a:rPr dirty="0" sz="1600" lang="en-US">
                <a:solidFill>
                  <a:srgbClr val="000000"/>
                </a:solidFill>
                <a:latin typeface="Avenir-Light"/>
              </a:rPr>
              <a:t>taken at the oblique angle of the DBS lead implant (75 degrees on the sagittal plane and 75 degrees on the coronal plane). Reconstructions of the right hemisphere thalamus (</a:t>
            </a:r>
            <a:r>
              <a:rPr dirty="0" sz="1600" i="1" lang="en-US">
                <a:solidFill>
                  <a:srgbClr val="000000"/>
                </a:solidFill>
                <a:latin typeface="Avenir-LightOblique"/>
              </a:rPr>
              <a:t>yellow</a:t>
            </a:r>
            <a:r>
              <a:rPr dirty="0" sz="1600" lang="en-US">
                <a:solidFill>
                  <a:srgbClr val="000000"/>
                </a:solidFill>
                <a:latin typeface="Avenir-Light"/>
              </a:rPr>
              <a:t>) and subthalamic nucleus (STN; </a:t>
            </a:r>
            <a:r>
              <a:rPr dirty="0" sz="1600" i="1" lang="en-US">
                <a:solidFill>
                  <a:srgbClr val="000000"/>
                </a:solidFill>
                <a:latin typeface="Avenir-LightOblique"/>
              </a:rPr>
              <a:t>green</a:t>
            </a:r>
            <a:r>
              <a:rPr dirty="0" sz="1600" lang="en-US">
                <a:solidFill>
                  <a:srgbClr val="000000"/>
                </a:solidFill>
                <a:latin typeface="Avenir-Light"/>
              </a:rPr>
              <a:t>) are superimposed on the scan, with the DBS lead artifact traversing both nuclei. For this patient with Parkinson’s disease, contact 2 was located within the STN, with contact 3 just dorsal to the STN.</a:t>
            </a:r>
            <a:endParaRPr dirty="0" sz="1600" lang="ar-IQ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0" name="Content Placeholder 2"/>
          <p:cNvSpPr>
            <a:spLocks noGrp="1"/>
          </p:cNvSpPr>
          <p:nvPr>
            <p:ph idx="1"/>
          </p:nvPr>
        </p:nvSpPr>
        <p:spPr>
          <a:xfrm>
            <a:off x="83415" y="51954"/>
            <a:ext cx="8977169" cy="6754092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7030A0"/>
                </a:solidFill>
              </a:rPr>
              <a:t>From oxford of neurological surgery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 u="sng">
                <a:solidFill>
                  <a:srgbClr val="002060"/>
                </a:solidFill>
              </a:rPr>
              <a:t>Stereotactic surgery has three fundamental concepts. </a:t>
            </a:r>
          </a:p>
          <a:p>
            <a:r>
              <a:rPr dirty="0" sz="2000" lang="en-US"/>
              <a:t>Firstly, that the brain is a geometric volume in a coordinate system.</a:t>
            </a:r>
          </a:p>
          <a:p>
            <a:r>
              <a:rPr dirty="0" sz="2000" lang="en-US"/>
              <a:t>Secondly  that  suitable  reference  points  (such  as  the  commissures) can be defined within this volume to calculate surgical targets.</a:t>
            </a:r>
          </a:p>
          <a:p>
            <a:r>
              <a:rPr dirty="0" sz="2000" lang="en-US"/>
              <a:t>Thirdly that appropriate surgical instruments can navigate the coordinate system to operate upon such targets.</a:t>
            </a:r>
          </a:p>
          <a:p>
            <a:endParaRPr dirty="0" sz="2000" lang="en-US"/>
          </a:p>
          <a:p>
            <a:r>
              <a:rPr dirty="0" sz="2000" lang="en-US"/>
              <a:t>Any point in the  head can be described in space by considering  the head as fixed in three orthogonal planes intersecting at a given reference zero point.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The distance lateral to the zero (x)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Anterior to it (y)</a:t>
            </a:r>
          </a:p>
          <a:p>
            <a:pPr lvl="1">
              <a:buFont typeface="Wingdings" pitchFamily="2" charset="2"/>
              <a:buChar char="ü"/>
            </a:pPr>
            <a:r>
              <a:rPr dirty="0" sz="2000" lang="en-US"/>
              <a:t>Vertically above it (z)</a:t>
            </a:r>
          </a:p>
          <a:p>
            <a:pPr>
              <a:buFont typeface="Wingdings" pitchFamily="2" charset="2"/>
              <a:buChar char="ü"/>
            </a:pPr>
            <a:endParaRPr dirty="0" sz="2400" lang="en-US"/>
          </a:p>
          <a:p>
            <a:r>
              <a:rPr dirty="0" sz="2000" lang="en-US"/>
              <a:t>Invisible targets such as the ventral intermediate thalamus can be grossly targeted either in terms of their known distance from deep brain landmarks such as the </a:t>
            </a:r>
            <a:r>
              <a:rPr b="1" dirty="0" sz="2000" lang="en-US">
                <a:solidFill>
                  <a:srgbClr val="C00000"/>
                </a:solidFill>
              </a:rPr>
              <a:t>mid- commissural point </a:t>
            </a:r>
            <a:r>
              <a:rPr dirty="0" sz="2000" lang="en-US"/>
              <a:t>[the anterior and posterior commissures (AC- PC) ] or using stereotactic atlases.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8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4" name="Content Placeholder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1067954" y="0"/>
            <a:ext cx="7008092" cy="6858000"/>
          </a:xfrm>
          <a:prstGeom prst="rect"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65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394200" y="854364"/>
            <a:ext cx="4749800" cy="5310909"/>
          </a:xfrm>
          <a:prstGeom prst="rect"/>
        </p:spPr>
      </p:pic>
      <p:pic>
        <p:nvPicPr>
          <p:cNvPr id="2097166" name="Picture 10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0" y="854364"/>
            <a:ext cx="4394200" cy="5310909"/>
          </a:xfrm>
          <a:prstGeom prst="rect"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1" name="Title 1"/>
          <p:cNvSpPr>
            <a:spLocks noGrp="1"/>
          </p:cNvSpPr>
          <p:nvPr>
            <p:ph type="title"/>
          </p:nvPr>
        </p:nvSpPr>
        <p:spPr>
          <a:xfrm>
            <a:off x="2879160" y="2860422"/>
            <a:ext cx="3567547" cy="813234"/>
          </a:xfrm>
        </p:spPr>
        <p:txBody>
          <a:bodyPr>
            <a:normAutofit/>
          </a:bodyPr>
          <a:p>
            <a:pPr algn="ctr"/>
            <a:r>
              <a:rPr dirty="0" sz="4800" lang="en-US">
                <a:solidFill>
                  <a:srgbClr val="000000"/>
                </a:solidFill>
                <a:latin typeface="Algerian" pitchFamily="82" charset="77"/>
              </a:rPr>
              <a:t>Thank you</a:t>
            </a:r>
            <a:endParaRPr dirty="0" sz="4800" lang="ar-IQ">
              <a:solidFill>
                <a:srgbClr val="000000"/>
              </a:solidFill>
              <a:latin typeface="Algerian" pitchFamily="82" charset="77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2" name="Title 1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en-US"/>
          </a:p>
        </p:txBody>
      </p:sp>
      <p:pic>
        <p:nvPicPr>
          <p:cNvPr id="2097152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0" y="0"/>
            <a:ext cx="4445000" cy="3738561"/>
          </a:xfrm>
        </p:spPr>
      </p:pic>
      <p:pic>
        <p:nvPicPr>
          <p:cNvPr id="2097153" name="Picture 6"/>
          <p:cNvPicPr>
            <a:picLocks noChangeAspect="1"/>
          </p:cNvPicPr>
          <p:nvPr/>
        </p:nvPicPr>
        <p:blipFill>
          <a:blip xmlns:r="http://schemas.openxmlformats.org/officeDocument/2006/relationships" r:embed="rId2"/>
          <a:stretch>
            <a:fillRect/>
          </a:stretch>
        </p:blipFill>
        <p:spPr>
          <a:xfrm>
            <a:off x="4445000" y="33338"/>
            <a:ext cx="4572000" cy="3738561"/>
          </a:xfrm>
          <a:prstGeom prst="rect"/>
        </p:spPr>
      </p:pic>
      <p:pic>
        <p:nvPicPr>
          <p:cNvPr id="2097154" name="Picture 8"/>
          <p:cNvPicPr>
            <a:picLocks noChangeAspect="1"/>
          </p:cNvPicPr>
          <p:nvPr/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1870363" y="3736397"/>
            <a:ext cx="5149273" cy="3121603"/>
          </a:xfrm>
          <a:prstGeom prst="rect"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55" name="Picture 4"/>
          <p:cNvPicPr>
            <a:picLocks noChangeAspect="1" noGrp="1"/>
          </p:cNvPicPr>
          <p:nvPr>
            <p:ph idx="1"/>
          </p:nvPr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415636" y="0"/>
            <a:ext cx="8312727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3" name="Content Placeholder 2"/>
          <p:cNvSpPr>
            <a:spLocks noGrp="1"/>
          </p:cNvSpPr>
          <p:nvPr>
            <p:ph idx="1"/>
          </p:nvPr>
        </p:nvSpPr>
        <p:spPr>
          <a:xfrm>
            <a:off x="80818" y="82261"/>
            <a:ext cx="8982364" cy="6671829"/>
          </a:xfrm>
        </p:spPr>
        <p:txBody>
          <a:bodyPr>
            <a:normAutofit fontScale="95000" lnSpcReduction="20000"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Parkinsonism</a:t>
            </a:r>
            <a:r>
              <a:rPr b="1" dirty="0" sz="2000" lang="en-US" u="sng">
                <a:solidFill>
                  <a:srgbClr val="C00000"/>
                </a:solidFill>
              </a:rPr>
              <a:t> 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/>
              <a:t>Clinical Presentation</a:t>
            </a:r>
          </a:p>
          <a:p>
            <a:r>
              <a:rPr dirty="0" sz="2000" lang="en-US"/>
              <a:t>The cardinal features of PD—the triad of 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Akinesia and </a:t>
            </a:r>
            <a:r>
              <a:rPr dirty="0" sz="2000" lang="en-US" err="1"/>
              <a:t>bradykinesia</a:t>
            </a:r>
            <a:r>
              <a:rPr dirty="0" sz="2000" lang="en-US"/>
              <a:t> (medical response)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Tremor at rest</a:t>
            </a:r>
            <a:r>
              <a:rPr dirty="0" sz="2000" lang="ar-SA"/>
              <a:t> </a:t>
            </a:r>
            <a:r>
              <a:rPr dirty="0" sz="2000" lang="en-US"/>
              <a:t>(surgical </a:t>
            </a:r>
            <a:r>
              <a:rPr dirty="0" sz="2000" lang="en-US" err="1"/>
              <a:t>tx</a:t>
            </a:r>
            <a:r>
              <a:rPr dirty="0" sz="2000" lang="en-US"/>
              <a:t>)</a:t>
            </a:r>
          </a:p>
          <a:p>
            <a:pPr indent="-342900" lvl="1" marL="800100">
              <a:buFont typeface="+mj-lt"/>
              <a:buAutoNum type="arabicParenR"/>
            </a:pPr>
            <a:r>
              <a:rPr dirty="0" sz="2000" lang="en-US"/>
              <a:t>Muscular rigidity (medical response)</a:t>
            </a:r>
          </a:p>
          <a:p>
            <a:r>
              <a:rPr dirty="0" sz="2000" lang="en-US"/>
              <a:t>In PD, </a:t>
            </a:r>
            <a:r>
              <a:rPr dirty="0" sz="2000" lang="en-US" err="1"/>
              <a:t>parkinsonism</a:t>
            </a:r>
            <a:r>
              <a:rPr dirty="0" sz="2000" lang="en-US"/>
              <a:t> </a:t>
            </a:r>
            <a:r>
              <a:rPr b="1" dirty="0" sz="2000" lang="en-US"/>
              <a:t>results from</a:t>
            </a:r>
            <a:r>
              <a:rPr dirty="0" sz="2000" lang="en-US"/>
              <a:t> </a:t>
            </a:r>
            <a:r>
              <a:rPr b="1" dirty="0" sz="2000" lang="en-US" u="sng">
                <a:solidFill>
                  <a:srgbClr val="0070C0"/>
                </a:solidFill>
              </a:rPr>
              <a:t>decreased dopaminergic transmission in the motor portions of the basal ganglia, in particular the putamen, owing to progressive loss of dopaminergic neurons in the SNc. </a:t>
            </a:r>
          </a:p>
          <a:p>
            <a:r>
              <a:rPr dirty="0" sz="2000" lang="en-US"/>
              <a:t>PD is characteristically an </a:t>
            </a:r>
            <a:r>
              <a:rPr b="1" dirty="0" sz="2000" lang="en-US">
                <a:solidFill>
                  <a:srgbClr val="C00000"/>
                </a:solidFill>
              </a:rPr>
              <a:t>asymmetrical disease</a:t>
            </a:r>
            <a:r>
              <a:rPr dirty="0" sz="2000" lang="en-US"/>
              <a:t>, initially manifesting as </a:t>
            </a:r>
            <a:r>
              <a:rPr dirty="0" sz="2000" lang="en-US" err="1"/>
              <a:t>hemiparkinsonism</a:t>
            </a:r>
            <a:r>
              <a:rPr dirty="0" sz="2000" lang="en-US"/>
              <a:t> in many patients, because the extent of degeneration affecting the two hemispheres is asymmetrical.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Dopamine replacement therapies have been the primary method of treatment. </a:t>
            </a:r>
          </a:p>
          <a:p>
            <a:pPr>
              <a:buFont typeface="Wingdings" pitchFamily="2" charset="2"/>
              <a:buChar char="Ø"/>
            </a:pPr>
            <a:r>
              <a:rPr dirty="0" sz="2000" lang="en-US"/>
              <a:t>Its long-term use is often complicated by the development of motor fluctuations and the appearance of involuntary movements (dyskinesias). 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The development of these complications is one of the primary reasons for surgical treatment, along with tremor that is often poorly responsive to medical therapy.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4" name="Content Placeholder 2"/>
          <p:cNvSpPr>
            <a:spLocks noGrp="1"/>
          </p:cNvSpPr>
          <p:nvPr>
            <p:ph idx="1"/>
          </p:nvPr>
        </p:nvSpPr>
        <p:spPr>
          <a:xfrm>
            <a:off x="80818" y="82262"/>
            <a:ext cx="8982364" cy="6683374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400" lang="en-US" u="sng">
                <a:solidFill>
                  <a:srgbClr val="C00000"/>
                </a:solidFill>
              </a:rPr>
              <a:t>Dystonia</a:t>
            </a:r>
          </a:p>
          <a:p>
            <a:pPr>
              <a:buFont typeface="Wingdings" pitchFamily="2" charset="2"/>
              <a:buChar char="§"/>
            </a:pPr>
            <a:r>
              <a:rPr dirty="0" sz="2000" lang="en-US"/>
              <a:t>In dystonia, movements are disrupted by </a:t>
            </a:r>
            <a:r>
              <a:rPr b="1" dirty="0" sz="2000" lang="en-US">
                <a:solidFill>
                  <a:srgbClr val="7030A0"/>
                </a:solidFill>
              </a:rPr>
              <a:t>co-contraction of agonist and antagonist muscles</a:t>
            </a:r>
            <a:r>
              <a:rPr dirty="0" sz="2000" lang="en-US"/>
              <a:t> and by excessive activation of inappropriate musculature (overflow), leading to abnormal postures and involuntary movements. </a:t>
            </a:r>
          </a:p>
          <a:p>
            <a:pPr>
              <a:buFont typeface="Wingdings" pitchFamily="2" charset="2"/>
              <a:buChar char="v"/>
            </a:pPr>
            <a:r>
              <a:rPr b="1" dirty="0" sz="2000" lang="en-US"/>
              <a:t>Clinical presentation </a:t>
            </a:r>
          </a:p>
          <a:p>
            <a:r>
              <a:rPr dirty="0" sz="2000" lang="en-US"/>
              <a:t>The earliest manifestation of dystonia is often an “</a:t>
            </a:r>
            <a:r>
              <a:rPr dirty="0" sz="2000" lang="en-US">
                <a:solidFill>
                  <a:srgbClr val="C00000"/>
                </a:solidFill>
              </a:rPr>
              <a:t>action dystonia,” occurring only with attempted voluntary movement</a:t>
            </a:r>
            <a:r>
              <a:rPr dirty="0" sz="2000" lang="en-US"/>
              <a:t>. </a:t>
            </a:r>
          </a:p>
          <a:p>
            <a:endParaRPr dirty="0" sz="20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In adults</a:t>
            </a:r>
            <a:r>
              <a:rPr dirty="0" sz="2000" lang="en-US"/>
              <a:t>, dystonia most commonly occurs in a </a:t>
            </a:r>
            <a:r>
              <a:rPr b="1" dirty="0" sz="2000" lang="en-US">
                <a:solidFill>
                  <a:srgbClr val="C00000"/>
                </a:solidFill>
              </a:rPr>
              <a:t>focal</a:t>
            </a:r>
            <a:r>
              <a:rPr dirty="0" sz="2000" lang="en-US"/>
              <a:t> manner, such as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Cervical dystonia (Spasmodic </a:t>
            </a:r>
            <a:r>
              <a:rPr dirty="0" sz="2000" lang="en-US" err="1"/>
              <a:t>Torticollis</a:t>
            </a:r>
            <a:r>
              <a:rPr dirty="0" sz="2000" lang="en-US"/>
              <a:t>).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Blepharospasm.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Spasmodic dysphonia. </a:t>
            </a:r>
            <a:endParaRPr dirty="0" sz="2400" lang="en-US"/>
          </a:p>
          <a:p>
            <a:pPr>
              <a:buFont typeface="Wingdings" pitchFamily="2" charset="2"/>
              <a:buChar char="Ø"/>
            </a:pPr>
            <a:r>
              <a:rPr b="1" dirty="0" sz="2000" lang="en-US"/>
              <a:t>In children</a:t>
            </a:r>
            <a:r>
              <a:rPr dirty="0" sz="2000" lang="en-US"/>
              <a:t>, dystonia most commonly </a:t>
            </a:r>
            <a:r>
              <a:rPr b="1" dirty="0" sz="2000" lang="en-US">
                <a:solidFill>
                  <a:srgbClr val="C00000"/>
                </a:solidFill>
              </a:rPr>
              <a:t>generalized</a:t>
            </a:r>
            <a:r>
              <a:rPr dirty="0" sz="2000" lang="en-US"/>
              <a:t>. One of the main forms of generalized dystonia,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Idiopathic torsion dystonia, is caused by a defect of the DYT1 gene on chromosome 9.</a:t>
            </a:r>
          </a:p>
          <a:p>
            <a:pPr>
              <a:buFont typeface="Wingdings" pitchFamily="2" charset="2"/>
              <a:buChar char="Ø"/>
            </a:pPr>
            <a:endParaRPr dirty="0" sz="2000" lang="en-US"/>
          </a:p>
          <a:p>
            <a:pPr>
              <a:buFont typeface="Wingdings" pitchFamily="2" charset="2"/>
              <a:buChar char="Ø"/>
            </a:pPr>
            <a:endParaRPr dirty="0" sz="2000"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5" name="Content Placeholder 2"/>
          <p:cNvSpPr>
            <a:spLocks noGrp="1"/>
          </p:cNvSpPr>
          <p:nvPr>
            <p:ph idx="1"/>
          </p:nvPr>
        </p:nvSpPr>
        <p:spPr>
          <a:xfrm>
            <a:off x="86014" y="82260"/>
            <a:ext cx="8977168" cy="6775739"/>
          </a:xfrm>
        </p:spPr>
        <p:txBody>
          <a:bodyPr>
            <a:normAutofit/>
          </a:bodyPr>
          <a:p>
            <a:pPr>
              <a:buFont typeface="Wingdings" pitchFamily="2" charset="2"/>
              <a:buChar char="Ø"/>
            </a:pPr>
            <a:r>
              <a:rPr b="1" dirty="0" sz="2000" lang="en-US"/>
              <a:t>Dystonia may develop  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0070C0"/>
                </a:solidFill>
              </a:rPr>
              <a:t>Acutely</a:t>
            </a:r>
            <a:r>
              <a:rPr b="1" dirty="0" sz="2000" lang="en-US"/>
              <a:t> </a:t>
            </a:r>
            <a:r>
              <a:rPr dirty="0" sz="2000" lang="en-US"/>
              <a:t>In normal individuals treated with dopamine-receptor blocking agents (</a:t>
            </a:r>
            <a:r>
              <a:rPr dirty="0" sz="2000" lang="en-US" err="1"/>
              <a:t>Plasil</a:t>
            </a:r>
            <a:r>
              <a:rPr dirty="0" sz="2000" lang="en-US"/>
              <a:t>, </a:t>
            </a:r>
            <a:r>
              <a:rPr dirty="0" sz="2000" lang="en-US" err="1"/>
              <a:t>domperidone</a:t>
            </a:r>
            <a:r>
              <a:rPr dirty="0" sz="2000" lang="en-US"/>
              <a:t>)</a:t>
            </a:r>
          </a:p>
          <a:p>
            <a:pPr lvl="1">
              <a:buFont typeface="Wingdings" pitchFamily="2" charset="2"/>
              <a:buChar char="§"/>
            </a:pPr>
            <a:r>
              <a:rPr b="1" dirty="0" sz="2000" lang="en-US">
                <a:solidFill>
                  <a:srgbClr val="0070C0"/>
                </a:solidFill>
              </a:rPr>
              <a:t>Chronic</a:t>
            </a:r>
            <a:r>
              <a:rPr dirty="0" sz="2000" lang="en-US"/>
              <a:t> after long-term treatment with these drugs (</a:t>
            </a:r>
            <a:r>
              <a:rPr b="1" dirty="0" sz="2000" lang="en-US" err="1">
                <a:solidFill>
                  <a:srgbClr val="C00000"/>
                </a:solidFill>
              </a:rPr>
              <a:t>tardive</a:t>
            </a:r>
            <a:r>
              <a:rPr b="1" dirty="0" sz="2000" lang="en-US">
                <a:solidFill>
                  <a:srgbClr val="C00000"/>
                </a:solidFill>
              </a:rPr>
              <a:t> dystonia</a:t>
            </a:r>
            <a:r>
              <a:rPr dirty="0" sz="2000" lang="en-US"/>
              <a:t>).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In PD, dystonia develops usually in patients who have been exposed to dopaminergic drugs but may also appear as an early sign of the disease itself, independent of medications. </a:t>
            </a:r>
          </a:p>
          <a:p>
            <a:pPr lvl="1">
              <a:buFont typeface="Wingdings" pitchFamily="2" charset="2"/>
              <a:buChar char="§"/>
            </a:pPr>
            <a:r>
              <a:rPr dirty="0" sz="2000" lang="en-US"/>
              <a:t>In patients with familial dystonia and </a:t>
            </a:r>
            <a:r>
              <a:rPr dirty="0" sz="2000" lang="en-US" err="1"/>
              <a:t>parkinsonian</a:t>
            </a:r>
            <a:r>
              <a:rPr dirty="0" sz="2000" lang="en-US"/>
              <a:t> features who respond dramatically to treatment with low-dose levodopa (i.e., </a:t>
            </a:r>
            <a:r>
              <a:rPr dirty="0" sz="2000" lang="en-US" err="1"/>
              <a:t>doparesponsive</a:t>
            </a:r>
            <a:r>
              <a:rPr dirty="0" sz="2000" lang="en-US"/>
              <a:t> dystonia).</a:t>
            </a:r>
          </a:p>
        </p:txBody>
      </p:sp>
      <p:pic>
        <p:nvPicPr>
          <p:cNvPr id="2097156" name="Picture 3"/>
          <p:cNvPicPr>
            <a:picLocks noChangeAspect="1"/>
          </p:cNvPicPr>
          <p:nvPr/>
        </p:nvPicPr>
        <p:blipFill>
          <a:blip xmlns:r="http://schemas.openxmlformats.org/officeDocument/2006/relationships" r:embed="rId1"/>
          <a:stretch>
            <a:fillRect/>
          </a:stretch>
        </p:blipFill>
        <p:spPr>
          <a:xfrm>
            <a:off x="5056910" y="2874300"/>
            <a:ext cx="3790950" cy="3901440"/>
          </a:xfrm>
          <a:prstGeom prst="rect"/>
          <a:ln>
            <a:noFill/>
          </a:ln>
          <a:effectLst>
            <a:softEdge rad="112500"/>
          </a:effectLst>
        </p:spPr>
      </p:pic>
      <p:sp>
        <p:nvSpPr>
          <p:cNvPr id="1048596" name="TextBox 5"/>
          <p:cNvSpPr txBox="1"/>
          <p:nvPr/>
        </p:nvSpPr>
        <p:spPr>
          <a:xfrm>
            <a:off x="5368636" y="6262872"/>
            <a:ext cx="2770910" cy="624840"/>
          </a:xfrm>
          <a:prstGeom prst="rect"/>
          <a:noFill/>
        </p:spPr>
        <p:txBody>
          <a:bodyPr wrap="square">
            <a:spAutoFit/>
          </a:bodyPr>
          <a:p>
            <a:r>
              <a:rPr b="1" dirty="0" sz="1800" lang="en-US">
                <a:solidFill>
                  <a:srgbClr val="FFFF00"/>
                </a:solidFill>
              </a:rPr>
              <a:t>Idiopathic torsion dystonia</a:t>
            </a:r>
            <a:endParaRPr b="1" dirty="0" lang="en-IQ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97" name="Content Placeholder 2"/>
          <p:cNvSpPr>
            <a:spLocks noGrp="1"/>
          </p:cNvSpPr>
          <p:nvPr>
            <p:ph idx="1"/>
          </p:nvPr>
        </p:nvSpPr>
        <p:spPr>
          <a:xfrm>
            <a:off x="86014" y="82260"/>
            <a:ext cx="8977168" cy="6683375"/>
          </a:xfrm>
        </p:spPr>
        <p:txBody>
          <a:bodyPr>
            <a:normAutofit/>
          </a:bodyPr>
          <a:p>
            <a:pPr>
              <a:buFont typeface="Wingdings" pitchFamily="2" charset="2"/>
              <a:buChar char="q"/>
            </a:pPr>
            <a:r>
              <a:rPr b="1" dirty="0" sz="2400" lang="en-US" err="1" u="sng">
                <a:solidFill>
                  <a:srgbClr val="C00000"/>
                </a:solidFill>
              </a:rPr>
              <a:t>Ballism</a:t>
            </a:r>
            <a:r>
              <a:rPr b="1" dirty="0" sz="2400" lang="en-US" u="sng">
                <a:solidFill>
                  <a:srgbClr val="C00000"/>
                </a:solidFill>
              </a:rPr>
              <a:t> and </a:t>
            </a:r>
            <a:r>
              <a:rPr b="1" dirty="0" sz="2400" lang="en-US" err="1" u="sng">
                <a:solidFill>
                  <a:srgbClr val="C00000"/>
                </a:solidFill>
              </a:rPr>
              <a:t>Hemiballism</a:t>
            </a:r>
            <a:endParaRPr b="1" dirty="0" sz="2400" lang="en-US" u="sng">
              <a:solidFill>
                <a:srgbClr val="C00000"/>
              </a:solidFill>
            </a:endParaRPr>
          </a:p>
          <a:p>
            <a:r>
              <a:rPr dirty="0" sz="2000" lang="en-US"/>
              <a:t>Is a </a:t>
            </a:r>
            <a:r>
              <a:rPr b="1" dirty="0" sz="2000" lang="en-US">
                <a:solidFill>
                  <a:srgbClr val="7030A0"/>
                </a:solidFill>
              </a:rPr>
              <a:t>severe form of chorea</a:t>
            </a:r>
            <a:r>
              <a:rPr dirty="0" sz="2000" lang="en-US"/>
              <a:t> characterized by </a:t>
            </a:r>
            <a:r>
              <a:rPr b="1" dirty="0" sz="2000" lang="en-US">
                <a:solidFill>
                  <a:srgbClr val="7030A0"/>
                </a:solidFill>
              </a:rPr>
              <a:t>involuntary, violent flinging movements of the limbs</a:t>
            </a:r>
            <a:r>
              <a:rPr dirty="0" sz="2000" lang="en-US"/>
              <a:t>. 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Unilateral</a:t>
            </a:r>
            <a:r>
              <a:rPr dirty="0" sz="2000" lang="en-US"/>
              <a:t>, it is called </a:t>
            </a:r>
            <a:r>
              <a:rPr dirty="0" sz="2000" lang="en-US" err="1"/>
              <a:t>hemiballism</a:t>
            </a:r>
            <a:r>
              <a:rPr dirty="0" sz="2000" lang="en-US"/>
              <a:t> [caused by </a:t>
            </a:r>
            <a:r>
              <a:rPr b="1" dirty="0" sz="2000" lang="en-US">
                <a:solidFill>
                  <a:srgbClr val="002060"/>
                </a:solidFill>
              </a:rPr>
              <a:t>damage to the contralateral STN</a:t>
            </a:r>
            <a:r>
              <a:rPr dirty="0" sz="2000" lang="en-US"/>
              <a:t> or its outflow tracts as a result of vascular disease or trauma (infarct or hemorrhage)]. </a:t>
            </a:r>
          </a:p>
          <a:p>
            <a:pPr>
              <a:buFont typeface="Wingdings" pitchFamily="2" charset="2"/>
              <a:buChar char="Ø"/>
            </a:pPr>
            <a:r>
              <a:rPr b="1" dirty="0" sz="2000" lang="en-US">
                <a:solidFill>
                  <a:srgbClr val="0070C0"/>
                </a:solidFill>
              </a:rPr>
              <a:t>Bilateral</a:t>
            </a:r>
            <a:r>
              <a:rPr dirty="0" sz="2000" lang="en-US"/>
              <a:t> is rare. </a:t>
            </a:r>
          </a:p>
          <a:p>
            <a:r>
              <a:rPr dirty="0" sz="2000" lang="en-US"/>
              <a:t>Its estimated that more than </a:t>
            </a:r>
            <a:r>
              <a:rPr b="1" dirty="0" sz="2000" lang="en-US">
                <a:solidFill>
                  <a:srgbClr val="C00000"/>
                </a:solidFill>
              </a:rPr>
              <a:t>20% of the STN must be destroyed to produce </a:t>
            </a:r>
            <a:r>
              <a:rPr b="1" dirty="0" sz="2000" lang="en-US" err="1">
                <a:solidFill>
                  <a:srgbClr val="C00000"/>
                </a:solidFill>
              </a:rPr>
              <a:t>hemiballism</a:t>
            </a:r>
            <a:r>
              <a:rPr dirty="0" sz="2000" lang="en-US"/>
              <a:t>.</a:t>
            </a:r>
          </a:p>
          <a:p>
            <a:r>
              <a:rPr b="1" dirty="0" sz="2000" lang="en-US" err="1"/>
              <a:t>Subthalamic</a:t>
            </a:r>
            <a:r>
              <a:rPr b="1" dirty="0" sz="2000" lang="en-US"/>
              <a:t> nuclei</a:t>
            </a:r>
            <a:r>
              <a:rPr dirty="0" sz="2000" lang="en-US"/>
              <a:t> supplied by Ant. &amp; Post. </a:t>
            </a:r>
            <a:r>
              <a:rPr dirty="0" sz="2000" lang="en-US" err="1"/>
              <a:t>Chor</a:t>
            </a:r>
            <a:r>
              <a:rPr dirty="0" sz="2000" lang="en-US"/>
              <a:t>. Artery and </a:t>
            </a:r>
            <a:r>
              <a:rPr dirty="0" sz="2000" lang="en-US" err="1"/>
              <a:t>Pcom</a:t>
            </a:r>
            <a:endParaRPr dirty="0" sz="2000" lang="en-US"/>
          </a:p>
        </p:txBody>
      </p:sp>
      <p:pic>
        <p:nvPicPr>
          <p:cNvPr id="2097157" name="trim.C3DEA8C3-DC40-4FD4-B009-6966C31FB7D6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xmlns:r="http://schemas.openxmlformats.org/officeDocument/2006/relationships" r:embed="rId3"/>
          <a:stretch>
            <a:fillRect/>
          </a:stretch>
        </p:blipFill>
        <p:spPr>
          <a:xfrm>
            <a:off x="2337954" y="3414567"/>
            <a:ext cx="4468091" cy="3351068"/>
          </a:xfrm>
          <a:prstGeom prst="rect"/>
        </p:spPr>
      </p:pic>
    </p:spTree>
  </p:cSld>
  <p:clrMapOvr>
    <a:masterClrMapping/>
  </p:clrMapOvr>
  <p:timing>
    <p:tnLst>
      <p:par>
        <p:cTn dur="indefinite" id="1" nodeType="tmRoot" restart="never">
          <p:childTnLst>
            <p:seq concurrent="1" nextAc="seek">
              <p:cTn dur="indefinite" id="2" nodeType="mainSeq">
                <p:childTnLst>
                  <p:par>
                    <p:cTn fill="hold" id="3">
                      <p:stCondLst>
                        <p:cond delay="indefinite"/>
                      </p:stCondLst>
                      <p:childTnLst>
                        <p:par>
                          <p:cTn fill="hold" id="4">
                            <p:stCondLst>
                              <p:cond delay="0"/>
                            </p:stCondLst>
                            <p:childTnLst>
                              <p:par>
                                <p:cTn fill="hold" id="5" nodeType="clickEffect" presetClass="mediacall" presetID="1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dur="1" fill="hold" id="6"/>
                                        <p:tgtEl>
                                          <p:spTgt spid="2097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display="0" fill="hold" id="7">
                  <p:stCondLst>
                    <p:cond delay="indefinite"/>
                  </p:stCondLst>
                </p:cTn>
                <p:tgtEl>
                  <p:spTgt spid="2097157"/>
                </p:tgtEl>
              </p:cMediaNode>
            </p:video>
            <p:seq concurrent="1" nextAc="seek">
              <p:cTn evtFilter="cancelBubble" fill="hold" id="8" nodeType="interactiveSeq" restart="whenNotActive">
                <p:stCondLst>
                  <p:cond evt="onClick" delay="0">
                    <p:tgtEl>
                      <p:spTgt spid="2097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fill="hold" id="9">
                      <p:stCondLst>
                        <p:cond delay="0"/>
                      </p:stCondLst>
                      <p:childTnLst>
                        <p:par>
                          <p:cTn fill="hold" id="10">
                            <p:stCondLst>
                              <p:cond delay="0"/>
                            </p:stCondLst>
                            <p:childTnLst>
                              <p:par>
                                <p:cTn fill="hold" id="11" nodeType="clickEffect" presetClass="mediacall" presetID="2" presetSubtype="0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dur="1" fill="hold" id="12"/>
                                        <p:tgtEl>
                                          <p:spTgt spid="20971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9715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ppt/theme/theme2.xml><?xml version="1.0" encoding="utf-8"?>
<a:theme xmlns:a="http://schemas.openxmlformats.org/drawingml/2006/main" name="Office 主题">
  <a:themeElements>
    <a:clrScheme name="Office">
      <a:dk1>
        <a:sysClr lastClr="000000" val="windowText"/>
      </a:dk1>
      <a:lt1>
        <a:sysClr lastClr="FFFFFF" val="window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TH Sarabun PSK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TH Sarabun PSK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algn="ctr" blurRad="57150" dir="5400000" dist="19050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</a:theme>
</file>

<file path=docProps/app.xml><?xml version="1.0" encoding="utf-8"?>
<Properties xmlns="http://schemas.openxmlformats.org/officeDocument/2006/extended-properties">
  <Application>Microsoft Office PowerPoint</Application>
  <ScaleCrop>0</ScaleCrop>
  <LinksUpToDate>0</LinksUpToDate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:title>PowerPoint Presentation</dc:title>
  <dc:creator>Ibrahim</dc:creator>
  <cp:lastModifiedBy>Ahmed Maan</cp:lastModifiedBy>
  <dcterms:created xsi:type="dcterms:W3CDTF">2018-01-07T15:36:02Z</dcterms:created>
  <dcterms:modified xsi:type="dcterms:W3CDTF">2022-11-28T08:59:21Z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6ef14d015666406f827b9f4ea16f1275</vt:lpwstr>
  </property>
</Properties>
</file>