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60" r:id="rId1"/>
  </p:sldMasterIdLst>
  <p:notesMasterIdLst>
    <p:notesMasterId r:id="rId2"/>
  </p:notesMasterIdLst>
  <p:sldIdLst>
    <p:sldId id="311"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Lst>
  <p:sldSz type="screen4x3" cy="6858000" cx="9144000"/>
  <p:notesSz cx="6858000" cy="9144000"/>
  <p:defaultText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snapToGrid="0">
      <p:cViewPr varScale="1">
        <p:scale>
          <a:sx n="80" d="100"/>
          <a:sy n="80" d="100"/>
        </p:scale>
        <p:origin x="1116" y="96"/>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tableStyles" Target="tableStyles.xml"/><Relationship Id="rId59" Type="http://schemas.openxmlformats.org/officeDocument/2006/relationships/presProps" Target="presProps.xml"/><Relationship Id="rId60" Type="http://schemas.openxmlformats.org/officeDocument/2006/relationships/viewProps" Target="viewProps.xml"/><Relationship Id="rId61" Type="http://schemas.openxmlformats.org/officeDocument/2006/relationships/theme" Target="theme/theme1.xml"/></Relationships>
</file>

<file path=ppt/ink/ink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61 0 24575, 114 0 24575, 162 0 24575, 210 0 24575, 262 0 24575, 317 0 24575, 369 0 24575, 422 0 24575, 475 0 24575, 527 0 24575, 577 0 24575, 623 0 24575, 670 0 24575, 709 0 24575, 746 0 24575, 780 0 24575, 814 0 24575, 851 0 24575, 878 0 24575, 905 0 24575, 932 0 24575, 949 0 24575, 973 0 24575, 989 0 24575, 1006 0 24575, 1028 0 24575, 1042 0 24575, 1063 0 24575, 1083 0 24575, 1110 0 24575, 1142 0 24575, 1174 0 24575, 1202 0 24575, 1240 0 24575, 1270 0 24575, 1308 0 24575, 1343 0 24575, 1381 0 24575, 1416 0 24575, 1459 0 24575, 1491 0 24575, 1528 0 24575, 1557 0 24575, 1589 0 24575, 1625 0 24575, 1651 0 24575, 1680 0 24575, 1701 0 24575, 1724 0 24575, 1751 0 24575, 1776 0 24575, 1797 0 24575, 1817 0 24575, 1844 0 24575, 1869 0 24575, 1895 0 24575, 1926 0 24575, 1953 0 24575, 1976 0 24575, 1997 0 24575, 2022 0 24575, 2040 0 24575, 2063 0 24575, 2079 0 24575, 2095 0 24575, 2111 0 24575, 2127 0 24575, 2148 0 24575, 2170 0 24575, 2197 0 24575, 2218 0 24575, 2245 0 24575, 2266 0 24575, 2287 0 24575, 2303 0 24575, 2327 0 24575, 2353 0 24575, 2378 0 24575, 2405 0 24575, 2428 0 24575, 2460 0 24575, 2487 0 24575, 2519 0 24575, 2551 0 24575, 2578 0 24575, 2603 0 24575, 2630 0 24575, 2649 0 24575, 2671 0 24575, 2688 0 24575, 2704 0 24575, 2720 0 24575, 2736 0 24575, 2752 0 24575, 2769 0 24575, 2786 0 24575, 2808 0 24575, 2826 0 24575, 2849 0 24575, 2865 0 24575, 2881 0 24575, 2897 0 24575, 2913 0 24575, 2929 0 24575, 2938 0 24575, 2952 0 24575, 2961 0 24575, 2977 0 24575, 2993 0 24575, 3009 0 24575, 3025 0 24575, 3041 0 24575, 3057 0 24575, 3073 0 24575, 3089 0 24575, 3105 0 24575, 3121 0 24575, 3137 0 24575, 3153 0 24575</trace>
</ink>
</file>

<file path=ppt/ink/ink2.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45 1 24575, 82 1 24575, 114 1 24575, 143 1 24575, 171 1 24575, 198 1 24575, 232 1 24575, 269 1 24575, 307 1 24575, 339 1 24575, 360 1 24575, 391 1 24575, 428 1 24575, 467 1 24575, 505 1 24575, 538 1 24575, 576 1 24575, 610 1 24575, 642 1 24575, 667 1 24575, 688 1 24575, 706 1 24575, 722 1 24575, 733 1 24575, 743 1 24575, 754 1 24575, 770 1 24575, 786 1 24575, 802 1 24575, 818 1 24575, 834 1 24575, 856 1 24575, 877 1 24575, 900 1 24575, 921 1 24575, 939 1 24575, 961 1 24575, 973 1 24575, 984 1 24575, 995 1 24575, 1011 1 24575, 1027 1 24575, 1044 1 24575, 1066 1 24575, 1084 1 24575, 1105 1 24575, 1125 1 24575, 1146 1 24575, 1164 1 24575, 1185 1 24575, 1205 1 24575, 1226 1 24575, 1244 1 24575, 1265 1 24575, 1278 1 24575, 1288 1 24575, 1299 1 24575, 1315 1 24575, 1331 1 24575, 1347 1 24575, 1358 1 24575, 1369 1 24575, 1379 1 24575, 1395 1 24575, 1411 1 24575, 1427 1 24575, 1443 1 24575, 1460 1 24575, 1476 1 24575, 1492 1 24575, 1508 1 24575, 1524 1 24575, 1540 1 24575, 1556 1 24575, 1572 1 24575, 1602 1 24575, 1636 1 24575</trace>
</ink>
</file>

<file path=ppt/ink/ink3.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95 0 24575, 184 0 24575, 227 0 24575, 280 0 24575, 339 0 24575, 394 0 24575, 448 0 24575, 498 0 24575, 546 0 24575, 587 0 24575, 624 0 24575, 656 0 24575, 683 0 24575, 708 0 24575, 729 0 24575, 747 0 24575, 770 0 24575, 786 0 24575, 802 0 24575, 818 0 24575, 834 0 24575, 850 0 24575, 866 0 24575, 882 0 24575, 900 0 24575, 922 0 24575, 941 0 24575, 968 0 24575, 987 0 24575, 1009 0 24575, 1027 0 24575, 1043 0 24575, 1059 0 24575, 1080 0 24575, 1102 0 24575, 1123 0 24575, 1139 0 24575, 1155 0 24575, 1171 0 24575, 1187 0 24575, 1203 0 24575, 1219 0 24575, 1235 0 24575, 1251 0 24575, 1267 0 24575, 1283 0 24575, 1299 0 24575, 1312 0 24575, 1328 0 24575, 1340 0 24575, 1362 0 24575, 1379 0 24575, 1396 0 24575, 1406 0 24575, 1417 0 24575, 1435 0 24575, 1460 0 24575</trace>
</ink>
</file>

<file path=ppt/ink/ink4.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24 1 24575, 49 1 24575, 86 1 24575, 124 1 24575, 163 1 24575, 200 1 24575, 230 1 24575, 268 1 24575, 296 1 24575, 328 1 24575, 359 1 24575, 380 1 24575, 401 1 24575, 417 1 24575, 434 1 24575, 450 1 24575, 460 1 24575, 471 1 24575, 482 1 24575, 498 1 24575, 519 1 24575, 540 1 24575, 569 1 24575, 596 1 24575, 626 1 24575, 658 1 24575, 685 1 24575, 711 1 24575, 731 1 24575, 752 1 24575, 770 1 24575, 786 1 24575, 802 1 24575, 825 1 24575, 845 1 24575, 872 1 24575, 899 1 24575, 923 1 24575, 945 1 24575, 968 1 24575, 989 1 24575, 1005 1 24575, 1016 1 24575, 1027 1 24575, 1043 1 24575, 1059 1 24575, 1075 1 24575, 1091 1 24575, 1107 1 24575, 1128 1 24575, 1150 1 24575, 1171 1 24575, 1187 1 24575, 1203 1 24575, 1219 1 24575, 1235 1 24575, 1251 1 24575, 1267 1 24575, 1283 1 24575, 1299 1 24575, 1315 1 24575, 1326 1 24575, 1337 1 24575, 1348 1 24575, 1364 1 24575, 1380 1 24575, 1396 1 24575, 1426 1 24575, 1460 1 24575</trace>
</ink>
</file>

<file path=ppt/ink/ink5.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75 0 24575, 138 0 24575, 186 0 24575, 237 0 24575, 286 0 24575, 335 0 24575, 380 0 24575, 423 0 24575, 464 0 24575, 507 0 24575, 540 0 24575, 567 0 24575, 594 0 24575, 626 0 24575, 660 0 24575, 697 0 24575, 731 0 24575, 768 0 24575, 806 0 24575, 838 0 24575, 866 0 24575, 882 0 24575, 906 0 24575, 923 0 24575, 947 0 24575, 963 0 24575, 979 0 24575, 995 0 24575, 1011 0 24575, 1032 0 24575, 1053 0 24575, 1075 0 24575, 1096 0 24575, 1118 0 24575, 1139 0 24575, 1155 0 24575, 1171 0 24575, 1187 0 24575, 1205 0 24575, 1226 0 24575, 1251 0 24575, 1283 0 24575, 1307 0 24575, 1333 0 24575, 1355 0 24575, 1387 0 24575, 1412 0 24575, 1429 0 24575, 1451 0 24575, 1465 0 24575, 1486 0 24575, 1502 0 24575, 1529 0 24575, 1543 0 24575, 1560 0 24575, 1574 0 24575, 1595 0 24575, 1613 0 24575, 1641 0 24575, 1663 0 24575, 1684 0 24575, 1700 0 24575, 1716 0 24575, 1734 0 24575, 1755 0 24575, 1773 0 24575, 1795 0 24575, 1813 0 24575, 1829 0 24575, 1845 0 24575, 1861 0 24575, 1877 0 24575, 1894 0 24575, 1916 0 24575, 1930 0 24575, 1951 0 24575, 1968 0 24575, 1994 0 24575, 2008 0 24575, 2025 0 24575, 2042 0 24575, 2064 0 24575, 2085 0 24575, 2101 0 24575, 2117 0 24575, 2140 0 24575, 2158 0 24575, 2188 0 24575, 2206 0 24575, 2229 0 24575, 2247 0 24575, 2269 0 24575, 2286 0 24575, 2317 0 24575, 2335 0 24575, 2365 0 24575, 2383 0 24575, 2406 0 24575, 2422 0 24575, 2438 0 24575, 2454 0 24575, 2470 0 24575, 2482 0 24575, 2498 0 24575, 2511 0 24575, 2532 0 24575, 2550 0 24575, 2566 0 24575, 2588 0 24575, 2609 0 24575, 2630 0 24575, 2646 0 24575, 2662 0 24575, 2678 0 24575, 2694 0 24575, 2710 0 24575, 2721 0 24575, 2732 0 24575, 2743 0 24575, 2759 0 24575, 2775 0 24575, 2791 0 24575, 2807 0 24575, 2823 0 24575, 2839 0 24575, 2855 0 24575, 2871 0 24575, 2882 0 24575, 2892 0 24575, 2903 0 24575, 2912 0 24575, 2926 0 24575, 2935 0 24575, 2958 0 24575, 2983 0 24575</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35" name=""/>
        <p:cNvGrpSpPr/>
        <p:nvPr/>
      </p:nvGrpSpPr>
      <p:grpSpPr>
        <a:xfrm>
          <a:off x="0" y="0"/>
          <a:ext cx="0" cy="0"/>
          <a:chOff x="0" y="0"/>
          <a:chExt cx="0" cy="0"/>
        </a:xfrm>
      </p:grpSpPr>
      <p:sp>
        <p:nvSpPr>
          <p:cNvPr id="1048686"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87"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88"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89"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0"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91"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24" name=""/>
        <p:cNvGrpSpPr/>
        <p:nvPr/>
      </p:nvGrpSpPr>
      <p:grpSpPr>
        <a:xfrm>
          <a:off x="0" y="0"/>
          <a:ext cx="0" cy="0"/>
          <a:chOff x="0" y="0"/>
          <a:chExt cx="0" cy="0"/>
        </a:xfrm>
      </p:grpSpPr>
      <p:sp>
        <p:nvSpPr>
          <p:cNvPr id="1048633"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Q"/>
          </a:p>
        </p:txBody>
      </p:sp>
      <p:sp>
        <p:nvSpPr>
          <p:cNvPr id="1048634"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en-IQ"/>
          </a:p>
        </p:txBody>
      </p:sp>
      <p:sp>
        <p:nvSpPr>
          <p:cNvPr id="1048635" name="Date Placeholder 3"/>
          <p:cNvSpPr>
            <a:spLocks noGrp="1"/>
          </p:cNvSpPr>
          <p:nvPr>
            <p:ph type="dt" sz="half" idx="10"/>
          </p:nvPr>
        </p:nvSpPr>
        <p:spPr/>
        <p:txBody>
          <a:bodyPr/>
          <a:p>
            <a:fld id="{633E5979-17AA-124A-A672-7F1BC1C8EAD8}" type="datetimeFigureOut">
              <a:rPr lang="en-IQ" smtClean="0"/>
              <a:t>6/11/2020</a:t>
            </a:fld>
            <a:endParaRPr lang="en-IQ"/>
          </a:p>
        </p:txBody>
      </p:sp>
      <p:sp>
        <p:nvSpPr>
          <p:cNvPr id="1048636" name="Footer Placeholder 4"/>
          <p:cNvSpPr>
            <a:spLocks noGrp="1"/>
          </p:cNvSpPr>
          <p:nvPr>
            <p:ph type="ftr" sz="quarter" idx="11"/>
          </p:nvPr>
        </p:nvSpPr>
        <p:spPr/>
        <p:txBody>
          <a:bodyPr/>
          <a:p>
            <a:endParaRPr lang="en-IQ"/>
          </a:p>
        </p:txBody>
      </p:sp>
      <p:sp>
        <p:nvSpPr>
          <p:cNvPr id="1048637" name="Slide Number Placeholder 5"/>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28" name=""/>
        <p:cNvGrpSpPr/>
        <p:nvPr/>
      </p:nvGrpSpPr>
      <p:grpSpPr>
        <a:xfrm>
          <a:off x="0" y="0"/>
          <a:ext cx="0" cy="0"/>
          <a:chOff x="0" y="0"/>
          <a:chExt cx="0" cy="0"/>
        </a:xfrm>
      </p:grpSpPr>
      <p:sp>
        <p:nvSpPr>
          <p:cNvPr id="1048653" name="Title 1"/>
          <p:cNvSpPr>
            <a:spLocks noGrp="1"/>
          </p:cNvSpPr>
          <p:nvPr>
            <p:ph type="title"/>
          </p:nvPr>
        </p:nvSpPr>
        <p:spPr/>
        <p:txBody>
          <a:bodyPr/>
          <a:p>
            <a:r>
              <a:rPr lang="en-US"/>
              <a:t>Click to edit Master title style</a:t>
            </a:r>
            <a:endParaRPr lang="en-IQ"/>
          </a:p>
        </p:txBody>
      </p:sp>
      <p:sp>
        <p:nvSpPr>
          <p:cNvPr id="1048654"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55" name="Date Placeholder 3"/>
          <p:cNvSpPr>
            <a:spLocks noGrp="1"/>
          </p:cNvSpPr>
          <p:nvPr>
            <p:ph type="dt" sz="half" idx="10"/>
          </p:nvPr>
        </p:nvSpPr>
        <p:spPr/>
        <p:txBody>
          <a:bodyPr/>
          <a:p>
            <a:fld id="{633E5979-17AA-124A-A672-7F1BC1C8EAD8}" type="datetimeFigureOut">
              <a:rPr lang="en-IQ" smtClean="0"/>
              <a:t>6/11/2020</a:t>
            </a:fld>
            <a:endParaRPr lang="en-IQ"/>
          </a:p>
        </p:txBody>
      </p:sp>
      <p:sp>
        <p:nvSpPr>
          <p:cNvPr id="1048656" name="Footer Placeholder 4"/>
          <p:cNvSpPr>
            <a:spLocks noGrp="1"/>
          </p:cNvSpPr>
          <p:nvPr>
            <p:ph type="ftr" sz="quarter" idx="11"/>
          </p:nvPr>
        </p:nvSpPr>
        <p:spPr/>
        <p:txBody>
          <a:bodyPr/>
          <a:p>
            <a:endParaRPr lang="en-IQ"/>
          </a:p>
        </p:txBody>
      </p:sp>
      <p:sp>
        <p:nvSpPr>
          <p:cNvPr id="1048657" name="Slide Number Placeholder 5"/>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26" name=""/>
        <p:cNvGrpSpPr/>
        <p:nvPr/>
      </p:nvGrpSpPr>
      <p:grpSpPr>
        <a:xfrm>
          <a:off x="0" y="0"/>
          <a:ext cx="0" cy="0"/>
          <a:chOff x="0" y="0"/>
          <a:chExt cx="0" cy="0"/>
        </a:xfrm>
      </p:grpSpPr>
      <p:sp>
        <p:nvSpPr>
          <p:cNvPr id="1048642" name="Vertical Title 1"/>
          <p:cNvSpPr>
            <a:spLocks noGrp="1"/>
          </p:cNvSpPr>
          <p:nvPr>
            <p:ph type="title" orient="vert"/>
          </p:nvPr>
        </p:nvSpPr>
        <p:spPr>
          <a:xfrm>
            <a:off x="6543675" y="365125"/>
            <a:ext cx="1971675" cy="5811838"/>
          </a:xfrm>
        </p:spPr>
        <p:txBody>
          <a:bodyPr vert="eaVert"/>
          <a:p>
            <a:r>
              <a:rPr lang="en-US"/>
              <a:t>Click to edit Master title style</a:t>
            </a:r>
            <a:endParaRPr lang="en-IQ"/>
          </a:p>
        </p:txBody>
      </p:sp>
      <p:sp>
        <p:nvSpPr>
          <p:cNvPr id="1048643"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44" name="Date Placeholder 3"/>
          <p:cNvSpPr>
            <a:spLocks noGrp="1"/>
          </p:cNvSpPr>
          <p:nvPr>
            <p:ph type="dt" sz="half" idx="10"/>
          </p:nvPr>
        </p:nvSpPr>
        <p:spPr/>
        <p:txBody>
          <a:bodyPr/>
          <a:p>
            <a:fld id="{633E5979-17AA-124A-A672-7F1BC1C8EAD8}" type="datetimeFigureOut">
              <a:rPr lang="en-IQ" smtClean="0"/>
              <a:t>6/11/2020</a:t>
            </a:fld>
            <a:endParaRPr lang="en-IQ"/>
          </a:p>
        </p:txBody>
      </p:sp>
      <p:sp>
        <p:nvSpPr>
          <p:cNvPr id="1048645" name="Footer Placeholder 4"/>
          <p:cNvSpPr>
            <a:spLocks noGrp="1"/>
          </p:cNvSpPr>
          <p:nvPr>
            <p:ph type="ftr" sz="quarter" idx="11"/>
          </p:nvPr>
        </p:nvSpPr>
        <p:spPr/>
        <p:txBody>
          <a:bodyPr/>
          <a:p>
            <a:endParaRPr lang="en-IQ"/>
          </a:p>
        </p:txBody>
      </p:sp>
      <p:sp>
        <p:nvSpPr>
          <p:cNvPr id="1048646" name="Slide Number Placeholder 5"/>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3"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lang="en-IQ"/>
          </a:p>
        </p:txBody>
      </p:sp>
      <p:sp>
        <p:nvSpPr>
          <p:cNvPr id="104858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83" name="Date Placeholder 3"/>
          <p:cNvSpPr>
            <a:spLocks noGrp="1"/>
          </p:cNvSpPr>
          <p:nvPr>
            <p:ph type="dt" sz="half" idx="10"/>
          </p:nvPr>
        </p:nvSpPr>
        <p:spPr/>
        <p:txBody>
          <a:bodyPr/>
          <a:p>
            <a:fld id="{633E5979-17AA-124A-A672-7F1BC1C8EAD8}" type="datetimeFigureOut">
              <a:rPr lang="en-IQ" smtClean="0"/>
              <a:t>6/11/2020</a:t>
            </a:fld>
            <a:endParaRPr lang="en-IQ"/>
          </a:p>
        </p:txBody>
      </p:sp>
      <p:sp>
        <p:nvSpPr>
          <p:cNvPr id="1048584" name="Footer Placeholder 4"/>
          <p:cNvSpPr>
            <a:spLocks noGrp="1"/>
          </p:cNvSpPr>
          <p:nvPr>
            <p:ph type="ftr" sz="quarter" idx="11"/>
          </p:nvPr>
        </p:nvSpPr>
        <p:spPr/>
        <p:txBody>
          <a:bodyPr/>
          <a:p>
            <a:endParaRPr lang="en-IQ"/>
          </a:p>
        </p:txBody>
      </p:sp>
      <p:sp>
        <p:nvSpPr>
          <p:cNvPr id="1048585" name="Slide Number Placeholder 5"/>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29" name=""/>
        <p:cNvGrpSpPr/>
        <p:nvPr/>
      </p:nvGrpSpPr>
      <p:grpSpPr>
        <a:xfrm>
          <a:off x="0" y="0"/>
          <a:ext cx="0" cy="0"/>
          <a:chOff x="0" y="0"/>
          <a:chExt cx="0" cy="0"/>
        </a:xfrm>
      </p:grpSpPr>
      <p:sp>
        <p:nvSpPr>
          <p:cNvPr id="1048658"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Q"/>
          </a:p>
        </p:txBody>
      </p:sp>
      <p:sp>
        <p:nvSpPr>
          <p:cNvPr id="1048659"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60" name="Date Placeholder 3"/>
          <p:cNvSpPr>
            <a:spLocks noGrp="1"/>
          </p:cNvSpPr>
          <p:nvPr>
            <p:ph type="dt" sz="half" idx="10"/>
          </p:nvPr>
        </p:nvSpPr>
        <p:spPr/>
        <p:txBody>
          <a:bodyPr/>
          <a:p>
            <a:fld id="{633E5979-17AA-124A-A672-7F1BC1C8EAD8}" type="datetimeFigureOut">
              <a:rPr lang="en-IQ" smtClean="0"/>
              <a:t>6/11/2020</a:t>
            </a:fld>
            <a:endParaRPr lang="en-IQ"/>
          </a:p>
        </p:txBody>
      </p:sp>
      <p:sp>
        <p:nvSpPr>
          <p:cNvPr id="1048661" name="Footer Placeholder 4"/>
          <p:cNvSpPr>
            <a:spLocks noGrp="1"/>
          </p:cNvSpPr>
          <p:nvPr>
            <p:ph type="ftr" sz="quarter" idx="11"/>
          </p:nvPr>
        </p:nvSpPr>
        <p:spPr/>
        <p:txBody>
          <a:bodyPr/>
          <a:p>
            <a:endParaRPr lang="en-IQ"/>
          </a:p>
        </p:txBody>
      </p:sp>
      <p:sp>
        <p:nvSpPr>
          <p:cNvPr id="1048662" name="Slide Number Placeholder 5"/>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30" name=""/>
        <p:cNvGrpSpPr/>
        <p:nvPr/>
      </p:nvGrpSpPr>
      <p:grpSpPr>
        <a:xfrm>
          <a:off x="0" y="0"/>
          <a:ext cx="0" cy="0"/>
          <a:chOff x="0" y="0"/>
          <a:chExt cx="0" cy="0"/>
        </a:xfrm>
      </p:grpSpPr>
      <p:sp>
        <p:nvSpPr>
          <p:cNvPr id="1048663" name="Title 1"/>
          <p:cNvSpPr>
            <a:spLocks noGrp="1"/>
          </p:cNvSpPr>
          <p:nvPr>
            <p:ph type="title"/>
          </p:nvPr>
        </p:nvSpPr>
        <p:spPr/>
        <p:txBody>
          <a:bodyPr/>
          <a:p>
            <a:r>
              <a:rPr lang="en-US"/>
              <a:t>Click to edit Master title style</a:t>
            </a:r>
            <a:endParaRPr lang="en-IQ"/>
          </a:p>
        </p:txBody>
      </p:sp>
      <p:sp>
        <p:nvSpPr>
          <p:cNvPr id="1048664"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65"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66" name="Date Placeholder 4"/>
          <p:cNvSpPr>
            <a:spLocks noGrp="1"/>
          </p:cNvSpPr>
          <p:nvPr>
            <p:ph type="dt" sz="half" idx="10"/>
          </p:nvPr>
        </p:nvSpPr>
        <p:spPr/>
        <p:txBody>
          <a:bodyPr/>
          <a:p>
            <a:fld id="{633E5979-17AA-124A-A672-7F1BC1C8EAD8}" type="datetimeFigureOut">
              <a:rPr lang="en-IQ" smtClean="0"/>
              <a:t>6/11/2020</a:t>
            </a:fld>
            <a:endParaRPr lang="en-IQ"/>
          </a:p>
        </p:txBody>
      </p:sp>
      <p:sp>
        <p:nvSpPr>
          <p:cNvPr id="1048667" name="Footer Placeholder 5"/>
          <p:cNvSpPr>
            <a:spLocks noGrp="1"/>
          </p:cNvSpPr>
          <p:nvPr>
            <p:ph type="ftr" sz="quarter" idx="11"/>
          </p:nvPr>
        </p:nvSpPr>
        <p:spPr/>
        <p:txBody>
          <a:bodyPr/>
          <a:p>
            <a:endParaRPr lang="en-IQ"/>
          </a:p>
        </p:txBody>
      </p:sp>
      <p:sp>
        <p:nvSpPr>
          <p:cNvPr id="1048668" name="Slide Number Placeholder 6"/>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31" name=""/>
        <p:cNvGrpSpPr/>
        <p:nvPr/>
      </p:nvGrpSpPr>
      <p:grpSpPr>
        <a:xfrm>
          <a:off x="0" y="0"/>
          <a:ext cx="0" cy="0"/>
          <a:chOff x="0" y="0"/>
          <a:chExt cx="0" cy="0"/>
        </a:xfrm>
      </p:grpSpPr>
      <p:sp>
        <p:nvSpPr>
          <p:cNvPr id="1048669" name="Title 1"/>
          <p:cNvSpPr>
            <a:spLocks noGrp="1"/>
          </p:cNvSpPr>
          <p:nvPr>
            <p:ph type="title"/>
          </p:nvPr>
        </p:nvSpPr>
        <p:spPr>
          <a:xfrm>
            <a:off x="629841" y="365126"/>
            <a:ext cx="7886700" cy="1325563"/>
          </a:xfrm>
        </p:spPr>
        <p:txBody>
          <a:bodyPr/>
          <a:p>
            <a:r>
              <a:rPr lang="en-US"/>
              <a:t>Click to edit Master title style</a:t>
            </a:r>
            <a:endParaRPr lang="en-IQ"/>
          </a:p>
        </p:txBody>
      </p:sp>
      <p:sp>
        <p:nvSpPr>
          <p:cNvPr id="1048670"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71"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2"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73"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4" name="Date Placeholder 6"/>
          <p:cNvSpPr>
            <a:spLocks noGrp="1"/>
          </p:cNvSpPr>
          <p:nvPr>
            <p:ph type="dt" sz="half" idx="10"/>
          </p:nvPr>
        </p:nvSpPr>
        <p:spPr/>
        <p:txBody>
          <a:bodyPr/>
          <a:p>
            <a:fld id="{633E5979-17AA-124A-A672-7F1BC1C8EAD8}" type="datetimeFigureOut">
              <a:rPr lang="en-IQ" smtClean="0"/>
              <a:t>6/11/2020</a:t>
            </a:fld>
            <a:endParaRPr lang="en-IQ"/>
          </a:p>
        </p:txBody>
      </p:sp>
      <p:sp>
        <p:nvSpPr>
          <p:cNvPr id="1048675" name="Footer Placeholder 7"/>
          <p:cNvSpPr>
            <a:spLocks noGrp="1"/>
          </p:cNvSpPr>
          <p:nvPr>
            <p:ph type="ftr" sz="quarter" idx="11"/>
          </p:nvPr>
        </p:nvSpPr>
        <p:spPr/>
        <p:txBody>
          <a:bodyPr/>
          <a:p>
            <a:endParaRPr lang="en-IQ"/>
          </a:p>
        </p:txBody>
      </p:sp>
      <p:sp>
        <p:nvSpPr>
          <p:cNvPr id="1048676" name="Slide Number Placeholder 8"/>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25" name=""/>
        <p:cNvGrpSpPr/>
        <p:nvPr/>
      </p:nvGrpSpPr>
      <p:grpSpPr>
        <a:xfrm>
          <a:off x="0" y="0"/>
          <a:ext cx="0" cy="0"/>
          <a:chOff x="0" y="0"/>
          <a:chExt cx="0" cy="0"/>
        </a:xfrm>
      </p:grpSpPr>
      <p:sp>
        <p:nvSpPr>
          <p:cNvPr id="1048638" name="Title 1"/>
          <p:cNvSpPr>
            <a:spLocks noGrp="1"/>
          </p:cNvSpPr>
          <p:nvPr>
            <p:ph type="title"/>
          </p:nvPr>
        </p:nvSpPr>
        <p:spPr/>
        <p:txBody>
          <a:bodyPr/>
          <a:p>
            <a:r>
              <a:rPr lang="en-US"/>
              <a:t>Click to edit Master title style</a:t>
            </a:r>
            <a:endParaRPr lang="en-IQ"/>
          </a:p>
        </p:txBody>
      </p:sp>
      <p:sp>
        <p:nvSpPr>
          <p:cNvPr id="1048639" name="Date Placeholder 2"/>
          <p:cNvSpPr>
            <a:spLocks noGrp="1"/>
          </p:cNvSpPr>
          <p:nvPr>
            <p:ph type="dt" sz="half" idx="10"/>
          </p:nvPr>
        </p:nvSpPr>
        <p:spPr/>
        <p:txBody>
          <a:bodyPr/>
          <a:p>
            <a:fld id="{633E5979-17AA-124A-A672-7F1BC1C8EAD8}" type="datetimeFigureOut">
              <a:rPr lang="en-IQ" smtClean="0"/>
              <a:t>6/11/2020</a:t>
            </a:fld>
            <a:endParaRPr lang="en-IQ"/>
          </a:p>
        </p:txBody>
      </p:sp>
      <p:sp>
        <p:nvSpPr>
          <p:cNvPr id="1048640" name="Footer Placeholder 3"/>
          <p:cNvSpPr>
            <a:spLocks noGrp="1"/>
          </p:cNvSpPr>
          <p:nvPr>
            <p:ph type="ftr" sz="quarter" idx="11"/>
          </p:nvPr>
        </p:nvSpPr>
        <p:spPr/>
        <p:txBody>
          <a:bodyPr/>
          <a:p>
            <a:endParaRPr lang="en-IQ"/>
          </a:p>
        </p:txBody>
      </p:sp>
      <p:sp>
        <p:nvSpPr>
          <p:cNvPr id="1048641" name="Slide Number Placeholder 4"/>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32" name=""/>
        <p:cNvGrpSpPr/>
        <p:nvPr/>
      </p:nvGrpSpPr>
      <p:grpSpPr>
        <a:xfrm>
          <a:off x="0" y="0"/>
          <a:ext cx="0" cy="0"/>
          <a:chOff x="0" y="0"/>
          <a:chExt cx="0" cy="0"/>
        </a:xfrm>
      </p:grpSpPr>
      <p:sp>
        <p:nvSpPr>
          <p:cNvPr id="1048677" name="Date Placeholder 1"/>
          <p:cNvSpPr>
            <a:spLocks noGrp="1"/>
          </p:cNvSpPr>
          <p:nvPr>
            <p:ph type="dt" sz="half" idx="10"/>
          </p:nvPr>
        </p:nvSpPr>
        <p:spPr/>
        <p:txBody>
          <a:bodyPr/>
          <a:p>
            <a:fld id="{633E5979-17AA-124A-A672-7F1BC1C8EAD8}" type="datetimeFigureOut">
              <a:rPr lang="en-IQ" smtClean="0"/>
              <a:t>6/11/2020</a:t>
            </a:fld>
            <a:endParaRPr lang="en-IQ"/>
          </a:p>
        </p:txBody>
      </p:sp>
      <p:sp>
        <p:nvSpPr>
          <p:cNvPr id="1048678" name="Footer Placeholder 2"/>
          <p:cNvSpPr>
            <a:spLocks noGrp="1"/>
          </p:cNvSpPr>
          <p:nvPr>
            <p:ph type="ftr" sz="quarter" idx="11"/>
          </p:nvPr>
        </p:nvSpPr>
        <p:spPr/>
        <p:txBody>
          <a:bodyPr/>
          <a:p>
            <a:endParaRPr lang="en-IQ"/>
          </a:p>
        </p:txBody>
      </p:sp>
      <p:sp>
        <p:nvSpPr>
          <p:cNvPr id="1048679" name="Slide Number Placeholder 3"/>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33" name=""/>
        <p:cNvGrpSpPr/>
        <p:nvPr/>
      </p:nvGrpSpPr>
      <p:grpSpPr>
        <a:xfrm>
          <a:off x="0" y="0"/>
          <a:ext cx="0" cy="0"/>
          <a:chOff x="0" y="0"/>
          <a:chExt cx="0" cy="0"/>
        </a:xfrm>
      </p:grpSpPr>
      <p:sp>
        <p:nvSpPr>
          <p:cNvPr id="1048680"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81"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82"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83" name="Date Placeholder 4"/>
          <p:cNvSpPr>
            <a:spLocks noGrp="1"/>
          </p:cNvSpPr>
          <p:nvPr>
            <p:ph type="dt" sz="half" idx="10"/>
          </p:nvPr>
        </p:nvSpPr>
        <p:spPr/>
        <p:txBody>
          <a:bodyPr/>
          <a:p>
            <a:fld id="{633E5979-17AA-124A-A672-7F1BC1C8EAD8}" type="datetimeFigureOut">
              <a:rPr lang="en-IQ" smtClean="0"/>
              <a:t>6/11/2020</a:t>
            </a:fld>
            <a:endParaRPr lang="en-IQ"/>
          </a:p>
        </p:txBody>
      </p:sp>
      <p:sp>
        <p:nvSpPr>
          <p:cNvPr id="1048684" name="Footer Placeholder 5"/>
          <p:cNvSpPr>
            <a:spLocks noGrp="1"/>
          </p:cNvSpPr>
          <p:nvPr>
            <p:ph type="ftr" sz="quarter" idx="11"/>
          </p:nvPr>
        </p:nvSpPr>
        <p:spPr/>
        <p:txBody>
          <a:bodyPr/>
          <a:p>
            <a:endParaRPr lang="en-IQ"/>
          </a:p>
        </p:txBody>
      </p:sp>
      <p:sp>
        <p:nvSpPr>
          <p:cNvPr id="1048685" name="Slide Number Placeholder 6"/>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27" name=""/>
        <p:cNvGrpSpPr/>
        <p:nvPr/>
      </p:nvGrpSpPr>
      <p:grpSpPr>
        <a:xfrm>
          <a:off x="0" y="0"/>
          <a:ext cx="0" cy="0"/>
          <a:chOff x="0" y="0"/>
          <a:chExt cx="0" cy="0"/>
        </a:xfrm>
      </p:grpSpPr>
      <p:sp>
        <p:nvSpPr>
          <p:cNvPr id="1048647"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48"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IQ"/>
          </a:p>
        </p:txBody>
      </p:sp>
      <p:sp>
        <p:nvSpPr>
          <p:cNvPr id="1048649"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50" name="Date Placeholder 4"/>
          <p:cNvSpPr>
            <a:spLocks noGrp="1"/>
          </p:cNvSpPr>
          <p:nvPr>
            <p:ph type="dt" sz="half" idx="10"/>
          </p:nvPr>
        </p:nvSpPr>
        <p:spPr/>
        <p:txBody>
          <a:bodyPr/>
          <a:p>
            <a:fld id="{633E5979-17AA-124A-A672-7F1BC1C8EAD8}" type="datetimeFigureOut">
              <a:rPr lang="en-IQ" smtClean="0"/>
              <a:t>6/11/2020</a:t>
            </a:fld>
            <a:endParaRPr lang="en-IQ"/>
          </a:p>
        </p:txBody>
      </p:sp>
      <p:sp>
        <p:nvSpPr>
          <p:cNvPr id="1048651" name="Footer Placeholder 5"/>
          <p:cNvSpPr>
            <a:spLocks noGrp="1"/>
          </p:cNvSpPr>
          <p:nvPr>
            <p:ph type="ftr" sz="quarter" idx="11"/>
          </p:nvPr>
        </p:nvSpPr>
        <p:spPr/>
        <p:txBody>
          <a:bodyPr/>
          <a:p>
            <a:endParaRPr lang="en-IQ"/>
          </a:p>
        </p:txBody>
      </p:sp>
      <p:sp>
        <p:nvSpPr>
          <p:cNvPr id="1048652" name="Slide Number Placeholder 6"/>
          <p:cNvSpPr>
            <a:spLocks noGrp="1"/>
          </p:cNvSpPr>
          <p:nvPr>
            <p:ph type="sldNum" sz="quarter" idx="12"/>
          </p:nvPr>
        </p:nvSpPr>
        <p:spPr/>
        <p:txBody>
          <a:bodyPr/>
          <a:p>
            <a:fld id="{EE77AF93-6EE3-2347-B92A-0275BF9B6DBE}" type="slidenum">
              <a:rPr lang="en-IQ" smtClean="0"/>
              <a:t>‹#›</a:t>
            </a:fld>
            <a:endParaRPr lang="en-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en-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633E5979-17AA-124A-A672-7F1BC1C8EAD8}" type="datetimeFigureOut">
              <a:rPr lang="en-IQ" smtClean="0"/>
              <a:t>6/11/2020</a:t>
            </a:fld>
            <a:endParaRPr lang="en-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EE77AF93-6EE3-2347-B92A-0275BF9B6DBE}" type="slidenum">
              <a:rPr lang="en-IQ" smtClean="0"/>
              <a:t>‹#›</a:t>
            </a:fld>
            <a:endParaRPr lang="en-IQ"/>
          </a:p>
        </p:txBody>
      </p:sp>
    </p:spTree>
  </p:cSld>
  <p:clrMap accent1="accent1" accent2="accent2" accent3="accent3" accent4="accent4" accent5="accent5" accent6="accent6" bg1="lt1" bg2="lt2" tx1="dk1" tx2="dk2"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customXml" Target="../ink/ink1.xml"/><Relationship Id="rId3" Type="http://schemas.openxmlformats.org/officeDocument/2006/relationships/image" Target="../media/image27.png"/><Relationship Id="rId4" Type="http://schemas.openxmlformats.org/officeDocument/2006/relationships/customXml" Target="../ink/ink2.xml"/><Relationship Id="rId5" Type="http://schemas.openxmlformats.org/officeDocument/2006/relationships/image" Target="../media/image28.png"/><Relationship Id="rId6" Type="http://schemas.openxmlformats.org/officeDocument/2006/relationships/customXml" Target="../ink/ink3.xml"/><Relationship Id="rId7" Type="http://schemas.openxmlformats.org/officeDocument/2006/relationships/image" Target="../media/image29.png"/><Relationship Id="rId8" Type="http://schemas.openxmlformats.org/officeDocument/2006/relationships/customXml" Target="../ink/ink4.xml"/><Relationship Id="rId9" Type="http://schemas.openxmlformats.org/officeDocument/2006/relationships/image" Target="../media/image30.png"/><Relationship Id="rId10" Type="http://schemas.openxmlformats.org/officeDocument/2006/relationships/customXml" Target="../ink/ink5.xml"/><Relationship Id="rId11" Type="http://schemas.openxmlformats.org/officeDocument/2006/relationships/image" Target="../media/image31.png"/><Relationship Id="rId1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title"/>
          </p:nvPr>
        </p:nvSpPr>
        <p:spPr>
          <a:xfrm>
            <a:off x="1936461" y="757671"/>
            <a:ext cx="5271077" cy="3398692"/>
          </a:xfrm>
        </p:spPr>
        <p:txBody>
          <a:bodyPr>
            <a:normAutofit/>
          </a:bodyPr>
          <a:p>
            <a:pPr algn="ctr"/>
            <a:r>
              <a:rPr dirty="0" sz="6600" lang="en-US" err="1">
                <a:solidFill>
                  <a:srgbClr val="002060"/>
                </a:solidFill>
                <a:latin typeface="Algerian" pitchFamily="82" charset="77"/>
              </a:rPr>
              <a:t>Craniosynostosis</a:t>
            </a:r>
            <a:br>
              <a:rPr dirty="0" sz="6600" lang="en-US">
                <a:solidFill>
                  <a:srgbClr val="002060"/>
                </a:solidFill>
                <a:latin typeface="Algerian" pitchFamily="82" charset="77"/>
              </a:rPr>
            </a:br>
            <a:r>
              <a:rPr b="1" dirty="0" sz="2200" lang="en-US" err="1">
                <a:latin typeface="+mn-lt"/>
              </a:rPr>
              <a:t>Youmans</a:t>
            </a:r>
            <a:r>
              <a:rPr b="1" dirty="0" sz="2200" lang="en-US">
                <a:latin typeface="+mn-lt"/>
              </a:rPr>
              <a:t> Chap.192</a:t>
            </a:r>
            <a:endParaRPr b="1" dirty="0" sz="2200" lang="en-IQ">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8" name=""/>
        <p:cNvGrpSpPr/>
        <p:nvPr/>
      </p:nvGrpSpPr>
      <p:grpSpPr>
        <a:xfrm>
          <a:off x="0" y="0"/>
          <a:ext cx="0" cy="0"/>
          <a:chOff x="0" y="0"/>
          <a:chExt cx="0" cy="0"/>
        </a:xfrm>
      </p:grpSpPr>
      <p:sp>
        <p:nvSpPr>
          <p:cNvPr id="1048594" name="Content Placeholder 2"/>
          <p:cNvSpPr>
            <a:spLocks noGrp="1"/>
          </p:cNvSpPr>
          <p:nvPr>
            <p:ph idx="1"/>
          </p:nvPr>
        </p:nvSpPr>
        <p:spPr>
          <a:xfrm>
            <a:off x="86014" y="93806"/>
            <a:ext cx="8977168" cy="6671829"/>
          </a:xfrm>
        </p:spPr>
        <p:txBody>
          <a:bodyPr>
            <a:normAutofit/>
          </a:bodyPr>
          <a:p>
            <a:pPr>
              <a:buFont typeface="Wingdings" pitchFamily="2" charset="2"/>
              <a:buChar char="q"/>
            </a:pPr>
            <a:r>
              <a:rPr b="1" dirty="0" sz="2000" lang="en-US">
                <a:solidFill>
                  <a:srgbClr val="C00000"/>
                </a:solidFill>
              </a:rPr>
              <a:t>Sagittal Synostosis</a:t>
            </a:r>
          </a:p>
          <a:p>
            <a:r>
              <a:rPr b="1" dirty="0" sz="2000" lang="en-US"/>
              <a:t>Results in a skull shape characterized by </a:t>
            </a:r>
          </a:p>
          <a:p>
            <a:pPr lvl="1">
              <a:buFont typeface="Wingdings" pitchFamily="2" charset="2"/>
              <a:buChar char="ü"/>
            </a:pPr>
            <a:r>
              <a:rPr dirty="0" sz="2000" lang="en-US" err="1"/>
              <a:t>Biparietal</a:t>
            </a:r>
            <a:r>
              <a:rPr dirty="0" sz="2000" lang="en-US"/>
              <a:t> narrowing.</a:t>
            </a:r>
          </a:p>
          <a:p>
            <a:pPr lvl="1">
              <a:buFont typeface="Wingdings" pitchFamily="2" charset="2"/>
              <a:buChar char="ü"/>
            </a:pPr>
            <a:r>
              <a:rPr dirty="0" sz="2000" lang="en-US"/>
              <a:t>Ridging of the sagittal suture.</a:t>
            </a:r>
          </a:p>
          <a:p>
            <a:pPr lvl="1">
              <a:buFont typeface="Wingdings" pitchFamily="2" charset="2"/>
              <a:buChar char="ü"/>
            </a:pPr>
            <a:r>
              <a:rPr dirty="0" sz="2000" lang="en-US"/>
              <a:t>Bilateral bulging of the frontal or occipital region, or both.</a:t>
            </a:r>
          </a:p>
          <a:p>
            <a:r>
              <a:rPr dirty="0" sz="2000" lang="en-US"/>
              <a:t>Radiographically, fusion of the sagittal suture is evident. </a:t>
            </a:r>
          </a:p>
          <a:p>
            <a:r>
              <a:rPr dirty="0" sz="2000" lang="en-US"/>
              <a:t>Usually, one of three varieties of sagittal synostosis predominates: </a:t>
            </a:r>
          </a:p>
          <a:p>
            <a:pPr lvl="1">
              <a:buFont typeface="Wingdings" pitchFamily="2" charset="2"/>
              <a:buChar char="§"/>
            </a:pPr>
            <a:r>
              <a:rPr b="1" dirty="0" sz="2000" lang="en-US">
                <a:solidFill>
                  <a:srgbClr val="002060"/>
                </a:solidFill>
              </a:rPr>
              <a:t>Anterior compensation: </a:t>
            </a:r>
            <a:r>
              <a:rPr b="1" dirty="0" sz="2000" lang="en-US">
                <a:solidFill>
                  <a:srgbClr val="0070C0"/>
                </a:solidFill>
              </a:rPr>
              <a:t>dolichocephaly</a:t>
            </a:r>
            <a:r>
              <a:rPr dirty="0" sz="2000" lang="en-US"/>
              <a:t> (elongated skull with high forehead/frontal bossing)</a:t>
            </a:r>
            <a:endParaRPr b="1" dirty="0" sz="2000" lang="en-US">
              <a:solidFill>
                <a:srgbClr val="002060"/>
              </a:solidFill>
            </a:endParaRPr>
          </a:p>
          <a:p>
            <a:pPr lvl="1">
              <a:buFont typeface="Wingdings" pitchFamily="2" charset="2"/>
              <a:buChar char="§"/>
            </a:pPr>
            <a:r>
              <a:rPr b="1" dirty="0" sz="2000" lang="en-US">
                <a:solidFill>
                  <a:srgbClr val="002060"/>
                </a:solidFill>
              </a:rPr>
              <a:t>Posterior compensation: </a:t>
            </a:r>
            <a:r>
              <a:rPr b="1" dirty="0" sz="2000" lang="en-US" err="1">
                <a:solidFill>
                  <a:srgbClr val="0070C0"/>
                </a:solidFill>
              </a:rPr>
              <a:t>scaphocephaly</a:t>
            </a:r>
            <a:r>
              <a:rPr dirty="0" sz="2000" lang="en-US"/>
              <a:t> (“boat shaped skull” with prominent occiput). </a:t>
            </a:r>
            <a:endParaRPr b="1" dirty="0" sz="2000" lang="en-US">
              <a:solidFill>
                <a:srgbClr val="002060"/>
              </a:solidFill>
            </a:endParaRPr>
          </a:p>
          <a:p>
            <a:pPr lvl="1">
              <a:buFont typeface="Wingdings" pitchFamily="2" charset="2"/>
              <a:buChar char="§"/>
            </a:pPr>
            <a:r>
              <a:rPr b="1" dirty="0" sz="2000" lang="en-US">
                <a:solidFill>
                  <a:srgbClr val="002060"/>
                </a:solidFill>
              </a:rPr>
              <a:t>The “golf tee” or </a:t>
            </a:r>
            <a:r>
              <a:rPr b="1" dirty="0" sz="2000" lang="en-US" err="1">
                <a:solidFill>
                  <a:srgbClr val="002060"/>
                </a:solidFill>
              </a:rPr>
              <a:t>bathyrocephalic</a:t>
            </a:r>
            <a:r>
              <a:rPr b="1" dirty="0" sz="2000" lang="en-US">
                <a:solidFill>
                  <a:srgbClr val="002060"/>
                </a:solidFill>
              </a:rPr>
              <a:t> deformity.</a:t>
            </a:r>
          </a:p>
          <a:p>
            <a:pPr lvl="1">
              <a:buFont typeface="Wingdings" pitchFamily="2" charset="2"/>
              <a:buChar char="§"/>
            </a:pPr>
            <a:endParaRPr dirty="0" sz="2000" lang="en-US"/>
          </a:p>
          <a:p>
            <a:pPr>
              <a:buFont typeface="Wingdings" pitchFamily="2" charset="2"/>
              <a:buChar char="§"/>
            </a:pPr>
            <a:r>
              <a:rPr dirty="0" sz="2000" lang="en-US"/>
              <a:t>The most common CSO affecting a single suture. 80% male.</a:t>
            </a:r>
          </a:p>
          <a:p>
            <a:pPr>
              <a:buFont typeface="Wingdings" pitchFamily="2" charset="2"/>
              <a:buChar char="§"/>
            </a:pPr>
            <a:r>
              <a:rPr b="1" dirty="0" sz="2000" lang="en-US" u="sng">
                <a:solidFill>
                  <a:srgbClr val="7030A0"/>
                </a:solidFill>
              </a:rPr>
              <a:t>OFC remains close to normal, but the </a:t>
            </a:r>
            <a:r>
              <a:rPr b="1" dirty="0" sz="2000" lang="en-US" err="1" u="sng">
                <a:solidFill>
                  <a:srgbClr val="7030A0"/>
                </a:solidFill>
              </a:rPr>
              <a:t>biparietal</a:t>
            </a:r>
            <a:r>
              <a:rPr b="1" dirty="0" sz="2000" lang="en-US" u="sng">
                <a:solidFill>
                  <a:srgbClr val="7030A0"/>
                </a:solidFill>
              </a:rPr>
              <a:t> diameter is markedly reduced. </a:t>
            </a:r>
          </a:p>
          <a:p>
            <a:pPr>
              <a:buFont typeface="Wingdings" pitchFamily="2" charset="2"/>
              <a:buChar char="§"/>
            </a:pPr>
            <a:r>
              <a:rPr dirty="0" sz="2000" lang="en-US"/>
              <a:t>Many of patients with </a:t>
            </a:r>
            <a:r>
              <a:rPr dirty="0" sz="2000" lang="en-US" err="1"/>
              <a:t>nonsyndromic</a:t>
            </a:r>
            <a:r>
              <a:rPr dirty="0" sz="2000" lang="en-US"/>
              <a:t> sagittal synostosis have elevated ICP.</a:t>
            </a:r>
          </a:p>
          <a:p>
            <a:pPr>
              <a:buFont typeface="Wingdings" pitchFamily="2" charset="2"/>
              <a:buChar char="§"/>
            </a:pPr>
            <a:r>
              <a:rPr dirty="0" sz="2000" lang="en-US"/>
              <a:t>Preferably operated within the first 3–6 months of life. </a:t>
            </a:r>
            <a:endParaRPr dirty="0" sz="2000" lang="en-IQ"/>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pic>
        <p:nvPicPr>
          <p:cNvPr id="2097154" name="Content Placeholder 4"/>
          <p:cNvPicPr>
            <a:picLocks noChangeAspect="1" noGrp="1"/>
          </p:cNvPicPr>
          <p:nvPr>
            <p:ph idx="1"/>
          </p:nvPr>
        </p:nvPicPr>
        <p:blipFill>
          <a:blip xmlns:r="http://schemas.openxmlformats.org/officeDocument/2006/relationships" r:embed="rId1"/>
          <a:stretch>
            <a:fillRect/>
          </a:stretch>
        </p:blipFill>
        <p:spPr>
          <a:xfrm>
            <a:off x="929409" y="0"/>
            <a:ext cx="7285182" cy="6858000"/>
          </a:xfrm>
          <a:prstGeom prst="rec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pic>
        <p:nvPicPr>
          <p:cNvPr id="2097155" name="Picture 6"/>
          <p:cNvPicPr>
            <a:picLocks noChangeAspect="1"/>
          </p:cNvPicPr>
          <p:nvPr/>
        </p:nvPicPr>
        <p:blipFill>
          <a:blip xmlns:r="http://schemas.openxmlformats.org/officeDocument/2006/relationships" r:embed="rId1"/>
          <a:stretch>
            <a:fillRect/>
          </a:stretch>
        </p:blipFill>
        <p:spPr>
          <a:xfrm>
            <a:off x="0" y="1027907"/>
            <a:ext cx="9144000" cy="4116328"/>
          </a:xfrm>
          <a:prstGeom prst="rec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sp>
        <p:nvSpPr>
          <p:cNvPr id="1048595" name="Content Placeholder 2"/>
          <p:cNvSpPr>
            <a:spLocks noGrp="1"/>
          </p:cNvSpPr>
          <p:nvPr>
            <p:ph idx="1"/>
          </p:nvPr>
        </p:nvSpPr>
        <p:spPr>
          <a:xfrm>
            <a:off x="86012" y="82262"/>
            <a:ext cx="8977169" cy="6694920"/>
          </a:xfrm>
        </p:spPr>
        <p:txBody>
          <a:bodyPr>
            <a:normAutofit/>
          </a:bodyPr>
          <a:p>
            <a:pPr>
              <a:buFont typeface="Wingdings" pitchFamily="2" charset="2"/>
              <a:buChar char="v"/>
            </a:pPr>
            <a:r>
              <a:rPr b="1" dirty="0" sz="2000" lang="en-US">
                <a:solidFill>
                  <a:srgbClr val="002060"/>
                </a:solidFill>
              </a:rPr>
              <a:t>Operative Technique</a:t>
            </a:r>
            <a:endParaRPr dirty="0" sz="2000" lang="en-US"/>
          </a:p>
          <a:p>
            <a:pPr>
              <a:buFont typeface="Wingdings" pitchFamily="2" charset="2"/>
              <a:buChar char="Ø"/>
            </a:pPr>
            <a:r>
              <a:rPr b="1" dirty="0" sz="2000" lang="en-US"/>
              <a:t>Anterior type</a:t>
            </a:r>
          </a:p>
          <a:p>
            <a:pPr>
              <a:buFont typeface="Wingdings" pitchFamily="2" charset="2"/>
              <a:buChar char="§"/>
            </a:pPr>
            <a:r>
              <a:rPr b="1" dirty="0" sz="2000" lang="en-US">
                <a:solidFill>
                  <a:srgbClr val="0070C0"/>
                </a:solidFill>
              </a:rPr>
              <a:t>Milder cases</a:t>
            </a:r>
            <a:r>
              <a:rPr dirty="0" sz="2000" lang="en-US"/>
              <a:t> can be successfully treated with removal of the fused sagittal suture and application of distraction devices, such as the </a:t>
            </a:r>
            <a:r>
              <a:rPr b="1" dirty="0" sz="2000" lang="en-US">
                <a:solidFill>
                  <a:srgbClr val="C00000"/>
                </a:solidFill>
              </a:rPr>
              <a:t>spring </a:t>
            </a:r>
            <a:r>
              <a:rPr b="1" dirty="0" sz="2000" lang="en-US" err="1">
                <a:solidFill>
                  <a:srgbClr val="C00000"/>
                </a:solidFill>
              </a:rPr>
              <a:t>cranioplasty</a:t>
            </a:r>
            <a:r>
              <a:rPr dirty="0" sz="2000" lang="en-US"/>
              <a:t>, to gradually widen the skull. </a:t>
            </a:r>
          </a:p>
          <a:p>
            <a:pPr>
              <a:buFont typeface="Wingdings" pitchFamily="2" charset="2"/>
              <a:buChar char="§"/>
            </a:pPr>
            <a:endParaRPr dirty="0" sz="2000" lang="en-IQ"/>
          </a:p>
        </p:txBody>
      </p:sp>
      <p:pic>
        <p:nvPicPr>
          <p:cNvPr id="2097156" name="Picture 6"/>
          <p:cNvPicPr>
            <a:picLocks noChangeAspect="1"/>
          </p:cNvPicPr>
          <p:nvPr/>
        </p:nvPicPr>
        <p:blipFill>
          <a:blip xmlns:r="http://schemas.openxmlformats.org/officeDocument/2006/relationships" r:embed="rId1"/>
          <a:stretch>
            <a:fillRect/>
          </a:stretch>
        </p:blipFill>
        <p:spPr>
          <a:xfrm>
            <a:off x="1997363" y="1826437"/>
            <a:ext cx="5149273" cy="4949301"/>
          </a:xfrm>
          <a:prstGeom prst="rect"/>
          <a:ln>
            <a:noFill/>
          </a:ln>
          <a:effectLst>
            <a:softEdge rad="112500"/>
          </a:effectLst>
        </p:spPr>
      </p:pic>
      <p:sp>
        <p:nvSpPr>
          <p:cNvPr id="1048596" name="TextBox 5"/>
          <p:cNvSpPr txBox="1"/>
          <p:nvPr/>
        </p:nvSpPr>
        <p:spPr>
          <a:xfrm>
            <a:off x="2883476" y="3240521"/>
            <a:ext cx="3377047" cy="1056640"/>
          </a:xfrm>
          <a:prstGeom prst="rect"/>
          <a:noFill/>
        </p:spPr>
        <p:txBody>
          <a:bodyPr wrap="square">
            <a:spAutoFit/>
          </a:bodyPr>
          <a:p>
            <a:r>
              <a:rPr b="1" dirty="0" sz="3200" lang="en-US">
                <a:solidFill>
                  <a:srgbClr val="FFFF00"/>
                </a:solidFill>
              </a:rPr>
              <a:t>spring </a:t>
            </a:r>
            <a:r>
              <a:rPr b="1" dirty="0" sz="3200" lang="en-US" err="1">
                <a:solidFill>
                  <a:srgbClr val="FFFF00"/>
                </a:solidFill>
              </a:rPr>
              <a:t>cranioplasty</a:t>
            </a:r>
            <a:endParaRPr b="1" dirty="0" sz="3200" lang="en-IQ">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pic>
        <p:nvPicPr>
          <p:cNvPr id="2097157" name="Picture 4"/>
          <p:cNvPicPr>
            <a:picLocks noChangeAspect="1" noGrp="1"/>
          </p:cNvPicPr>
          <p:nvPr>
            <p:ph idx="1"/>
          </p:nvPr>
        </p:nvPicPr>
        <p:blipFill>
          <a:blip xmlns:r="http://schemas.openxmlformats.org/officeDocument/2006/relationships" r:embed="rId1"/>
          <a:stretch>
            <a:fillRect/>
          </a:stretch>
        </p:blipFill>
        <p:spPr>
          <a:xfrm>
            <a:off x="0" y="439207"/>
            <a:ext cx="9144000" cy="5979586"/>
          </a:xfrm>
          <a:prstGeom prst="rect"/>
          <a:ln>
            <a:noFill/>
          </a:ln>
          <a:effectLst>
            <a:softEdge rad="112500"/>
          </a:effectLst>
        </p:spPr>
      </p:pic>
      <p:sp>
        <p:nvSpPr>
          <p:cNvPr id="1048597" name="TextBox 8"/>
          <p:cNvSpPr txBox="1"/>
          <p:nvPr/>
        </p:nvSpPr>
        <p:spPr>
          <a:xfrm>
            <a:off x="2661227" y="5772462"/>
            <a:ext cx="3821545" cy="1158239"/>
          </a:xfrm>
          <a:prstGeom prst="rect"/>
          <a:noFill/>
        </p:spPr>
        <p:txBody>
          <a:bodyPr wrap="square">
            <a:spAutoFit/>
          </a:bodyPr>
          <a:p>
            <a:r>
              <a:rPr b="1" dirty="0" sz="3600" lang="en-US">
                <a:solidFill>
                  <a:srgbClr val="FFFF00"/>
                </a:solidFill>
              </a:rPr>
              <a:t>spring </a:t>
            </a:r>
            <a:r>
              <a:rPr b="1" dirty="0" sz="3600" lang="en-US" err="1">
                <a:solidFill>
                  <a:srgbClr val="FFFF00"/>
                </a:solidFill>
              </a:rPr>
              <a:t>cranioplasty</a:t>
            </a:r>
            <a:endParaRPr b="1" dirty="0" sz="3600" lang="en-IQ">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sp>
        <p:nvSpPr>
          <p:cNvPr id="1048598" name="Content Placeholder 2"/>
          <p:cNvSpPr>
            <a:spLocks noGrp="1"/>
          </p:cNvSpPr>
          <p:nvPr>
            <p:ph idx="1"/>
          </p:nvPr>
        </p:nvSpPr>
        <p:spPr>
          <a:xfrm>
            <a:off x="97558" y="105352"/>
            <a:ext cx="8954077" cy="6660284"/>
          </a:xfrm>
        </p:spPr>
        <p:txBody>
          <a:bodyPr>
            <a:normAutofit/>
          </a:bodyPr>
          <a:p>
            <a:pPr>
              <a:buFont typeface="Wingdings" pitchFamily="2" charset="2"/>
              <a:buChar char="§"/>
            </a:pPr>
            <a:r>
              <a:rPr b="1" dirty="0" sz="2000" lang="en-US">
                <a:solidFill>
                  <a:srgbClr val="0070C0"/>
                </a:solidFill>
              </a:rPr>
              <a:t>In more severe cases</a:t>
            </a:r>
            <a:r>
              <a:rPr dirty="0" sz="2000" lang="en-US"/>
              <a:t>, a more complete reshaping of the </a:t>
            </a:r>
            <a:r>
              <a:rPr dirty="0" sz="2000" lang="en-US" err="1"/>
              <a:t>calvarium</a:t>
            </a:r>
            <a:r>
              <a:rPr dirty="0" sz="2000" lang="en-US"/>
              <a:t> may be necessary. </a:t>
            </a:r>
          </a:p>
          <a:p>
            <a:pPr indent="-457200" marL="457200">
              <a:buFont typeface="+mj-lt"/>
              <a:buAutoNum type="arabicParenR"/>
            </a:pPr>
            <a:r>
              <a:rPr dirty="0" sz="2000" lang="en-US"/>
              <a:t>After exposure of the skull, the individual sutures (e.g., the coronals, sagittal, and lambdoid) are each removed separately.</a:t>
            </a:r>
          </a:p>
          <a:p>
            <a:pPr lvl="1">
              <a:buFont typeface="Wingdings" pitchFamily="2" charset="2"/>
              <a:buChar char="ü"/>
            </a:pPr>
            <a:r>
              <a:rPr dirty="0" sz="2000" lang="en-US"/>
              <a:t>The sutures act as points of attachment to the underlying dura and, if not removed, will prevent the overlying bony skull from sliding over the dura during the reshaping process and will result in relapse of the original deformity. </a:t>
            </a:r>
          </a:p>
          <a:p>
            <a:pPr lvl="1">
              <a:buFont typeface="Wingdings" pitchFamily="2" charset="2"/>
              <a:buChar char="ü"/>
            </a:pPr>
            <a:r>
              <a:rPr dirty="0" sz="2000" lang="en-US"/>
              <a:t>Release of the sagittal suture in particular often results in immediate and spontaneous widening of the entire </a:t>
            </a:r>
            <a:r>
              <a:rPr dirty="0" sz="2000" lang="en-US" err="1"/>
              <a:t>calvarium</a:t>
            </a:r>
            <a:r>
              <a:rPr dirty="0" sz="2000" lang="en-US"/>
              <a:t> as the restraining force of the fused suture is removed. </a:t>
            </a:r>
          </a:p>
          <a:p>
            <a:pPr indent="-457200" marL="457200">
              <a:buFont typeface="+mj-lt"/>
              <a:buAutoNum type="arabicParenR"/>
            </a:pPr>
            <a:r>
              <a:rPr dirty="0" sz="2000" lang="en-US"/>
              <a:t>The frontal bone is removed, especially when significant bossing is encountered, and then </a:t>
            </a:r>
            <a:r>
              <a:rPr b="1" dirty="0" sz="2000" lang="en-US">
                <a:solidFill>
                  <a:srgbClr val="C00000"/>
                </a:solidFill>
              </a:rPr>
              <a:t>radial barrel stave osteotomies</a:t>
            </a:r>
            <a:r>
              <a:rPr dirty="0" sz="2000" lang="en-US"/>
              <a:t> are performed and the bone is flattened with a bone bender to remove abnormal curvature of the forehead.</a:t>
            </a:r>
            <a:endParaRPr dirty="0" sz="2000" lang="en-IQ"/>
          </a:p>
          <a:p>
            <a:pPr indent="-457200" marL="457200">
              <a:buFont typeface="+mj-lt"/>
              <a:buAutoNum type="arabicParenR"/>
            </a:pPr>
            <a:r>
              <a:rPr dirty="0" sz="2000" lang="en-US" err="1"/>
              <a:t>Interpositional</a:t>
            </a:r>
            <a:r>
              <a:rPr dirty="0" sz="2000" lang="en-US"/>
              <a:t> bone grafts to widening the skull are harvested and rigidly fixed within the new bone gaps with absorbable plate and screw fixation.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pic>
        <p:nvPicPr>
          <p:cNvPr id="2097158" name="Picture 4"/>
          <p:cNvPicPr>
            <a:picLocks noChangeAspect="1" noGrp="1"/>
          </p:cNvPicPr>
          <p:nvPr>
            <p:ph idx="1"/>
          </p:nvPr>
        </p:nvPicPr>
        <p:blipFill>
          <a:blip xmlns:r="http://schemas.openxmlformats.org/officeDocument/2006/relationships" r:embed="rId1"/>
          <a:stretch>
            <a:fillRect/>
          </a:stretch>
        </p:blipFill>
        <p:spPr>
          <a:xfrm>
            <a:off x="1021772" y="0"/>
            <a:ext cx="7100455" cy="6858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599" name="TextBox 4"/>
          <p:cNvSpPr txBox="1"/>
          <p:nvPr/>
        </p:nvSpPr>
        <p:spPr>
          <a:xfrm>
            <a:off x="1905000" y="5155107"/>
            <a:ext cx="3579091" cy="369332"/>
          </a:xfrm>
          <a:prstGeom prst="rect"/>
          <a:noFill/>
        </p:spPr>
        <p:txBody>
          <a:bodyPr wrap="square">
            <a:spAutoFit/>
          </a:bodyPr>
          <a:p>
            <a:r>
              <a:rPr b="1" dirty="0" sz="1800" lang="en-US"/>
              <a:t>radial barrel stave osteotomies —&gt;</a:t>
            </a:r>
            <a:endParaRPr b="1" dirty="0" lang="en-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sp>
        <p:nvSpPr>
          <p:cNvPr id="1048600" name="Content Placeholder 2"/>
          <p:cNvSpPr>
            <a:spLocks noGrp="1"/>
          </p:cNvSpPr>
          <p:nvPr>
            <p:ph idx="1"/>
          </p:nvPr>
        </p:nvSpPr>
        <p:spPr>
          <a:xfrm>
            <a:off x="86014" y="93805"/>
            <a:ext cx="8977168" cy="6660285"/>
          </a:xfrm>
        </p:spPr>
        <p:txBody>
          <a:bodyPr>
            <a:normAutofit/>
          </a:bodyPr>
          <a:p>
            <a:r>
              <a:rPr dirty="0" sz="2000" lang="en-US"/>
              <a:t>The posterior variety is addressed with a posteriorly oriented modified </a:t>
            </a:r>
            <a:r>
              <a:rPr dirty="0" sz="2000" lang="el-GR"/>
              <a:t>π </a:t>
            </a:r>
            <a:r>
              <a:rPr dirty="0" sz="2000" lang="en-US"/>
              <a:t>procedure.</a:t>
            </a:r>
          </a:p>
          <a:p>
            <a:r>
              <a:rPr dirty="0" sz="2000" lang="en-US"/>
              <a:t>The </a:t>
            </a:r>
            <a:r>
              <a:rPr dirty="0" sz="2000" lang="en-US" err="1"/>
              <a:t>bathyrocephalic</a:t>
            </a:r>
            <a:r>
              <a:rPr dirty="0" sz="2000" lang="en-US"/>
              <a:t> skull will require removal and reshaping of the occiput, again using radial barrel stave osteotomies and flattening of the abnormal curvature with bone benders. </a:t>
            </a:r>
          </a:p>
          <a:p>
            <a:r>
              <a:rPr dirty="0" sz="2000" lang="en-US"/>
              <a:t>Shortening of a posterior midline sagittal strut is first performed, and the occipital pieces are then reshaped and fixed to this central strut to recreate the posterior skull.</a:t>
            </a:r>
          </a:p>
          <a:p>
            <a:endParaRPr dirty="0" sz="2000" lang="en-US"/>
          </a:p>
          <a:p>
            <a:endParaRPr dirty="0" sz="2000" lang="en-US"/>
          </a:p>
          <a:p>
            <a:pPr>
              <a:buFont typeface="Wingdings" pitchFamily="2" charset="2"/>
              <a:buChar char="v"/>
            </a:pPr>
            <a:r>
              <a:rPr b="1" dirty="0" sz="2000" lang="en-US">
                <a:solidFill>
                  <a:srgbClr val="002060"/>
                </a:solidFill>
              </a:rPr>
              <a:t>The width of the strip should be at least 3 cm.</a:t>
            </a:r>
            <a:endParaRPr b="1" dirty="0" sz="2000" lang="en-IQ">
              <a:solidFill>
                <a:srgbClr val="00206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sp>
        <p:nvSpPr>
          <p:cNvPr id="1048601" name="Content Placeholder 2"/>
          <p:cNvSpPr>
            <a:spLocks noGrp="1"/>
          </p:cNvSpPr>
          <p:nvPr>
            <p:ph idx="1"/>
          </p:nvPr>
        </p:nvSpPr>
        <p:spPr>
          <a:xfrm>
            <a:off x="4387272" y="-1"/>
            <a:ext cx="4756728" cy="6857999"/>
          </a:xfrm>
        </p:spPr>
        <p:txBody>
          <a:bodyPr>
            <a:normAutofit/>
          </a:bodyPr>
          <a:p>
            <a:r>
              <a:rPr b="1" dirty="0" sz="2400" lang="en-US"/>
              <a:t>Figure 193-16.</a:t>
            </a:r>
            <a:r>
              <a:rPr dirty="0" sz="2400" lang="en-US"/>
              <a:t> Primarily posterior fusion of the sagittal suture. </a:t>
            </a:r>
          </a:p>
          <a:p>
            <a:pPr indent="-457200" marL="457200">
              <a:buFont typeface="+mj-lt"/>
              <a:buAutoNum type="alphaUcPeriod"/>
            </a:pPr>
            <a:r>
              <a:rPr dirty="0" sz="2400" lang="en-US"/>
              <a:t>Posterior </a:t>
            </a:r>
            <a:r>
              <a:rPr dirty="0" sz="2400" lang="el-GR"/>
              <a:t>π </a:t>
            </a:r>
            <a:r>
              <a:rPr dirty="0" sz="2400" lang="en-US"/>
              <a:t>procedure, consisting of occipital craniotomy, parietal craniotomies, and removal of the lambdoid suture to allow forward movement of the occiput. Points “a” and “b” represent the two areas on the skull that come into contact once the intervening bone segment is removed when shortening the sagittal strut.</a:t>
            </a:r>
          </a:p>
          <a:p>
            <a:pPr indent="-457200" marL="457200">
              <a:buFont typeface="+mj-lt"/>
              <a:buAutoNum type="alphaUcPeriod"/>
            </a:pPr>
            <a:r>
              <a:rPr dirty="0" sz="2400" lang="en-US"/>
              <a:t>Shortening of the sagittal strut. </a:t>
            </a:r>
          </a:p>
          <a:p>
            <a:pPr indent="-457200" marL="457200">
              <a:buFont typeface="+mj-lt"/>
              <a:buAutoNum type="alphaUcPeriod"/>
            </a:pPr>
            <a:r>
              <a:rPr dirty="0" sz="2400" lang="en-US"/>
              <a:t>Remodeled bone is returned as the occiput and is fixed to the midline strut.</a:t>
            </a:r>
            <a:endParaRPr dirty="0" sz="2400" lang="en-IQ"/>
          </a:p>
        </p:txBody>
      </p:sp>
      <p:pic>
        <p:nvPicPr>
          <p:cNvPr id="2097159" name="Picture 4"/>
          <p:cNvPicPr>
            <a:picLocks noChangeAspect="1"/>
          </p:cNvPicPr>
          <p:nvPr/>
        </p:nvPicPr>
        <p:blipFill>
          <a:blip xmlns:r="http://schemas.openxmlformats.org/officeDocument/2006/relationships" r:embed="rId1"/>
          <a:stretch>
            <a:fillRect/>
          </a:stretch>
        </p:blipFill>
        <p:spPr>
          <a:xfrm>
            <a:off x="-1" y="0"/>
            <a:ext cx="4387273" cy="6858000"/>
          </a:xfrm>
          <a:prstGeom prst="rect"/>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7" name=""/>
        <p:cNvGrpSpPr/>
        <p:nvPr/>
      </p:nvGrpSpPr>
      <p:grpSpPr>
        <a:xfrm>
          <a:off x="0" y="0"/>
          <a:ext cx="0" cy="0"/>
          <a:chOff x="0" y="0"/>
          <a:chExt cx="0" cy="0"/>
        </a:xfrm>
      </p:grpSpPr>
      <p:sp>
        <p:nvSpPr>
          <p:cNvPr id="1048602" name="Content Placeholder 2"/>
          <p:cNvSpPr>
            <a:spLocks noGrp="1"/>
          </p:cNvSpPr>
          <p:nvPr>
            <p:ph idx="1"/>
          </p:nvPr>
        </p:nvSpPr>
        <p:spPr>
          <a:xfrm>
            <a:off x="86014" y="93806"/>
            <a:ext cx="8977168" cy="6671829"/>
          </a:xfrm>
        </p:spPr>
        <p:txBody>
          <a:bodyPr>
            <a:normAutofit fontScale="95000" lnSpcReduction="20000"/>
          </a:bodyPr>
          <a:p>
            <a:pPr>
              <a:buFont typeface="Wingdings" pitchFamily="2" charset="2"/>
              <a:buChar char="q"/>
            </a:pPr>
            <a:r>
              <a:rPr b="1" dirty="0" sz="2400" lang="en-US" u="sng">
                <a:solidFill>
                  <a:srgbClr val="C00000"/>
                </a:solidFill>
              </a:rPr>
              <a:t>Unilateral Coronal Synostosis (</a:t>
            </a:r>
            <a:r>
              <a:rPr b="1" dirty="0" sz="2400" lang="en-US" u="sng">
                <a:solidFill>
                  <a:srgbClr val="002060"/>
                </a:solidFill>
              </a:rPr>
              <a:t>Anterior </a:t>
            </a:r>
            <a:r>
              <a:rPr b="1" dirty="0" sz="2400" lang="en-US" err="1" u="sng">
                <a:solidFill>
                  <a:srgbClr val="002060"/>
                </a:solidFill>
              </a:rPr>
              <a:t>Plagiocephaly</a:t>
            </a:r>
            <a:r>
              <a:rPr b="1" dirty="0" sz="2400" lang="en-US" u="sng">
                <a:solidFill>
                  <a:srgbClr val="C00000"/>
                </a:solidFill>
              </a:rPr>
              <a:t>)</a:t>
            </a:r>
          </a:p>
          <a:p>
            <a:pPr>
              <a:buFont typeface="Wingdings" pitchFamily="2" charset="2"/>
              <a:buChar char="Ø"/>
            </a:pPr>
            <a:r>
              <a:rPr b="1" dirty="0" sz="2000" lang="en-US"/>
              <a:t>More common in females</a:t>
            </a:r>
          </a:p>
          <a:p>
            <a:pPr>
              <a:buFont typeface="Wingdings" pitchFamily="2" charset="2"/>
              <a:buChar char="v"/>
            </a:pPr>
            <a:r>
              <a:rPr b="1" dirty="0" sz="2000" lang="en-US"/>
              <a:t>Characterized by </a:t>
            </a:r>
          </a:p>
          <a:p>
            <a:pPr lvl="1">
              <a:buFont typeface="Wingdings" pitchFamily="2" charset="2"/>
              <a:buChar char="§"/>
            </a:pPr>
            <a:r>
              <a:rPr dirty="0" sz="2000" lang="en-US"/>
              <a:t>Ridging of the prematurely fused half of the coronal suture.</a:t>
            </a:r>
          </a:p>
          <a:p>
            <a:pPr lvl="1">
              <a:buFont typeface="Wingdings" pitchFamily="2" charset="2"/>
              <a:buChar char="§"/>
            </a:pPr>
            <a:r>
              <a:rPr dirty="0" sz="2000" lang="en-US"/>
              <a:t>Flattening of the ipsilateral frontal and parietal bones.</a:t>
            </a:r>
          </a:p>
          <a:p>
            <a:pPr lvl="1">
              <a:buFont typeface="Wingdings" pitchFamily="2" charset="2"/>
              <a:buChar char="§"/>
            </a:pPr>
            <a:r>
              <a:rPr dirty="0" sz="2000" lang="en-US"/>
              <a:t>Bulging of the ipsilateral squamous portion of the temporal bone.</a:t>
            </a:r>
          </a:p>
          <a:p>
            <a:pPr lvl="1">
              <a:buFont typeface="Wingdings" pitchFamily="2" charset="2"/>
              <a:buChar char="§"/>
            </a:pPr>
            <a:r>
              <a:rPr dirty="0" sz="2000" lang="en-US"/>
              <a:t>Bulging of the contralateral frontal and parietal bones.</a:t>
            </a:r>
          </a:p>
          <a:p>
            <a:pPr lvl="1">
              <a:buFont typeface="Wingdings" pitchFamily="2" charset="2"/>
              <a:buChar char="§"/>
            </a:pPr>
            <a:r>
              <a:rPr dirty="0" sz="2000" lang="en-US"/>
              <a:t>The bony orbit on the affected side is significantly distorted. </a:t>
            </a:r>
          </a:p>
          <a:p>
            <a:pPr lvl="1">
              <a:buFont typeface="Wingdings" pitchFamily="2" charset="2"/>
              <a:buChar char="§"/>
            </a:pPr>
            <a:r>
              <a:rPr dirty="0" sz="2000" lang="en-US"/>
              <a:t>The supraorbital rim is </a:t>
            </a:r>
            <a:r>
              <a:rPr dirty="0" sz="2000" lang="en-US" err="1"/>
              <a:t>retruded</a:t>
            </a:r>
            <a:r>
              <a:rPr dirty="0" sz="2000" lang="en-US"/>
              <a:t>, the vertical axis of the orbit is canted backward and laterally, secondary to the distorted sphenoid wing. </a:t>
            </a:r>
          </a:p>
          <a:p>
            <a:pPr lvl="1">
              <a:buFont typeface="Wingdings" pitchFamily="2" charset="2"/>
              <a:buChar char="§"/>
            </a:pPr>
            <a:r>
              <a:rPr dirty="0" sz="2000" lang="en-US"/>
              <a:t>The nasal radix is deviated to the side of the fused suture.</a:t>
            </a:r>
          </a:p>
          <a:p>
            <a:pPr lvl="1">
              <a:buFont typeface="Wingdings" pitchFamily="2" charset="2"/>
              <a:buChar char="§"/>
            </a:pPr>
            <a:r>
              <a:rPr dirty="0" sz="2000" lang="en-US"/>
              <a:t>The ear ipsilateral to the fused suture is displaced anteriorly compared with the contralateral ear.</a:t>
            </a:r>
          </a:p>
          <a:p>
            <a:endParaRPr dirty="0" sz="2000" lang="en-US"/>
          </a:p>
          <a:p>
            <a:pPr>
              <a:buFont typeface="Wingdings" pitchFamily="2" charset="2"/>
              <a:buChar char="v"/>
            </a:pPr>
            <a:r>
              <a:rPr b="1" dirty="0" sz="2000" lang="en-US"/>
              <a:t>Confirmatory radiographic findings include </a:t>
            </a:r>
          </a:p>
          <a:p>
            <a:pPr lvl="1">
              <a:buFont typeface="Wingdings" pitchFamily="2" charset="2"/>
              <a:buChar char="ü"/>
            </a:pPr>
            <a:r>
              <a:rPr dirty="0" sz="2000" lang="en-US"/>
              <a:t>The “harlequin” orbit deformity, characterized by elevation of the greater and lesser wings of the sphenoid ipsilateral to the fused coronal suture.</a:t>
            </a:r>
          </a:p>
          <a:p>
            <a:pPr lvl="1">
              <a:buFont typeface="Wingdings" pitchFamily="2" charset="2"/>
              <a:buChar char="ü"/>
            </a:pPr>
            <a:r>
              <a:rPr dirty="0" sz="2000" lang="en-US"/>
              <a:t>Shortened anterior cranial fossa.</a:t>
            </a:r>
          </a:p>
          <a:p>
            <a:pPr lvl="1">
              <a:buFont typeface="Wingdings" pitchFamily="2" charset="2"/>
              <a:buChar char="ü"/>
            </a:pPr>
            <a:r>
              <a:rPr dirty="0" sz="2000" lang="en-US"/>
              <a:t>Narrowed </a:t>
            </a:r>
            <a:r>
              <a:rPr dirty="0" sz="2000" lang="en-US" err="1"/>
              <a:t>sphenopetrosal</a:t>
            </a:r>
            <a:r>
              <a:rPr dirty="0" sz="2000" lang="en-US"/>
              <a:t> angle ipsilateral to the fused coronal suture.</a:t>
            </a:r>
            <a:endParaRPr dirty="0" sz="2000" lang="en-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0" name=""/>
        <p:cNvGrpSpPr/>
        <p:nvPr/>
      </p:nvGrpSpPr>
      <p:grpSpPr>
        <a:xfrm>
          <a:off x="0" y="0"/>
          <a:ext cx="0" cy="0"/>
          <a:chOff x="0" y="0"/>
          <a:chExt cx="0" cy="0"/>
        </a:xfrm>
      </p:grpSpPr>
      <p:sp>
        <p:nvSpPr>
          <p:cNvPr id="1048587" name="Content Placeholder 2"/>
          <p:cNvSpPr>
            <a:spLocks noGrp="1"/>
          </p:cNvSpPr>
          <p:nvPr>
            <p:ph idx="1"/>
          </p:nvPr>
        </p:nvSpPr>
        <p:spPr>
          <a:xfrm>
            <a:off x="86014" y="82262"/>
            <a:ext cx="8977168" cy="6683374"/>
          </a:xfrm>
        </p:spPr>
        <p:txBody>
          <a:bodyPr>
            <a:normAutofit fontScale="95000" lnSpcReduction="20000"/>
          </a:bodyPr>
          <a:p>
            <a:pPr>
              <a:buFont typeface="Wingdings" pitchFamily="2" charset="2"/>
              <a:buChar char="q"/>
            </a:pPr>
            <a:r>
              <a:rPr b="1" dirty="0" sz="2000" lang="en-US">
                <a:solidFill>
                  <a:srgbClr val="002060"/>
                </a:solidFill>
              </a:rPr>
              <a:t>Normal development </a:t>
            </a:r>
          </a:p>
          <a:p>
            <a:pPr>
              <a:buFont typeface="Wingdings" pitchFamily="2" charset="2"/>
              <a:buChar char="v"/>
            </a:pPr>
            <a:r>
              <a:rPr b="1" dirty="0" sz="2000" lang="en-US"/>
              <a:t>Fontanelles</a:t>
            </a:r>
          </a:p>
          <a:p>
            <a:pPr>
              <a:buFont typeface="Wingdings" pitchFamily="2" charset="2"/>
              <a:buChar char="Ø"/>
            </a:pPr>
            <a:r>
              <a:rPr b="1" dirty="0" sz="2000" lang="en-US">
                <a:solidFill>
                  <a:srgbClr val="0070C0"/>
                </a:solidFill>
              </a:rPr>
              <a:t>Anterior fontanelle:</a:t>
            </a:r>
            <a:r>
              <a:rPr dirty="0" sz="2000" lang="en-US"/>
              <a:t> the largest fontanelle. Diamond shaped at birth. Normally closes by age 2.5 yrs.</a:t>
            </a:r>
          </a:p>
          <a:p>
            <a:pPr>
              <a:buFont typeface="Wingdings" pitchFamily="2" charset="2"/>
              <a:buChar char="Ø"/>
            </a:pPr>
            <a:r>
              <a:rPr b="1" dirty="0" sz="2000" lang="en-US">
                <a:solidFill>
                  <a:srgbClr val="0070C0"/>
                </a:solidFill>
              </a:rPr>
              <a:t>Posterior fontanelle:</a:t>
            </a:r>
            <a:r>
              <a:rPr dirty="0" sz="2000" lang="en-US"/>
              <a:t> triangular. Normally closes by age 2–3 mos.</a:t>
            </a:r>
          </a:p>
          <a:p>
            <a:pPr>
              <a:buFont typeface="Wingdings" pitchFamily="2" charset="2"/>
              <a:buChar char="Ø"/>
            </a:pPr>
            <a:r>
              <a:rPr b="1" dirty="0" sz="2000" lang="en-US">
                <a:solidFill>
                  <a:srgbClr val="0070C0"/>
                </a:solidFill>
              </a:rPr>
              <a:t>Sphenoid and mastoid fontanelles:</a:t>
            </a:r>
            <a:r>
              <a:rPr dirty="0" sz="2000" lang="en-US"/>
              <a:t> small, irregular. Normally, former closes by age 2–3 </a:t>
            </a:r>
            <a:r>
              <a:rPr dirty="0" sz="2000" lang="en-US" err="1"/>
              <a:t>mos</a:t>
            </a:r>
            <a:r>
              <a:rPr dirty="0" sz="2000" lang="en-US"/>
              <a:t>, latter by age 1 yr.</a:t>
            </a:r>
          </a:p>
          <a:p>
            <a:endParaRPr dirty="0" sz="2000" lang="en-US"/>
          </a:p>
          <a:p>
            <a:pPr>
              <a:buFont typeface="Wingdings" pitchFamily="2" charset="2"/>
              <a:buChar char="v"/>
            </a:pPr>
            <a:r>
              <a:rPr b="1" dirty="0" sz="2000" lang="en-US"/>
              <a:t>Cranial vault </a:t>
            </a:r>
          </a:p>
          <a:p>
            <a:pPr>
              <a:buFont typeface="Wingdings" pitchFamily="2" charset="2"/>
              <a:buChar char="ü"/>
            </a:pPr>
            <a:r>
              <a:rPr b="1" dirty="0" sz="2000" lang="en-US">
                <a:solidFill>
                  <a:srgbClr val="0070C0"/>
                </a:solidFill>
              </a:rPr>
              <a:t>Growth:</a:t>
            </a:r>
            <a:r>
              <a:rPr dirty="0" sz="2000" lang="en-US"/>
              <a:t> </a:t>
            </a:r>
          </a:p>
          <a:p>
            <a:pPr lvl="1"/>
            <a:r>
              <a:rPr dirty="0" sz="2000" lang="en-US"/>
              <a:t>Largely determined by growth of brain. 90% of adult head size is achieved by age 1 yr; 95% by age 6 yrs. </a:t>
            </a:r>
          </a:p>
          <a:p>
            <a:pPr lvl="1"/>
            <a:r>
              <a:rPr dirty="0" sz="2000" lang="en-US"/>
              <a:t>Growth essentially ceases at age 7 yrs. </a:t>
            </a:r>
          </a:p>
          <a:p>
            <a:pPr lvl="1"/>
            <a:r>
              <a:rPr dirty="0" sz="2000" lang="en-US"/>
              <a:t>By end of 2nd yr, bones have interlocked at sutures and further growth occurs by accretion and absorption.</a:t>
            </a:r>
          </a:p>
          <a:p>
            <a:pPr>
              <a:buFont typeface="Wingdings" pitchFamily="2" charset="2"/>
              <a:buChar char="ü"/>
            </a:pPr>
            <a:r>
              <a:rPr b="1" dirty="0" sz="2000" lang="en-US" err="1">
                <a:solidFill>
                  <a:srgbClr val="0070C0"/>
                </a:solidFill>
              </a:rPr>
              <a:t>Diplöe</a:t>
            </a:r>
            <a:r>
              <a:rPr dirty="0" sz="2000" lang="en-US"/>
              <a:t> appear by 4th yr and reach a maximum by age 35 yrs (when </a:t>
            </a:r>
            <a:r>
              <a:rPr dirty="0" sz="2000" lang="en-US" err="1"/>
              <a:t>diploic</a:t>
            </a:r>
            <a:r>
              <a:rPr dirty="0" sz="2000" lang="en-US"/>
              <a:t> veins form).</a:t>
            </a:r>
          </a:p>
          <a:p>
            <a:pPr>
              <a:buFont typeface="Wingdings" pitchFamily="2" charset="2"/>
              <a:buChar char="ü"/>
            </a:pPr>
            <a:r>
              <a:rPr b="1" dirty="0" sz="2000" lang="en-US">
                <a:solidFill>
                  <a:srgbClr val="0070C0"/>
                </a:solidFill>
              </a:rPr>
              <a:t>Mastoid process:</a:t>
            </a:r>
            <a:r>
              <a:rPr dirty="0" sz="2000" lang="en-US"/>
              <a:t> formation commences by age 2 yrs, air cell formation occurs during 6th yr.</a:t>
            </a:r>
            <a:endParaRPr dirty="0" sz="2000" lang="en-IQ"/>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pic>
        <p:nvPicPr>
          <p:cNvPr id="2097160" name="Picture 4"/>
          <p:cNvPicPr>
            <a:picLocks noChangeAspect="1" noGrp="1"/>
          </p:cNvPicPr>
          <p:nvPr>
            <p:ph idx="1"/>
          </p:nvPr>
        </p:nvPicPr>
        <p:blipFill>
          <a:blip xmlns:r="http://schemas.openxmlformats.org/officeDocument/2006/relationships" r:embed="rId1"/>
          <a:stretch>
            <a:fillRect/>
          </a:stretch>
        </p:blipFill>
        <p:spPr>
          <a:xfrm>
            <a:off x="802409" y="-1"/>
            <a:ext cx="7539182" cy="6858001"/>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sp>
        <p:nvSpPr>
          <p:cNvPr id="1048603" name="Title 1"/>
          <p:cNvSpPr>
            <a:spLocks noGrp="1"/>
          </p:cNvSpPr>
          <p:nvPr>
            <p:ph type="title"/>
          </p:nvPr>
        </p:nvSpPr>
        <p:spPr>
          <a:xfrm>
            <a:off x="0" y="5116585"/>
            <a:ext cx="9139365" cy="1383506"/>
          </a:xfrm>
        </p:spPr>
        <p:txBody>
          <a:bodyPr>
            <a:normAutofit/>
          </a:bodyPr>
          <a:p>
            <a:r>
              <a:rPr dirty="0" sz="2000" lang="en-US">
                <a:latin typeface="+mn-lt"/>
              </a:rPr>
              <a:t>Figure 193-9. Unilateral coronal synostosis correction. A, Bone graft to correct the orbit shape mismatch. B, Ipsilateral supraorbital unit advancement and contralateral unit recession combined with a forward tilt of the entire unit. C, </a:t>
            </a:r>
            <a:r>
              <a:rPr dirty="0" sz="2000" lang="en-US" err="1">
                <a:latin typeface="+mn-lt"/>
              </a:rPr>
              <a:t>Bifrontal</a:t>
            </a:r>
            <a:r>
              <a:rPr dirty="0" sz="2000" lang="en-US">
                <a:latin typeface="+mn-lt"/>
              </a:rPr>
              <a:t> bone reshaping with radial osteotomies and switch.</a:t>
            </a:r>
            <a:endParaRPr dirty="0" sz="2000" lang="en-IQ">
              <a:latin typeface="+mn-lt"/>
            </a:endParaRPr>
          </a:p>
        </p:txBody>
      </p:sp>
      <p:pic>
        <p:nvPicPr>
          <p:cNvPr id="2097161" name="Picture 4"/>
          <p:cNvPicPr>
            <a:picLocks noChangeAspect="1" noGrp="1"/>
          </p:cNvPicPr>
          <p:nvPr>
            <p:ph idx="1"/>
          </p:nvPr>
        </p:nvPicPr>
        <p:blipFill>
          <a:blip xmlns:r="http://schemas.openxmlformats.org/officeDocument/2006/relationships" r:embed="rId1"/>
          <a:stretch>
            <a:fillRect/>
          </a:stretch>
        </p:blipFill>
        <p:spPr>
          <a:xfrm>
            <a:off x="0" y="-1"/>
            <a:ext cx="4756727" cy="4941455"/>
          </a:xfrm>
        </p:spPr>
      </p:pic>
      <p:pic>
        <p:nvPicPr>
          <p:cNvPr id="2097162" name="Picture 6"/>
          <p:cNvPicPr>
            <a:picLocks noChangeAspect="1"/>
          </p:cNvPicPr>
          <p:nvPr/>
        </p:nvPicPr>
        <p:blipFill>
          <a:blip xmlns:r="http://schemas.openxmlformats.org/officeDocument/2006/relationships" r:embed="rId2"/>
          <a:stretch>
            <a:fillRect/>
          </a:stretch>
        </p:blipFill>
        <p:spPr>
          <a:xfrm>
            <a:off x="4572000" y="0"/>
            <a:ext cx="4567365" cy="4941454"/>
          </a:xfrm>
          <a:prstGeom prst="rec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0" name=""/>
        <p:cNvGrpSpPr/>
        <p:nvPr/>
      </p:nvGrpSpPr>
      <p:grpSpPr>
        <a:xfrm>
          <a:off x="0" y="0"/>
          <a:ext cx="0" cy="0"/>
          <a:chOff x="0" y="0"/>
          <a:chExt cx="0" cy="0"/>
        </a:xfrm>
      </p:grpSpPr>
      <p:sp>
        <p:nvSpPr>
          <p:cNvPr id="1048604" name="Content Placeholder 2"/>
          <p:cNvSpPr>
            <a:spLocks noGrp="1"/>
          </p:cNvSpPr>
          <p:nvPr>
            <p:ph idx="1"/>
          </p:nvPr>
        </p:nvSpPr>
        <p:spPr>
          <a:xfrm>
            <a:off x="86012" y="82262"/>
            <a:ext cx="8977169" cy="6683374"/>
          </a:xfrm>
        </p:spPr>
        <p:txBody>
          <a:bodyPr>
            <a:normAutofit/>
          </a:bodyPr>
          <a:p>
            <a:pPr>
              <a:buFont typeface="Wingdings" pitchFamily="2" charset="2"/>
              <a:buChar char="q"/>
            </a:pPr>
            <a:r>
              <a:rPr b="1" dirty="0" sz="2400" lang="en-US" u="sng">
                <a:solidFill>
                  <a:srgbClr val="C00000"/>
                </a:solidFill>
              </a:rPr>
              <a:t>Bilateral Coronal Synostosis (</a:t>
            </a:r>
            <a:r>
              <a:rPr b="1" dirty="0" sz="2400" lang="en-US" err="1" u="sng">
                <a:solidFill>
                  <a:srgbClr val="002060"/>
                </a:solidFill>
              </a:rPr>
              <a:t>Turribrachycephaly</a:t>
            </a:r>
            <a:r>
              <a:rPr b="1" dirty="0" sz="2400" lang="en-US" u="sng">
                <a:solidFill>
                  <a:srgbClr val="C00000"/>
                </a:solidFill>
              </a:rPr>
              <a:t>)</a:t>
            </a:r>
          </a:p>
          <a:p>
            <a:pPr>
              <a:buFont typeface="Wingdings" pitchFamily="2" charset="2"/>
              <a:buChar char="v"/>
            </a:pPr>
            <a:r>
              <a:rPr b="1" dirty="0" sz="2000" lang="en-US"/>
              <a:t>Characterized by </a:t>
            </a:r>
          </a:p>
          <a:p>
            <a:pPr lvl="1">
              <a:buFont typeface="Wingdings" pitchFamily="2" charset="2"/>
              <a:buChar char="ü"/>
            </a:pPr>
            <a:r>
              <a:rPr dirty="0" sz="2000" lang="en-US"/>
              <a:t>Ridging of the coronal suture.</a:t>
            </a:r>
          </a:p>
          <a:p>
            <a:pPr lvl="1">
              <a:buFont typeface="Wingdings" pitchFamily="2" charset="2"/>
              <a:buChar char="ü"/>
            </a:pPr>
            <a:r>
              <a:rPr dirty="0" sz="2000" lang="en-US"/>
              <a:t>Flattening of the caudal portion of the frontal bones (</a:t>
            </a:r>
            <a:r>
              <a:rPr b="1" dirty="0" sz="2000" lang="en-US" err="1">
                <a:solidFill>
                  <a:srgbClr val="0070C0"/>
                </a:solidFill>
              </a:rPr>
              <a:t>Acrocephaly</a:t>
            </a:r>
            <a:r>
              <a:rPr dirty="0" sz="2000" lang="en-US"/>
              <a:t>) and supraorbital ridges.</a:t>
            </a:r>
          </a:p>
          <a:p>
            <a:pPr lvl="1">
              <a:buFont typeface="Wingdings" pitchFamily="2" charset="2"/>
              <a:buChar char="ü"/>
            </a:pPr>
            <a:r>
              <a:rPr dirty="0" sz="2000" lang="en-US"/>
              <a:t>Bulging of the </a:t>
            </a:r>
            <a:r>
              <a:rPr dirty="0" sz="2000" lang="en-US" err="1"/>
              <a:t>cephalad</a:t>
            </a:r>
            <a:r>
              <a:rPr dirty="0" sz="2000" lang="en-US"/>
              <a:t> portion of the frontal bones.</a:t>
            </a:r>
          </a:p>
          <a:p>
            <a:pPr lvl="1">
              <a:buFont typeface="Wingdings" pitchFamily="2" charset="2"/>
              <a:buChar char="ü"/>
            </a:pPr>
            <a:r>
              <a:rPr dirty="0" sz="2000" lang="en-US"/>
              <a:t>The occiput is flattened.</a:t>
            </a:r>
          </a:p>
          <a:p>
            <a:pPr lvl="1">
              <a:buFont typeface="Wingdings" pitchFamily="2" charset="2"/>
              <a:buChar char="ü"/>
            </a:pPr>
            <a:r>
              <a:rPr dirty="0" sz="2000" lang="en-US"/>
              <a:t>The squamous portion of the temporal bones is unusually prominent. </a:t>
            </a:r>
          </a:p>
          <a:p>
            <a:pPr lvl="1">
              <a:buFont typeface="Wingdings" pitchFamily="2" charset="2"/>
              <a:buChar char="ü"/>
            </a:pPr>
            <a:r>
              <a:rPr dirty="0" sz="2000" lang="en-US"/>
              <a:t>The vertex of the skull is more anteriorly situated than normal.</a:t>
            </a:r>
          </a:p>
          <a:p>
            <a:endParaRPr dirty="0" sz="2000" lang="en-US"/>
          </a:p>
          <a:p>
            <a:pPr>
              <a:buFont typeface="Wingdings" pitchFamily="2" charset="2"/>
              <a:buChar char="v"/>
            </a:pPr>
            <a:r>
              <a:rPr b="1" dirty="0" sz="2000" lang="en-US"/>
              <a:t>Radiographically. </a:t>
            </a:r>
          </a:p>
          <a:p>
            <a:r>
              <a:rPr dirty="0" sz="2000" lang="en-US"/>
              <a:t>Bilateral harlequin abnormalities are present in the orbits.</a:t>
            </a:r>
          </a:p>
          <a:p>
            <a:r>
              <a:rPr dirty="0" sz="2000" lang="en-US"/>
              <a:t>Shortened anterior cranial </a:t>
            </a:r>
            <a:r>
              <a:rPr dirty="0" sz="2000" lang="en-US" err="1"/>
              <a:t>fossae</a:t>
            </a:r>
            <a:r>
              <a:rPr dirty="0" sz="2000" lang="en-US"/>
              <a:t> and bilaterally narrowed sphenoid petrosal angles. </a:t>
            </a:r>
          </a:p>
          <a:p>
            <a:r>
              <a:rPr dirty="0" sz="2000" lang="en-US"/>
              <a:t>This characteristic head shape is referred to as </a:t>
            </a:r>
            <a:r>
              <a:rPr b="1" dirty="0" sz="2000" lang="en-US" err="1" u="sng">
                <a:solidFill>
                  <a:srgbClr val="0070C0"/>
                </a:solidFill>
              </a:rPr>
              <a:t>turribrachycephaly</a:t>
            </a:r>
            <a:r>
              <a:rPr dirty="0" sz="2000" lang="en-US"/>
              <a:t> to describe the excessive vertical height, increased overall width, and often severely truncated anteroposterior dimension of the skull. </a:t>
            </a:r>
          </a:p>
          <a:p>
            <a:r>
              <a:rPr dirty="0" sz="2000" lang="en-US"/>
              <a:t>In more severe cases, orbital proptosis may occur, with both eyes appearing to bulge out owing to inadequate volume within the bony orbital sockets.</a:t>
            </a:r>
            <a:endParaRPr dirty="0" sz="2000" lang="en-IQ"/>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05" name="Title 1"/>
          <p:cNvSpPr>
            <a:spLocks noGrp="1"/>
          </p:cNvSpPr>
          <p:nvPr>
            <p:ph type="title"/>
          </p:nvPr>
        </p:nvSpPr>
        <p:spPr/>
        <p:txBody>
          <a:bodyPr/>
          <a:p>
            <a:endParaRPr lang="en-IQ"/>
          </a:p>
        </p:txBody>
      </p:sp>
      <p:pic>
        <p:nvPicPr>
          <p:cNvPr id="209716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606" name="Title 1"/>
          <p:cNvSpPr>
            <a:spLocks noGrp="1"/>
          </p:cNvSpPr>
          <p:nvPr>
            <p:ph type="title"/>
          </p:nvPr>
        </p:nvSpPr>
        <p:spPr/>
        <p:txBody>
          <a:bodyPr/>
          <a:p>
            <a:endParaRPr lang="en-IQ"/>
          </a:p>
        </p:txBody>
      </p:sp>
      <p:pic>
        <p:nvPicPr>
          <p:cNvPr id="2097164" name="Picture 6"/>
          <p:cNvPicPr>
            <a:picLocks noChangeAspect="1" noGrp="1"/>
          </p:cNvPicPr>
          <p:nvPr>
            <p:ph idx="1"/>
          </p:nvPr>
        </p:nvPicPr>
        <p:blipFill>
          <a:blip xmlns:r="http://schemas.openxmlformats.org/officeDocument/2006/relationships" r:embed="rId1"/>
          <a:stretch>
            <a:fillRect/>
          </a:stretch>
        </p:blipFill>
        <p:spPr>
          <a:xfrm>
            <a:off x="207818" y="0"/>
            <a:ext cx="8728363" cy="6858000"/>
          </a:xfrm>
          <a:prstGeom prst="rec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3" name=""/>
        <p:cNvGrpSpPr/>
        <p:nvPr/>
      </p:nvGrpSpPr>
      <p:grpSpPr>
        <a:xfrm>
          <a:off x="0" y="0"/>
          <a:ext cx="0" cy="0"/>
          <a:chOff x="0" y="0"/>
          <a:chExt cx="0" cy="0"/>
        </a:xfrm>
      </p:grpSpPr>
      <p:sp>
        <p:nvSpPr>
          <p:cNvPr id="1048607" name="Content Placeholder 2"/>
          <p:cNvSpPr>
            <a:spLocks noGrp="1"/>
          </p:cNvSpPr>
          <p:nvPr>
            <p:ph idx="1"/>
          </p:nvPr>
        </p:nvSpPr>
        <p:spPr>
          <a:xfrm>
            <a:off x="86014" y="82260"/>
            <a:ext cx="8977168" cy="6694921"/>
          </a:xfrm>
        </p:spPr>
        <p:txBody>
          <a:bodyPr>
            <a:normAutofit/>
          </a:bodyPr>
          <a:p>
            <a:pPr>
              <a:buFont typeface="Wingdings" pitchFamily="2" charset="2"/>
              <a:buChar char="q"/>
            </a:pPr>
            <a:r>
              <a:rPr b="1" dirty="0" sz="2400" lang="en-US" err="1" u="sng">
                <a:solidFill>
                  <a:srgbClr val="C00000"/>
                </a:solidFill>
              </a:rPr>
              <a:t>Metopic</a:t>
            </a:r>
            <a:r>
              <a:rPr b="1" dirty="0" sz="2400" lang="en-US" u="sng">
                <a:solidFill>
                  <a:srgbClr val="C00000"/>
                </a:solidFill>
              </a:rPr>
              <a:t> Synostosis(</a:t>
            </a:r>
            <a:r>
              <a:rPr b="1" dirty="0" sz="2400" lang="en-US" err="1" u="sng">
                <a:solidFill>
                  <a:srgbClr val="002060"/>
                </a:solidFill>
              </a:rPr>
              <a:t>Trigonocephaly</a:t>
            </a:r>
            <a:r>
              <a:rPr b="1" dirty="0" sz="2400" lang="en-US" u="sng">
                <a:solidFill>
                  <a:srgbClr val="C00000"/>
                </a:solidFill>
              </a:rPr>
              <a:t>)</a:t>
            </a:r>
          </a:p>
          <a:p>
            <a:pPr>
              <a:buFont typeface="Wingdings" pitchFamily="2" charset="2"/>
              <a:buChar char="v"/>
            </a:pPr>
            <a:r>
              <a:rPr b="1" dirty="0" sz="2000" lang="en-US"/>
              <a:t>Characterized by </a:t>
            </a:r>
          </a:p>
          <a:p>
            <a:pPr lvl="1">
              <a:buFont typeface="Wingdings" pitchFamily="2" charset="2"/>
              <a:buChar char="§"/>
            </a:pPr>
            <a:r>
              <a:rPr dirty="0" sz="2000" lang="en-US" err="1"/>
              <a:t>Metopic</a:t>
            </a:r>
            <a:r>
              <a:rPr dirty="0" sz="2000" lang="en-US"/>
              <a:t> suture ridging.</a:t>
            </a:r>
          </a:p>
          <a:p>
            <a:pPr lvl="1">
              <a:buFont typeface="Wingdings" pitchFamily="2" charset="2"/>
              <a:buChar char="§"/>
            </a:pPr>
            <a:r>
              <a:rPr dirty="0" sz="2000" lang="en-US"/>
              <a:t>Bilateral lateral </a:t>
            </a:r>
            <a:r>
              <a:rPr dirty="0" sz="2000" lang="en-US" err="1"/>
              <a:t>retrusion</a:t>
            </a:r>
            <a:r>
              <a:rPr dirty="0" sz="2000" lang="en-US"/>
              <a:t> of the frontal bones.</a:t>
            </a:r>
          </a:p>
          <a:p>
            <a:pPr lvl="1">
              <a:buFont typeface="Wingdings" pitchFamily="2" charset="2"/>
              <a:buChar char="§"/>
            </a:pPr>
            <a:r>
              <a:rPr dirty="0" sz="2000" lang="en-US"/>
              <a:t>Anterior displacement of the coronal sutures.</a:t>
            </a:r>
          </a:p>
          <a:p>
            <a:pPr lvl="1">
              <a:buFont typeface="Wingdings" pitchFamily="2" charset="2"/>
              <a:buChar char="§"/>
            </a:pPr>
            <a:r>
              <a:rPr dirty="0" sz="2000" lang="en-US"/>
              <a:t>Lateral flaring of the posterior parietal regions.</a:t>
            </a:r>
          </a:p>
          <a:p>
            <a:pPr lvl="1">
              <a:buFont typeface="Wingdings" pitchFamily="2" charset="2"/>
              <a:buChar char="§"/>
            </a:pPr>
            <a:r>
              <a:rPr dirty="0" sz="2000" lang="en-US" err="1"/>
              <a:t>Hypotelorism</a:t>
            </a:r>
            <a:r>
              <a:rPr dirty="0" sz="2000" lang="en-US"/>
              <a:t> (abnormal decrease in the distance between the two eyes).</a:t>
            </a:r>
          </a:p>
          <a:p>
            <a:pPr lvl="1">
              <a:buFont typeface="Wingdings" pitchFamily="2" charset="2"/>
              <a:buChar char="§"/>
            </a:pPr>
            <a:r>
              <a:rPr dirty="0" sz="2000" lang="en-US"/>
              <a:t>Flattening  of the supraorbital ridges.</a:t>
            </a:r>
          </a:p>
          <a:p>
            <a:endParaRPr dirty="0" sz="2000" lang="en-US"/>
          </a:p>
          <a:p>
            <a:r>
              <a:rPr dirty="0" sz="2000" lang="en-US"/>
              <a:t>Viewed from above, the skull has a characteristic triangular shape known as </a:t>
            </a:r>
            <a:r>
              <a:rPr dirty="0" sz="2000" lang="en-US" err="1"/>
              <a:t>trigonocephaly</a:t>
            </a:r>
            <a:r>
              <a:rPr dirty="0" sz="2000" lang="en-US"/>
              <a:t>.</a:t>
            </a:r>
          </a:p>
          <a:p>
            <a:r>
              <a:rPr dirty="0" sz="2000" lang="en-US"/>
              <a:t>More common in males.</a:t>
            </a:r>
            <a:endParaRPr dirty="0" sz="2000" lang="en-IQ"/>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pic>
        <p:nvPicPr>
          <p:cNvPr id="2097165" name="Picture 4"/>
          <p:cNvPicPr>
            <a:picLocks noChangeAspect="1" noGrp="1"/>
          </p:cNvPicPr>
          <p:nvPr>
            <p:ph idx="1"/>
          </p:nvPr>
        </p:nvPicPr>
        <p:blipFill>
          <a:blip xmlns:r="http://schemas.openxmlformats.org/officeDocument/2006/relationships" r:embed="rId1"/>
          <a:stretch>
            <a:fillRect/>
          </a:stretch>
        </p:blipFill>
        <p:spPr>
          <a:xfrm>
            <a:off x="444500" y="0"/>
            <a:ext cx="8255000" cy="68580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sp>
        <p:nvSpPr>
          <p:cNvPr id="1048608" name="Content Placeholder 2"/>
          <p:cNvSpPr>
            <a:spLocks noGrp="1"/>
          </p:cNvSpPr>
          <p:nvPr>
            <p:ph idx="1"/>
          </p:nvPr>
        </p:nvSpPr>
        <p:spPr>
          <a:xfrm>
            <a:off x="4825316" y="0"/>
            <a:ext cx="4318684" cy="6858000"/>
          </a:xfrm>
        </p:spPr>
        <p:txBody>
          <a:bodyPr>
            <a:normAutofit/>
          </a:bodyPr>
          <a:p>
            <a:pPr indent="0" marL="0">
              <a:buNone/>
            </a:pPr>
            <a:r>
              <a:rPr b="1" dirty="0" sz="2400" lang="en-US"/>
              <a:t>Figure 193-5</a:t>
            </a:r>
            <a:r>
              <a:rPr dirty="0" sz="2400" lang="en-US"/>
              <a:t>. Scalp incisions. </a:t>
            </a:r>
          </a:p>
          <a:p>
            <a:pPr indent="-514350" marL="514350">
              <a:buFont typeface="+mj-lt"/>
              <a:buAutoNum type="alphaUcPeriod"/>
            </a:pPr>
            <a:r>
              <a:rPr dirty="0" sz="2400" lang="en-US" err="1"/>
              <a:t>Bicoronal</a:t>
            </a:r>
            <a:r>
              <a:rPr dirty="0" sz="2400" lang="en-US"/>
              <a:t> skin incision. </a:t>
            </a:r>
          </a:p>
          <a:p>
            <a:pPr indent="-514350" marL="514350">
              <a:buFont typeface="+mj-lt"/>
              <a:buAutoNum type="alphaUcPeriod"/>
            </a:pPr>
            <a:r>
              <a:rPr dirty="0" sz="2400" lang="en-US"/>
              <a:t>Zigzag</a:t>
            </a:r>
          </a:p>
          <a:p>
            <a:pPr indent="-514350" marL="514350">
              <a:buFont typeface="+mj-lt"/>
              <a:buAutoNum type="alphaUcPeriod"/>
            </a:pPr>
            <a:r>
              <a:rPr dirty="0" sz="2400" lang="en-US"/>
              <a:t>wavy coronal incision provides greater access to the anterior and posterior skull, as well as a more acceptable scar owing to hair coverage.</a:t>
            </a:r>
          </a:p>
          <a:p>
            <a:pPr indent="-514350" marL="514350">
              <a:buFont typeface="+mj-lt"/>
              <a:buAutoNum type="alphaUcPeriod"/>
            </a:pPr>
            <a:r>
              <a:rPr dirty="0" sz="2400" lang="en-US"/>
              <a:t>Reflection of anterior scalp flap with </a:t>
            </a:r>
            <a:r>
              <a:rPr dirty="0" sz="2400" lang="en-US" err="1"/>
              <a:t>subperiosteal</a:t>
            </a:r>
            <a:r>
              <a:rPr dirty="0" sz="2400" lang="en-US"/>
              <a:t> dissection in the supraorbital region.</a:t>
            </a:r>
            <a:endParaRPr dirty="0" sz="2400" lang="en-IQ"/>
          </a:p>
        </p:txBody>
      </p:sp>
      <p:pic>
        <p:nvPicPr>
          <p:cNvPr id="2097166" name="Picture 4"/>
          <p:cNvPicPr>
            <a:picLocks noChangeAspect="1"/>
          </p:cNvPicPr>
          <p:nvPr/>
        </p:nvPicPr>
        <p:blipFill>
          <a:blip xmlns:r="http://schemas.openxmlformats.org/officeDocument/2006/relationships" r:embed="rId1"/>
          <a:stretch>
            <a:fillRect/>
          </a:stretch>
        </p:blipFill>
        <p:spPr>
          <a:xfrm>
            <a:off x="0" y="0"/>
            <a:ext cx="4825316" cy="6858000"/>
          </a:xfrm>
          <a:prstGeom prst="rec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pic>
        <p:nvPicPr>
          <p:cNvPr id="2097167" name="Picture 4"/>
          <p:cNvPicPr>
            <a:picLocks noChangeAspect="1" noGrp="1"/>
          </p:cNvPicPr>
          <p:nvPr>
            <p:ph idx="1"/>
          </p:nvPr>
        </p:nvPicPr>
        <p:blipFill>
          <a:blip xmlns:r="http://schemas.openxmlformats.org/officeDocument/2006/relationships" r:embed="rId1"/>
          <a:stretch>
            <a:fillRect/>
          </a:stretch>
        </p:blipFill>
        <p:spPr>
          <a:xfrm>
            <a:off x="0" y="-1"/>
            <a:ext cx="4745182" cy="6858001"/>
          </a:xfrm>
        </p:spPr>
      </p:pic>
      <p:sp>
        <p:nvSpPr>
          <p:cNvPr id="1048609" name="TextBox 6"/>
          <p:cNvSpPr txBox="1"/>
          <p:nvPr/>
        </p:nvSpPr>
        <p:spPr>
          <a:xfrm>
            <a:off x="4572000" y="0"/>
            <a:ext cx="4572000" cy="6740307"/>
          </a:xfrm>
          <a:prstGeom prst="rect"/>
          <a:noFill/>
        </p:spPr>
        <p:txBody>
          <a:bodyPr wrap="square">
            <a:spAutoFit/>
          </a:bodyPr>
          <a:p>
            <a:r>
              <a:rPr dirty="0" lang="en-US"/>
              <a:t>Figure 193-6. Early </a:t>
            </a:r>
            <a:r>
              <a:rPr dirty="0" lang="en-US" err="1"/>
              <a:t>metopic</a:t>
            </a:r>
            <a:r>
              <a:rPr dirty="0" lang="en-US"/>
              <a:t> synostosis. </a:t>
            </a:r>
          </a:p>
          <a:p>
            <a:pPr indent="-342900" marL="342900">
              <a:buFont typeface="+mj-lt"/>
              <a:buAutoNum type="alphaUcPeriod"/>
            </a:pPr>
            <a:r>
              <a:rPr dirty="0" lang="en-US"/>
              <a:t>Extent of </a:t>
            </a:r>
            <a:r>
              <a:rPr dirty="0" lang="en-US" err="1"/>
              <a:t>bifrontal</a:t>
            </a:r>
            <a:r>
              <a:rPr dirty="0" lang="en-US"/>
              <a:t> craniotomy. </a:t>
            </a:r>
          </a:p>
          <a:p>
            <a:pPr indent="-342900" marL="342900">
              <a:buFont typeface="+mj-lt"/>
              <a:buAutoNum type="alphaUcPeriod"/>
            </a:pPr>
            <a:r>
              <a:rPr dirty="0" lang="en-US"/>
              <a:t>Removal of lateral portion of greater wing of the sphenoid bone (intracranial view). </a:t>
            </a:r>
          </a:p>
          <a:p>
            <a:pPr indent="-342900" marL="342900">
              <a:buFont typeface="+mj-lt"/>
              <a:buAutoNum type="alphaUcPeriod"/>
            </a:pPr>
            <a:r>
              <a:rPr dirty="0" lang="en-US"/>
              <a:t>Osteotomy at the junction of the inferior orbital rim and the zygoma, extending superiorly along the inside of the lateral orbital rim. </a:t>
            </a:r>
          </a:p>
          <a:p>
            <a:pPr indent="-342900" marL="342900">
              <a:buFont typeface="+mj-lt"/>
              <a:buAutoNum type="alphaUcPeriod"/>
            </a:pPr>
            <a:r>
              <a:rPr dirty="0" lang="en-US"/>
              <a:t>Extension of the osteotomy laterally to create “tenons.” </a:t>
            </a:r>
          </a:p>
          <a:p>
            <a:pPr indent="-342900" marL="342900">
              <a:buFont typeface="+mj-lt"/>
              <a:buAutoNum type="alphaUcPeriod"/>
            </a:pPr>
            <a:r>
              <a:rPr dirty="0" lang="en-US"/>
              <a:t>Osteotomy across orbital roof into superior orbital fissure, staying anterior to </a:t>
            </a:r>
            <a:r>
              <a:rPr dirty="0" lang="en-US" err="1"/>
              <a:t>clinoid</a:t>
            </a:r>
            <a:r>
              <a:rPr dirty="0" lang="en-US"/>
              <a:t> and cribriform plate. </a:t>
            </a:r>
          </a:p>
          <a:p>
            <a:pPr indent="-342900" marL="342900">
              <a:buFont typeface="+mj-lt"/>
              <a:buAutoNum type="alphaUcPeriod"/>
            </a:pPr>
            <a:r>
              <a:rPr dirty="0" lang="en-US"/>
              <a:t>Completed and removed single supraorbital unit. </a:t>
            </a:r>
          </a:p>
          <a:p>
            <a:pPr indent="-342900" marL="342900">
              <a:buFont typeface="+mj-lt"/>
              <a:buAutoNum type="alphaUcPeriod"/>
            </a:pPr>
            <a:r>
              <a:rPr dirty="0" lang="en-US"/>
              <a:t>Reshaping of the supraorbital unit with burring of inner table and bending with Tessier bone benders. </a:t>
            </a:r>
          </a:p>
          <a:p>
            <a:pPr indent="-342900" marL="342900">
              <a:buFont typeface="+mj-lt"/>
              <a:buAutoNum type="alphaUcPeriod"/>
            </a:pPr>
            <a:r>
              <a:rPr dirty="0" lang="en-US"/>
              <a:t>Placement of </a:t>
            </a:r>
            <a:r>
              <a:rPr dirty="0" lang="en-US" err="1"/>
              <a:t>interpositional</a:t>
            </a:r>
            <a:r>
              <a:rPr dirty="0" lang="en-US"/>
              <a:t> bone graft only if severely </a:t>
            </a:r>
            <a:r>
              <a:rPr dirty="0" lang="en-US" err="1"/>
              <a:t>hypoteloric</a:t>
            </a:r>
            <a:r>
              <a:rPr dirty="0" lang="en-US"/>
              <a:t>. </a:t>
            </a:r>
          </a:p>
          <a:p>
            <a:pPr indent="-342900" marL="342900">
              <a:buFont typeface="+mj-lt"/>
              <a:buAutoNum type="alphaUcPeriod"/>
            </a:pPr>
            <a:r>
              <a:rPr dirty="0" lang="en-US"/>
              <a:t>Advanced lateral orbital rims with fixation at tenon extensions. </a:t>
            </a:r>
          </a:p>
          <a:p>
            <a:pPr indent="-342900" marL="342900">
              <a:buFont typeface="+mj-lt"/>
              <a:buAutoNum type="alphaUcPeriod"/>
            </a:pPr>
            <a:r>
              <a:rPr dirty="0" lang="en-US" err="1"/>
              <a:t>Bifrontal</a:t>
            </a:r>
            <a:r>
              <a:rPr dirty="0" lang="en-US"/>
              <a:t> bone reshaping with radial barrel stave osteotomies.</a:t>
            </a:r>
            <a:endParaRPr dirty="0" lang="en-IQ"/>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pic>
        <p:nvPicPr>
          <p:cNvPr id="2097168" name="Picture 4"/>
          <p:cNvPicPr>
            <a:picLocks noChangeAspect="1" noGrp="1"/>
          </p:cNvPicPr>
          <p:nvPr>
            <p:ph idx="1"/>
          </p:nvPr>
        </p:nvPicPr>
        <p:blipFill>
          <a:blip xmlns:r="http://schemas.openxmlformats.org/officeDocument/2006/relationships" r:embed="rId1"/>
          <a:stretch>
            <a:fillRect/>
          </a:stretch>
        </p:blipFill>
        <p:spPr>
          <a:xfrm>
            <a:off x="0" y="1287318"/>
            <a:ext cx="9144000" cy="4283364"/>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1" name=""/>
        <p:cNvGrpSpPr/>
        <p:nvPr/>
      </p:nvGrpSpPr>
      <p:grpSpPr>
        <a:xfrm>
          <a:off x="0" y="0"/>
          <a:ext cx="0" cy="0"/>
          <a:chOff x="0" y="0"/>
          <a:chExt cx="0" cy="0"/>
        </a:xfrm>
      </p:grpSpPr>
      <p:sp>
        <p:nvSpPr>
          <p:cNvPr id="1048588" name="Content Placeholder 2"/>
          <p:cNvSpPr>
            <a:spLocks noGrp="1"/>
          </p:cNvSpPr>
          <p:nvPr>
            <p:ph idx="1"/>
          </p:nvPr>
        </p:nvSpPr>
        <p:spPr>
          <a:xfrm>
            <a:off x="80818" y="82260"/>
            <a:ext cx="8982363" cy="6694921"/>
          </a:xfrm>
        </p:spPr>
        <p:txBody>
          <a:bodyPr>
            <a:normAutofit fontScale="95000" lnSpcReduction="20000"/>
          </a:bodyPr>
          <a:p>
            <a:pPr>
              <a:buFont typeface="Wingdings" pitchFamily="2" charset="2"/>
              <a:buChar char="Ø"/>
            </a:pPr>
            <a:r>
              <a:rPr b="1" dirty="0" sz="2000" lang="en-US" err="1">
                <a:solidFill>
                  <a:srgbClr val="C00000"/>
                </a:solidFill>
              </a:rPr>
              <a:t>Craniosynostosis</a:t>
            </a:r>
            <a:endParaRPr b="1" dirty="0" sz="2000" lang="en-US">
              <a:solidFill>
                <a:srgbClr val="C00000"/>
              </a:solidFill>
            </a:endParaRPr>
          </a:p>
          <a:p>
            <a:r>
              <a:rPr dirty="0" sz="2000" lang="en-US"/>
              <a:t>The premature fusion of </a:t>
            </a:r>
            <a:r>
              <a:rPr dirty="0" sz="2000" lang="en-US" err="1"/>
              <a:t>calvarial</a:t>
            </a:r>
            <a:r>
              <a:rPr dirty="0" sz="2000" lang="en-US"/>
              <a:t> sutures, classified as being syndromic or </a:t>
            </a:r>
            <a:r>
              <a:rPr dirty="0" sz="2000" lang="en-US" err="1"/>
              <a:t>nonsyndromic</a:t>
            </a:r>
            <a:r>
              <a:rPr dirty="0" sz="2000" lang="en-US"/>
              <a:t> based on phenotypic descriptions. </a:t>
            </a:r>
          </a:p>
          <a:p>
            <a:endParaRPr dirty="0" sz="2000" lang="en-US"/>
          </a:p>
          <a:p>
            <a:pPr lvl="1">
              <a:buFont typeface="Wingdings" pitchFamily="2" charset="2"/>
              <a:buChar char="§"/>
            </a:pPr>
            <a:r>
              <a:rPr b="1" dirty="0" sz="2000" lang="en-US" err="1">
                <a:solidFill>
                  <a:srgbClr val="0070C0"/>
                </a:solidFill>
              </a:rPr>
              <a:t>Nonsyndromic</a:t>
            </a:r>
            <a:r>
              <a:rPr b="1" dirty="0" sz="2000" lang="en-US">
                <a:solidFill>
                  <a:srgbClr val="0070C0"/>
                </a:solidFill>
              </a:rPr>
              <a:t> type</a:t>
            </a:r>
            <a:r>
              <a:rPr dirty="0" sz="2000" lang="en-US"/>
              <a:t> is more common variant, often had single-suture synostosis without other abnormalities.</a:t>
            </a:r>
          </a:p>
          <a:p>
            <a:pPr lvl="1">
              <a:buFont typeface="Wingdings" pitchFamily="2" charset="2"/>
              <a:buChar char="§"/>
            </a:pPr>
            <a:r>
              <a:rPr b="1" dirty="0" sz="2000" lang="en-US">
                <a:solidFill>
                  <a:srgbClr val="0070C0"/>
                </a:solidFill>
              </a:rPr>
              <a:t>Syndromic type</a:t>
            </a:r>
            <a:r>
              <a:rPr dirty="0" sz="2000" lang="en-US"/>
              <a:t> often had multiple sutures fused, other associated skeletal abnormalities, and a strong family history. </a:t>
            </a:r>
          </a:p>
          <a:p>
            <a:pPr lvl="1">
              <a:buFont typeface="Wingdings" pitchFamily="2" charset="2"/>
              <a:buChar char="§"/>
            </a:pPr>
            <a:endParaRPr dirty="0" sz="2000" lang="en-US"/>
          </a:p>
          <a:p>
            <a:pPr>
              <a:buFont typeface="Wingdings" pitchFamily="2" charset="2"/>
              <a:buChar char="Ø"/>
            </a:pPr>
            <a:r>
              <a:rPr dirty="0" sz="2000" lang="en-US"/>
              <a:t>The inheritance pattern in familial cases tends to be autosomal dominant except (</a:t>
            </a:r>
            <a:r>
              <a:rPr b="1" dirty="0" sz="2000" lang="en-US"/>
              <a:t>Carpenter’s syndrome</a:t>
            </a:r>
            <a:r>
              <a:rPr dirty="0" sz="2000" lang="en-US"/>
              <a:t>) is autosomal recessive.</a:t>
            </a:r>
          </a:p>
          <a:p>
            <a:pPr>
              <a:buFont typeface="Wingdings" pitchFamily="2" charset="2"/>
              <a:buChar char="Ø"/>
            </a:pPr>
            <a:r>
              <a:rPr dirty="0" sz="2000" lang="en-US"/>
              <a:t>The most commonly implicated genes in syndromic </a:t>
            </a:r>
            <a:r>
              <a:rPr dirty="0" sz="2000" lang="en-US" err="1"/>
              <a:t>craniosynostosis</a:t>
            </a:r>
            <a:r>
              <a:rPr dirty="0" sz="2000" lang="en-US"/>
              <a:t> are those of the fibroblast growth factor (FGF) and its receptors (FGFRs).</a:t>
            </a:r>
          </a:p>
          <a:p>
            <a:pPr>
              <a:buFont typeface="Wingdings" pitchFamily="2" charset="2"/>
              <a:buChar char="Ø"/>
            </a:pPr>
            <a:endParaRPr dirty="0" sz="2000" lang="en-US"/>
          </a:p>
          <a:p>
            <a:pPr>
              <a:buFont typeface="Wingdings" pitchFamily="2" charset="2"/>
              <a:buChar char="v"/>
            </a:pPr>
            <a:r>
              <a:rPr dirty="0" sz="2000" lang="en-US"/>
              <a:t>The most commonly affected is the </a:t>
            </a:r>
            <a:r>
              <a:rPr b="1" dirty="0" sz="2000" lang="en-US">
                <a:solidFill>
                  <a:srgbClr val="0070C0"/>
                </a:solidFill>
              </a:rPr>
              <a:t>sagittal suture</a:t>
            </a:r>
            <a:r>
              <a:rPr dirty="0" sz="2000" lang="en-US"/>
              <a:t>, followed by the </a:t>
            </a:r>
            <a:r>
              <a:rPr b="1" dirty="0" sz="2000" lang="en-US">
                <a:solidFill>
                  <a:srgbClr val="002060"/>
                </a:solidFill>
              </a:rPr>
              <a:t>unilateral coronal, bilateral coronal, </a:t>
            </a:r>
            <a:r>
              <a:rPr b="1" dirty="0" sz="2000" lang="en-US" err="1">
                <a:solidFill>
                  <a:srgbClr val="002060"/>
                </a:solidFill>
              </a:rPr>
              <a:t>metopic</a:t>
            </a:r>
            <a:r>
              <a:rPr b="1" dirty="0" sz="2000" lang="en-US">
                <a:solidFill>
                  <a:srgbClr val="002060"/>
                </a:solidFill>
              </a:rPr>
              <a:t>, and lambdoid sutures.</a:t>
            </a:r>
          </a:p>
          <a:p>
            <a:pPr>
              <a:buFont typeface="Wingdings" pitchFamily="2" charset="2"/>
              <a:buChar char="§"/>
            </a:pPr>
            <a:r>
              <a:rPr dirty="0" sz="2000" lang="en-US"/>
              <a:t>Surgical treatment of the cranial vault alone results in improvement of not only cranial vault but also cranial base pathology (indicates that removing the abnormal influence in the cranial vault suture may improve cranial base shape).</a:t>
            </a:r>
          </a:p>
          <a:p>
            <a:pPr>
              <a:buFont typeface="Wingdings" pitchFamily="2" charset="2"/>
              <a:buChar char="§"/>
            </a:pPr>
            <a:endParaRPr dirty="0" sz="2000"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8" name=""/>
        <p:cNvGrpSpPr/>
        <p:nvPr/>
      </p:nvGrpSpPr>
      <p:grpSpPr>
        <a:xfrm>
          <a:off x="0" y="0"/>
          <a:ext cx="0" cy="0"/>
          <a:chOff x="0" y="0"/>
          <a:chExt cx="0" cy="0"/>
        </a:xfrm>
      </p:grpSpPr>
      <p:sp>
        <p:nvSpPr>
          <p:cNvPr id="1048610" name="Content Placeholder 2"/>
          <p:cNvSpPr>
            <a:spLocks noGrp="1"/>
          </p:cNvSpPr>
          <p:nvPr>
            <p:ph idx="1"/>
          </p:nvPr>
        </p:nvSpPr>
        <p:spPr>
          <a:xfrm>
            <a:off x="86014" y="82262"/>
            <a:ext cx="8977168" cy="6694920"/>
          </a:xfrm>
        </p:spPr>
        <p:txBody>
          <a:bodyPr>
            <a:normAutofit/>
          </a:bodyPr>
          <a:p>
            <a:pPr>
              <a:buFont typeface="Wingdings" pitchFamily="2" charset="2"/>
              <a:buChar char="q"/>
            </a:pPr>
            <a:r>
              <a:rPr b="1" dirty="0" sz="2400" lang="en-US" u="sng">
                <a:solidFill>
                  <a:srgbClr val="C00000"/>
                </a:solidFill>
              </a:rPr>
              <a:t>Lambdoid Synostosis(</a:t>
            </a:r>
            <a:r>
              <a:rPr b="1" dirty="0" sz="2400" lang="en-US" u="sng">
                <a:solidFill>
                  <a:srgbClr val="002060"/>
                </a:solidFill>
              </a:rPr>
              <a:t>Posterior </a:t>
            </a:r>
            <a:r>
              <a:rPr b="1" dirty="0" sz="2400" lang="en-US" err="1" u="sng">
                <a:solidFill>
                  <a:srgbClr val="002060"/>
                </a:solidFill>
              </a:rPr>
              <a:t>Plagiocephaly</a:t>
            </a:r>
            <a:r>
              <a:rPr b="1" dirty="0" sz="2400" lang="en-US" u="sng">
                <a:solidFill>
                  <a:srgbClr val="C00000"/>
                </a:solidFill>
              </a:rPr>
              <a:t>)</a:t>
            </a:r>
            <a:endParaRPr b="1" dirty="0" sz="2400" lang="en-US" u="sng"/>
          </a:p>
          <a:p>
            <a:pPr>
              <a:buFont typeface="Wingdings" pitchFamily="2" charset="2"/>
              <a:buChar char="§"/>
            </a:pPr>
            <a:r>
              <a:rPr dirty="0" sz="2000" lang="en-US"/>
              <a:t>More common in males (male:female = 4:1). </a:t>
            </a:r>
          </a:p>
          <a:p>
            <a:pPr>
              <a:buFont typeface="Wingdings" pitchFamily="2" charset="2"/>
              <a:buChar char="§"/>
            </a:pPr>
            <a:r>
              <a:rPr dirty="0" sz="2000" lang="en-US"/>
              <a:t>Involves the </a:t>
            </a:r>
            <a:r>
              <a:rPr b="1" dirty="0" sz="2000" lang="en-US">
                <a:solidFill>
                  <a:srgbClr val="0070C0"/>
                </a:solidFill>
              </a:rPr>
              <a:t>right side in 70%</a:t>
            </a:r>
            <a:r>
              <a:rPr dirty="0" sz="2000" lang="en-US"/>
              <a:t> of cases. </a:t>
            </a:r>
          </a:p>
          <a:p>
            <a:pPr>
              <a:buFont typeface="Wingdings" pitchFamily="2" charset="2"/>
              <a:buChar char="§"/>
            </a:pPr>
            <a:r>
              <a:rPr dirty="0" sz="2000" lang="en-US"/>
              <a:t>Usually presents between 3–18 months of age, but may be seen as early as 1–2 months of age.</a:t>
            </a:r>
          </a:p>
          <a:p>
            <a:pPr>
              <a:buFont typeface="Wingdings" pitchFamily="2" charset="2"/>
              <a:buChar char="v"/>
            </a:pPr>
            <a:r>
              <a:rPr b="1" dirty="0" sz="2000" lang="en-US">
                <a:solidFill>
                  <a:srgbClr val="002060"/>
                </a:solidFill>
              </a:rPr>
              <a:t>If synostosis has occurred unilaterally (</a:t>
            </a:r>
            <a:r>
              <a:rPr b="1" dirty="0" sz="2000" lang="en-US">
                <a:solidFill>
                  <a:srgbClr val="C00000"/>
                </a:solidFill>
              </a:rPr>
              <a:t>Posterior </a:t>
            </a:r>
            <a:r>
              <a:rPr b="1" dirty="0" sz="2000" lang="en-US" err="1">
                <a:solidFill>
                  <a:srgbClr val="C00000"/>
                </a:solidFill>
              </a:rPr>
              <a:t>Plagiocephaly</a:t>
            </a:r>
            <a:r>
              <a:rPr dirty="0" sz="2000" lang="en-US"/>
              <a:t>) </a:t>
            </a:r>
            <a:r>
              <a:rPr b="1" dirty="0" sz="2000" lang="en-US">
                <a:solidFill>
                  <a:srgbClr val="002060"/>
                </a:solidFill>
              </a:rPr>
              <a:t>characterized by </a:t>
            </a:r>
          </a:p>
          <a:p>
            <a:pPr lvl="1"/>
            <a:r>
              <a:rPr dirty="0" sz="2000" lang="en-US" err="1"/>
              <a:t>Assymmetrical</a:t>
            </a:r>
            <a:r>
              <a:rPr dirty="0" sz="2000" lang="en-US"/>
              <a:t> </a:t>
            </a:r>
            <a:r>
              <a:rPr dirty="0" sz="2000" lang="en-US" err="1"/>
              <a:t>occipit</a:t>
            </a:r>
            <a:r>
              <a:rPr dirty="0" sz="2000" lang="en-US"/>
              <a:t>.</a:t>
            </a:r>
          </a:p>
          <a:p>
            <a:pPr lvl="1"/>
            <a:r>
              <a:rPr dirty="0" sz="2000" lang="en-US"/>
              <a:t>Flattening of the occiput ipsilateral to the fused suture.</a:t>
            </a:r>
          </a:p>
          <a:p>
            <a:pPr lvl="1"/>
            <a:r>
              <a:rPr dirty="0" sz="2000" lang="en-US"/>
              <a:t>Contralateral bulging evident in the parietal occiput or mastoid region.</a:t>
            </a:r>
          </a:p>
          <a:p>
            <a:pPr lvl="1"/>
            <a:r>
              <a:rPr dirty="0" sz="2000" lang="en-US"/>
              <a:t>The ipsilateral ear is pulled backward toward the fused suture. </a:t>
            </a:r>
          </a:p>
          <a:p>
            <a:endParaRPr dirty="0" sz="2000" lang="en-US"/>
          </a:p>
          <a:p>
            <a:pPr>
              <a:buFont typeface="Wingdings" pitchFamily="2" charset="2"/>
              <a:buChar char="v"/>
            </a:pPr>
            <a:r>
              <a:rPr b="1" dirty="0" sz="2000" lang="en-US">
                <a:solidFill>
                  <a:srgbClr val="002060"/>
                </a:solidFill>
              </a:rPr>
              <a:t>If bilateral synostosis has occurred,</a:t>
            </a:r>
          </a:p>
          <a:p>
            <a:pPr lvl="1"/>
            <a:r>
              <a:rPr dirty="0" sz="2000" lang="en-US"/>
              <a:t>Symmetrical flattening of the occiput is seen. </a:t>
            </a:r>
          </a:p>
          <a:p>
            <a:pPr lvl="1"/>
            <a:r>
              <a:rPr dirty="0" sz="2000" lang="en-US"/>
              <a:t>If the synostosis is severe, skull deformities in the frontal region, which may include elevation of the vertex of the skull, are evident. </a:t>
            </a:r>
          </a:p>
          <a:p>
            <a:pPr lvl="1"/>
            <a:r>
              <a:rPr dirty="0" sz="2000" lang="en-US"/>
              <a:t>Mild to moderate forms with late closure of the suture rarely manifest obvious deformities from the frontal view and, as such, do not require surgical correction.</a:t>
            </a:r>
            <a:endParaRPr dirty="0" sz="2000" lang="en-IQ"/>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99" name=""/>
        <p:cNvGrpSpPr/>
        <p:nvPr/>
      </p:nvGrpSpPr>
      <p:grpSpPr>
        <a:xfrm>
          <a:off x="0" y="0"/>
          <a:ext cx="0" cy="0"/>
          <a:chOff x="0" y="0"/>
          <a:chExt cx="0" cy="0"/>
        </a:xfrm>
      </p:grpSpPr>
      <p:sp>
        <p:nvSpPr>
          <p:cNvPr id="1048611" name="Content Placeholder 2"/>
          <p:cNvSpPr>
            <a:spLocks noGrp="1"/>
          </p:cNvSpPr>
          <p:nvPr>
            <p:ph idx="1"/>
          </p:nvPr>
        </p:nvSpPr>
        <p:spPr>
          <a:xfrm>
            <a:off x="86014" y="82262"/>
            <a:ext cx="8965622" cy="6694920"/>
          </a:xfrm>
        </p:spPr>
        <p:txBody>
          <a:bodyPr>
            <a:normAutofit/>
          </a:bodyPr>
          <a:p>
            <a:pPr>
              <a:buFont typeface="Wingdings" pitchFamily="2" charset="2"/>
              <a:buChar char="v"/>
            </a:pPr>
            <a:r>
              <a:rPr b="1" dirty="0" sz="2000" lang="en-US">
                <a:solidFill>
                  <a:srgbClr val="C00000"/>
                </a:solidFill>
              </a:rPr>
              <a:t>Mimic: “lazy </a:t>
            </a:r>
            <a:r>
              <a:rPr b="1" dirty="0" sz="2000" lang="en-US" err="1">
                <a:solidFill>
                  <a:srgbClr val="C00000"/>
                </a:solidFill>
              </a:rPr>
              <a:t>lamboid</a:t>
            </a:r>
            <a:r>
              <a:rPr b="1" dirty="0" sz="2000" lang="en-US">
                <a:solidFill>
                  <a:srgbClr val="C00000"/>
                </a:solidFill>
              </a:rPr>
              <a:t>” (positional flattening). </a:t>
            </a:r>
          </a:p>
          <a:p>
            <a:r>
              <a:rPr dirty="0" sz="2000" lang="en-US"/>
              <a:t>Lambdoid synostosis must be distinguished from positional flattening, the so-called “lazy lambdoid.” </a:t>
            </a:r>
          </a:p>
          <a:p>
            <a:r>
              <a:rPr dirty="0" sz="2000" lang="en-US"/>
              <a:t>Flattening of the occiput here is associated with </a:t>
            </a:r>
          </a:p>
          <a:p>
            <a:pPr lvl="1">
              <a:buFont typeface="Wingdings" pitchFamily="2" charset="2"/>
              <a:buChar char="ü"/>
            </a:pPr>
            <a:r>
              <a:rPr dirty="0" sz="2000" lang="en-US">
                <a:solidFill>
                  <a:srgbClr val="002060"/>
                </a:solidFill>
              </a:rPr>
              <a:t>Anterior displacement of the ipsilateral ear.</a:t>
            </a:r>
          </a:p>
          <a:p>
            <a:pPr lvl="1">
              <a:buFont typeface="Wingdings" pitchFamily="2" charset="2"/>
              <a:buChar char="ü"/>
            </a:pPr>
            <a:r>
              <a:rPr dirty="0" sz="2000" lang="en-US">
                <a:solidFill>
                  <a:srgbClr val="002060"/>
                </a:solidFill>
              </a:rPr>
              <a:t>Bulging of the ipsilateral cheek and forehead.</a:t>
            </a:r>
          </a:p>
          <a:p>
            <a:pPr lvl="1">
              <a:buFont typeface="Wingdings" pitchFamily="2" charset="2"/>
              <a:buChar char="ü"/>
            </a:pPr>
            <a:endParaRPr dirty="0" sz="2000" lang="en-US">
              <a:solidFill>
                <a:srgbClr val="002060"/>
              </a:solidFill>
            </a:endParaRPr>
          </a:p>
          <a:p>
            <a:pPr>
              <a:buFont typeface="Wingdings" pitchFamily="2" charset="2"/>
              <a:buChar char="v"/>
            </a:pPr>
            <a:r>
              <a:rPr b="1" dirty="0" sz="2000" lang="en-US"/>
              <a:t>Positional flattening (or molding) may be produced by:</a:t>
            </a:r>
          </a:p>
          <a:p>
            <a:pPr indent="-457200" marL="457200">
              <a:buFont typeface="+mj-lt"/>
              <a:buAutoNum type="arabicParenR"/>
            </a:pPr>
            <a:r>
              <a:rPr b="1" dirty="0" sz="2000" lang="en-US">
                <a:solidFill>
                  <a:srgbClr val="0070C0"/>
                </a:solidFill>
              </a:rPr>
              <a:t>Decreased mobility:</a:t>
            </a:r>
            <a:r>
              <a:rPr dirty="0" sz="2000" lang="en-US"/>
              <a:t> patients who constantly lie supine with the head to the same side, e.g. cerebral palsy, mental retardation, prematurity, chronic illness.</a:t>
            </a:r>
          </a:p>
          <a:p>
            <a:pPr indent="-457200" marL="457200">
              <a:buFont typeface="+mj-lt"/>
              <a:buAutoNum type="arabicParenR"/>
            </a:pPr>
            <a:r>
              <a:rPr b="1" dirty="0" sz="2000" lang="en-US">
                <a:solidFill>
                  <a:srgbClr val="0070C0"/>
                </a:solidFill>
              </a:rPr>
              <a:t>Abnormal postures:</a:t>
            </a:r>
            <a:r>
              <a:rPr dirty="0" sz="2000" lang="en-US"/>
              <a:t> congenital </a:t>
            </a:r>
            <a:r>
              <a:rPr dirty="0" sz="2000" lang="en-US" err="1"/>
              <a:t>torticollis</a:t>
            </a:r>
            <a:r>
              <a:rPr dirty="0" sz="2000" lang="en-US"/>
              <a:t> , congenital disorders of the cervical spine.</a:t>
            </a:r>
          </a:p>
          <a:p>
            <a:pPr indent="-457200" marL="457200">
              <a:buFont typeface="+mj-lt"/>
              <a:buAutoNum type="arabicParenR"/>
            </a:pPr>
            <a:r>
              <a:rPr b="1" dirty="0" sz="2000" lang="en-US">
                <a:solidFill>
                  <a:srgbClr val="0070C0"/>
                </a:solidFill>
              </a:rPr>
              <a:t>Intentional positioning:</a:t>
            </a:r>
            <a:r>
              <a:rPr dirty="0" sz="2000" lang="en-US"/>
              <a:t> due to the recommendation to place newborns in a supine sleeping position to reduce the risk of sudden infant death syndrome (SIDS), sometimes with a foam wedge to tilt the child to one side to reduce the risk of aspiration.</a:t>
            </a:r>
          </a:p>
          <a:p>
            <a:pPr indent="-457200" marL="457200">
              <a:buFont typeface="+mj-lt"/>
              <a:buAutoNum type="arabicParenR"/>
            </a:pPr>
            <a:r>
              <a:rPr b="1" dirty="0" sz="2000" lang="en-US">
                <a:solidFill>
                  <a:srgbClr val="0070C0"/>
                </a:solidFill>
              </a:rPr>
              <a:t>Intrauterine etiologies:</a:t>
            </a:r>
            <a:r>
              <a:rPr dirty="0" sz="2000" lang="en-US"/>
              <a:t> intrauterine crowding (e.g. from multiparous births or large fetal size), uterine anomalies.</a:t>
            </a:r>
            <a:endParaRPr dirty="0" sz="2000" lang="en-IQ"/>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pic>
        <p:nvPicPr>
          <p:cNvPr id="2097169" name="Picture 4"/>
          <p:cNvPicPr>
            <a:picLocks noChangeAspect="1" noGrp="1"/>
          </p:cNvPicPr>
          <p:nvPr>
            <p:ph idx="1"/>
          </p:nvPr>
        </p:nvPicPr>
        <p:blipFill>
          <a:blip xmlns:r="http://schemas.openxmlformats.org/officeDocument/2006/relationships" r:embed="rId1"/>
          <a:stretch>
            <a:fillRect/>
          </a:stretch>
        </p:blipFill>
        <p:spPr>
          <a:xfrm>
            <a:off x="0" y="1418580"/>
            <a:ext cx="9144000" cy="4020839"/>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pic>
        <p:nvPicPr>
          <p:cNvPr id="2097170" name="Picture 4"/>
          <p:cNvPicPr>
            <a:picLocks noChangeAspect="1" noGrp="1"/>
          </p:cNvPicPr>
          <p:nvPr>
            <p:ph idx="1"/>
          </p:nvPr>
        </p:nvPicPr>
        <p:blipFill>
          <a:blip xmlns:r="http://schemas.openxmlformats.org/officeDocument/2006/relationships" r:embed="rId1"/>
          <a:stretch>
            <a:fillRect/>
          </a:stretch>
        </p:blipFill>
        <p:spPr>
          <a:xfrm>
            <a:off x="205661" y="0"/>
            <a:ext cx="8732678" cy="6858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2" name=""/>
        <p:cNvGrpSpPr/>
        <p:nvPr/>
      </p:nvGrpSpPr>
      <p:grpSpPr>
        <a:xfrm>
          <a:off x="0" y="0"/>
          <a:ext cx="0" cy="0"/>
          <a:chOff x="0" y="0"/>
          <a:chExt cx="0" cy="0"/>
        </a:xfrm>
      </p:grpSpPr>
      <p:sp>
        <p:nvSpPr>
          <p:cNvPr id="1048612" name="Content Placeholder 2"/>
          <p:cNvSpPr>
            <a:spLocks noGrp="1"/>
          </p:cNvSpPr>
          <p:nvPr>
            <p:ph idx="1"/>
          </p:nvPr>
        </p:nvSpPr>
        <p:spPr>
          <a:xfrm>
            <a:off x="86014" y="80818"/>
            <a:ext cx="8965622" cy="6696364"/>
          </a:xfrm>
        </p:spPr>
        <p:txBody>
          <a:bodyPr>
            <a:normAutofit/>
          </a:bodyPr>
          <a:p>
            <a:pPr>
              <a:buFont typeface="Wingdings" pitchFamily="2" charset="2"/>
              <a:buChar char="q"/>
            </a:pPr>
            <a:r>
              <a:rPr b="1" dirty="0" sz="2400" lang="en-US" u="sng">
                <a:solidFill>
                  <a:srgbClr val="C00000"/>
                </a:solidFill>
              </a:rPr>
              <a:t>OPERATIVE COMPLICATIONS</a:t>
            </a:r>
          </a:p>
          <a:p>
            <a:r>
              <a:rPr dirty="0" sz="2000" lang="en-US"/>
              <a:t>The most serious problems associated with </a:t>
            </a:r>
            <a:r>
              <a:rPr dirty="0" sz="2000" lang="en-US" err="1"/>
              <a:t>cranioplasty</a:t>
            </a:r>
            <a:r>
              <a:rPr dirty="0" sz="2000" lang="en-US"/>
              <a:t> procedures are </a:t>
            </a:r>
          </a:p>
          <a:p>
            <a:pPr indent="-342900" lvl="1" marL="800100">
              <a:buFont typeface="+mj-lt"/>
              <a:buAutoNum type="arabicParenR"/>
            </a:pPr>
            <a:r>
              <a:rPr dirty="0" sz="2000" lang="en-US"/>
              <a:t>Blood loss.</a:t>
            </a:r>
          </a:p>
          <a:p>
            <a:pPr indent="-342900" lvl="1" marL="800100">
              <a:buFont typeface="+mj-lt"/>
              <a:buAutoNum type="arabicParenR"/>
            </a:pPr>
            <a:r>
              <a:rPr dirty="0" sz="2000" lang="en-US"/>
              <a:t>Air embolus.</a:t>
            </a:r>
          </a:p>
          <a:p>
            <a:pPr indent="-342900" lvl="1" marL="800100">
              <a:buFont typeface="+mj-lt"/>
              <a:buAutoNum type="arabicParenR"/>
            </a:pPr>
            <a:r>
              <a:rPr dirty="0" sz="2000" lang="en-US"/>
              <a:t>Infection. </a:t>
            </a:r>
          </a:p>
          <a:p>
            <a:pPr indent="-342900" lvl="1" marL="800100">
              <a:buFont typeface="+mj-lt"/>
              <a:buAutoNum type="arabicParenR"/>
            </a:pPr>
            <a:r>
              <a:rPr dirty="0" sz="2000" lang="en-US"/>
              <a:t>Sinus and dural tear.</a:t>
            </a:r>
          </a:p>
          <a:p>
            <a:pPr indent="-342900" lvl="1" marL="800100">
              <a:buFont typeface="+mj-lt"/>
              <a:buAutoNum type="arabicParenR"/>
            </a:pPr>
            <a:r>
              <a:rPr dirty="0" sz="2000" lang="en-US"/>
              <a:t>CSF leak.</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03" name=""/>
        <p:cNvGrpSpPr/>
        <p:nvPr/>
      </p:nvGrpSpPr>
      <p:grpSpPr>
        <a:xfrm>
          <a:off x="0" y="0"/>
          <a:ext cx="0" cy="0"/>
          <a:chOff x="0" y="0"/>
          <a:chExt cx="0" cy="0"/>
        </a:xfrm>
      </p:grpSpPr>
      <p:sp>
        <p:nvSpPr>
          <p:cNvPr id="1048613" name="Content Placeholder 2"/>
          <p:cNvSpPr>
            <a:spLocks noGrp="1"/>
          </p:cNvSpPr>
          <p:nvPr>
            <p:ph idx="1"/>
          </p:nvPr>
        </p:nvSpPr>
        <p:spPr>
          <a:xfrm>
            <a:off x="628650" y="1040534"/>
            <a:ext cx="7886700" cy="4351338"/>
          </a:xfrm>
        </p:spPr>
        <p:txBody>
          <a:bodyPr/>
          <a:p>
            <a:pPr algn="ctr" indent="0" marL="0">
              <a:buNone/>
            </a:pPr>
            <a:r>
              <a:rPr dirty="0" sz="5400" lang="en-US" err="1">
                <a:solidFill>
                  <a:srgbClr val="002060"/>
                </a:solidFill>
                <a:latin typeface="Algerian" pitchFamily="82" charset="77"/>
              </a:rPr>
              <a:t>Non-synostotic</a:t>
            </a:r>
            <a:r>
              <a:rPr dirty="0" sz="5400" lang="en-US">
                <a:solidFill>
                  <a:srgbClr val="002060"/>
                </a:solidFill>
                <a:latin typeface="Algerian" pitchFamily="82" charset="77"/>
              </a:rPr>
              <a:t> </a:t>
            </a:r>
            <a:r>
              <a:rPr dirty="0" sz="5400" lang="en-US" err="1">
                <a:solidFill>
                  <a:srgbClr val="002060"/>
                </a:solidFill>
                <a:latin typeface="Algerian" pitchFamily="82" charset="77"/>
              </a:rPr>
              <a:t>Plagiocephaly</a:t>
            </a:r>
            <a:endParaRPr dirty="0" sz="5400" lang="en-US">
              <a:solidFill>
                <a:srgbClr val="002060"/>
              </a:solidFill>
              <a:latin typeface="Algerian" pitchFamily="82" charset="77"/>
            </a:endParaRPr>
          </a:p>
          <a:p>
            <a:pPr algn="ctr" indent="0" marL="0">
              <a:buNone/>
            </a:pPr>
            <a:r>
              <a:rPr b="1" dirty="0" sz="2000" lang="en-US" err="1"/>
              <a:t>Youmans</a:t>
            </a:r>
            <a:r>
              <a:rPr b="1" dirty="0" sz="2000" lang="en-US"/>
              <a:t> Chap. 196</a:t>
            </a:r>
            <a:endParaRPr b="1" dirty="0" sz="2000" lang="en-IQ"/>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04" name=""/>
        <p:cNvGrpSpPr/>
        <p:nvPr/>
      </p:nvGrpSpPr>
      <p:grpSpPr>
        <a:xfrm>
          <a:off x="0" y="0"/>
          <a:ext cx="0" cy="0"/>
          <a:chOff x="0" y="0"/>
          <a:chExt cx="0" cy="0"/>
        </a:xfrm>
      </p:grpSpPr>
      <p:sp>
        <p:nvSpPr>
          <p:cNvPr id="1048614" name="Content Placeholder 2"/>
          <p:cNvSpPr>
            <a:spLocks noGrp="1"/>
          </p:cNvSpPr>
          <p:nvPr>
            <p:ph idx="1"/>
          </p:nvPr>
        </p:nvSpPr>
        <p:spPr>
          <a:xfrm>
            <a:off x="86014" y="80818"/>
            <a:ext cx="8965622" cy="6696364"/>
          </a:xfrm>
        </p:spPr>
        <p:txBody>
          <a:bodyPr>
            <a:normAutofit/>
          </a:bodyPr>
          <a:p>
            <a:r>
              <a:rPr dirty="0" sz="2000" lang="en-US"/>
              <a:t>The sutures remain open in infants with </a:t>
            </a:r>
            <a:r>
              <a:rPr dirty="0" sz="2000" lang="en-US" err="1"/>
              <a:t>plagiocephaly</a:t>
            </a:r>
            <a:r>
              <a:rPr dirty="0" sz="2000" lang="en-US"/>
              <a:t> without synostosis</a:t>
            </a:r>
          </a:p>
          <a:p>
            <a:pPr>
              <a:buFont typeface="Wingdings" pitchFamily="2" charset="2"/>
              <a:buChar char="q"/>
            </a:pPr>
            <a:r>
              <a:rPr b="1" dirty="0" sz="2000" lang="en-US">
                <a:solidFill>
                  <a:srgbClr val="C00000"/>
                </a:solidFill>
              </a:rPr>
              <a:t>Causes</a:t>
            </a:r>
          </a:p>
          <a:p>
            <a:pPr lvl="1">
              <a:buFont typeface="Wingdings" pitchFamily="2" charset="2"/>
              <a:buChar char="ü"/>
            </a:pPr>
            <a:r>
              <a:rPr dirty="0" sz="2000" lang="en-US"/>
              <a:t>Positional (Supine).</a:t>
            </a:r>
          </a:p>
          <a:p>
            <a:pPr lvl="1">
              <a:buFont typeface="Wingdings" pitchFamily="2" charset="2"/>
              <a:buChar char="ü"/>
            </a:pPr>
            <a:r>
              <a:rPr dirty="0" sz="2000" lang="en-US"/>
              <a:t>Multiple pregnancies.</a:t>
            </a:r>
          </a:p>
          <a:p>
            <a:pPr lvl="1">
              <a:buFont typeface="Wingdings" pitchFamily="2" charset="2"/>
              <a:buChar char="ü"/>
            </a:pPr>
            <a:r>
              <a:rPr dirty="0" sz="2000" lang="en-US"/>
              <a:t>Intrauterine abnormalities.</a:t>
            </a:r>
          </a:p>
          <a:p>
            <a:endParaRPr dirty="0" sz="2000" lang="en-US"/>
          </a:p>
          <a:p>
            <a:endParaRPr dirty="0" sz="2000" lang="en-US"/>
          </a:p>
          <a:p>
            <a:pPr>
              <a:buFont typeface="Wingdings" pitchFamily="2" charset="2"/>
              <a:buChar char="q"/>
            </a:pPr>
            <a:r>
              <a:rPr b="1" dirty="0" sz="2000" lang="en-US">
                <a:solidFill>
                  <a:srgbClr val="C00000"/>
                </a:solidFill>
              </a:rPr>
              <a:t>Presentation</a:t>
            </a:r>
          </a:p>
          <a:p>
            <a:pPr indent="-457200" marL="457200">
              <a:buFont typeface="+mj-lt"/>
              <a:buAutoNum type="arabicPeriod"/>
            </a:pPr>
            <a:r>
              <a:rPr dirty="0" sz="2000" lang="en-US"/>
              <a:t>Skull deformity: many will exhibit a form of cranial scoliosis, appearing like a “windswept deformity” whereby the vertex of the cranium is pushed off to one side above the ears.</a:t>
            </a:r>
          </a:p>
          <a:p>
            <a:pPr indent="-457200" marL="457200">
              <a:buFont typeface="+mj-lt"/>
              <a:buAutoNum type="arabicPeriod"/>
            </a:pPr>
            <a:r>
              <a:rPr dirty="0" sz="2000" lang="en-US" err="1"/>
              <a:t>Torticollis</a:t>
            </a:r>
            <a:r>
              <a:rPr dirty="0" sz="2000" lang="en-US"/>
              <a:t> where the neck is tilted to the side (95% of referrals for </a:t>
            </a:r>
            <a:r>
              <a:rPr dirty="0" sz="2000" lang="en-US" err="1"/>
              <a:t>torticollis</a:t>
            </a:r>
            <a:r>
              <a:rPr dirty="0" sz="2000" lang="en-US"/>
              <a:t> presented with </a:t>
            </a:r>
            <a:r>
              <a:rPr dirty="0" sz="2000" lang="en-US" err="1"/>
              <a:t>plagiocephaly</a:t>
            </a:r>
            <a:r>
              <a:rPr dirty="0" sz="2000" lang="en-US"/>
              <a:t> or facial asymmetry).</a:t>
            </a:r>
          </a:p>
          <a:p>
            <a:pPr indent="-457200" marL="457200">
              <a:buFont typeface="+mj-lt"/>
              <a:buAutoNum type="arabicPeriod"/>
            </a:pPr>
            <a:r>
              <a:rPr dirty="0" sz="2000" lang="en-US"/>
              <a:t>Ophthalmologic findings of unilateral or bilateral astigmatism.</a:t>
            </a:r>
          </a:p>
          <a:p>
            <a:pPr indent="-457200" marL="457200">
              <a:buFont typeface="+mj-lt"/>
              <a:buAutoNum type="arabicPeriod"/>
            </a:pPr>
            <a:r>
              <a:rPr dirty="0" sz="2000" lang="en-US"/>
              <a:t>Developmental delay.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05" name=""/>
        <p:cNvGrpSpPr/>
        <p:nvPr/>
      </p:nvGrpSpPr>
      <p:grpSpPr>
        <a:xfrm>
          <a:off x="0" y="0"/>
          <a:ext cx="0" cy="0"/>
          <a:chOff x="0" y="0"/>
          <a:chExt cx="0" cy="0"/>
        </a:xfrm>
      </p:grpSpPr>
      <p:sp>
        <p:nvSpPr>
          <p:cNvPr id="1048615" name="Content Placeholder 2"/>
          <p:cNvSpPr>
            <a:spLocks noGrp="1"/>
          </p:cNvSpPr>
          <p:nvPr>
            <p:ph idx="1"/>
          </p:nvPr>
        </p:nvSpPr>
        <p:spPr>
          <a:xfrm>
            <a:off x="86014" y="80818"/>
            <a:ext cx="8965622" cy="6696364"/>
          </a:xfrm>
        </p:spPr>
        <p:txBody>
          <a:bodyPr>
            <a:normAutofit/>
          </a:bodyPr>
          <a:p>
            <a:pPr>
              <a:buFont typeface="Wingdings" pitchFamily="2" charset="2"/>
              <a:buChar char="q"/>
            </a:pPr>
            <a:r>
              <a:rPr b="1" dirty="0" sz="2000" lang="en-US">
                <a:solidFill>
                  <a:srgbClr val="C00000"/>
                </a:solidFill>
              </a:rPr>
              <a:t>Treatment</a:t>
            </a:r>
          </a:p>
          <a:p>
            <a:pPr>
              <a:buFont typeface="Wingdings" pitchFamily="2" charset="2"/>
              <a:buChar char="v"/>
            </a:pPr>
            <a:r>
              <a:rPr b="1" dirty="0" sz="2000" lang="en-US"/>
              <a:t>Conservative or nonoperative. </a:t>
            </a:r>
          </a:p>
          <a:p>
            <a:r>
              <a:rPr dirty="0" sz="2000" lang="en-US"/>
              <a:t>These include </a:t>
            </a:r>
          </a:p>
          <a:p>
            <a:pPr lvl="1">
              <a:buFont typeface="Wingdings" pitchFamily="2" charset="2"/>
              <a:buChar char="ü"/>
            </a:pPr>
            <a:r>
              <a:rPr dirty="0" sz="2000" lang="en-US"/>
              <a:t>Sleep repositioning, </a:t>
            </a:r>
          </a:p>
          <a:p>
            <a:pPr lvl="1">
              <a:buFont typeface="Wingdings" pitchFamily="2" charset="2"/>
              <a:buChar char="ü"/>
            </a:pPr>
            <a:r>
              <a:rPr dirty="0" sz="2000" lang="en-US"/>
              <a:t>Neck stretching exercises to reduce </a:t>
            </a:r>
            <a:r>
              <a:rPr dirty="0" sz="2000" lang="en-US" err="1"/>
              <a:t>torticollis</a:t>
            </a:r>
            <a:r>
              <a:rPr dirty="0" sz="2000" lang="en-US"/>
              <a:t>, </a:t>
            </a:r>
          </a:p>
          <a:p>
            <a:pPr lvl="1">
              <a:buFont typeface="Wingdings" pitchFamily="2" charset="2"/>
              <a:buChar char="ü"/>
            </a:pPr>
            <a:r>
              <a:rPr dirty="0" sz="2000" lang="en-US"/>
              <a:t>Physical therapy, </a:t>
            </a:r>
          </a:p>
          <a:p>
            <a:pPr lvl="1">
              <a:buFont typeface="Wingdings" pitchFamily="2" charset="2"/>
              <a:buChar char="ü"/>
            </a:pPr>
            <a:r>
              <a:rPr dirty="0" sz="2000" lang="en-US" err="1"/>
              <a:t>Craniosacral</a:t>
            </a:r>
            <a:r>
              <a:rPr dirty="0" sz="2000" lang="en-US"/>
              <a:t> massage, external orthotic molding devices</a:t>
            </a:r>
          </a:p>
          <a:p>
            <a:pPr lvl="1">
              <a:buFont typeface="Wingdings" pitchFamily="2" charset="2"/>
              <a:buChar char="ü"/>
            </a:pPr>
            <a:endParaRPr dirty="0" sz="2000" lang="en-US"/>
          </a:p>
          <a:p>
            <a:pPr lvl="1">
              <a:buFont typeface="Wingdings" pitchFamily="2" charset="2"/>
              <a:buChar char="ü"/>
            </a:pPr>
            <a:endParaRPr dirty="0" sz="2000" lang="en-US"/>
          </a:p>
          <a:p>
            <a:pPr>
              <a:buFont typeface="Wingdings" pitchFamily="2" charset="2"/>
              <a:buChar char="Ø"/>
            </a:pPr>
            <a:r>
              <a:rPr b="1" dirty="0" sz="2000" lang="en-US">
                <a:solidFill>
                  <a:srgbClr val="002060"/>
                </a:solidFill>
              </a:rPr>
              <a:t>Neck stretching exercises</a:t>
            </a:r>
          </a:p>
          <a:p>
            <a:pPr lvl="1"/>
            <a:r>
              <a:rPr dirty="0" sz="2000" lang="en-US"/>
              <a:t>Place the infant supine and slowly rotate the head and neck to the opposite side of the </a:t>
            </a:r>
            <a:r>
              <a:rPr dirty="0" sz="2000" lang="en-US" err="1"/>
              <a:t>torticollis</a:t>
            </a:r>
            <a:r>
              <a:rPr dirty="0" sz="2000" lang="en-US"/>
              <a:t>, bringing the chin within 1 to 2 cm of the shoulder, </a:t>
            </a:r>
          </a:p>
          <a:p>
            <a:pPr lvl="1"/>
            <a:r>
              <a:rPr dirty="0" sz="2000" lang="en-US"/>
              <a:t>This maneuver should be performed for 1 full minute several times daily for 3 to 4 weeks.</a:t>
            </a:r>
          </a:p>
          <a:p>
            <a:pPr>
              <a:buFont typeface="Wingdings" pitchFamily="2" charset="2"/>
              <a:buChar char="Ø"/>
            </a:pPr>
            <a:endParaRPr dirty="0" sz="2000" lang="en-US"/>
          </a:p>
          <a:p>
            <a:pPr>
              <a:buFont typeface="Wingdings" pitchFamily="2" charset="2"/>
              <a:buChar char="v"/>
            </a:pPr>
            <a:r>
              <a:rPr b="1" dirty="0" sz="2000" lang="en-US"/>
              <a:t>Surgical treatment </a:t>
            </a:r>
          </a:p>
          <a:p>
            <a:pPr>
              <a:buFont typeface="Wingdings" pitchFamily="2" charset="2"/>
              <a:buChar char="Ø"/>
            </a:pPr>
            <a:r>
              <a:rPr dirty="0" sz="2000" lang="en-US"/>
              <a:t>Indicated when failure of improvement with conservative interventions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06" name=""/>
        <p:cNvGrpSpPr/>
        <p:nvPr/>
      </p:nvGrpSpPr>
      <p:grpSpPr>
        <a:xfrm>
          <a:off x="0" y="0"/>
          <a:ext cx="0" cy="0"/>
          <a:chOff x="0" y="0"/>
          <a:chExt cx="0" cy="0"/>
        </a:xfrm>
      </p:grpSpPr>
      <p:sp>
        <p:nvSpPr>
          <p:cNvPr id="1048616" name="Content Placeholder 2"/>
          <p:cNvSpPr>
            <a:spLocks noGrp="1"/>
          </p:cNvSpPr>
          <p:nvPr>
            <p:ph idx="1"/>
          </p:nvPr>
        </p:nvSpPr>
        <p:spPr>
          <a:xfrm>
            <a:off x="4635500" y="955490"/>
            <a:ext cx="4445000" cy="506007"/>
          </a:xfrm>
        </p:spPr>
        <p:txBody>
          <a:bodyPr>
            <a:normAutofit fontScale="91667" lnSpcReduction="20000"/>
          </a:bodyPr>
          <a:p>
            <a:pPr indent="0" marL="0">
              <a:buNone/>
            </a:pPr>
            <a:r>
              <a:rPr b="1" dirty="0" sz="2400" lang="en-US"/>
              <a:t>External orthotic molding devices</a:t>
            </a:r>
            <a:endParaRPr b="1" dirty="0" sz="2400" lang="en-IQ"/>
          </a:p>
        </p:txBody>
      </p:sp>
      <p:pic>
        <p:nvPicPr>
          <p:cNvPr id="2097171" name="Picture 4"/>
          <p:cNvPicPr>
            <a:picLocks noChangeAspect="1"/>
          </p:cNvPicPr>
          <p:nvPr/>
        </p:nvPicPr>
        <p:blipFill>
          <a:blip xmlns:r="http://schemas.openxmlformats.org/officeDocument/2006/relationships" r:embed="rId1"/>
          <a:stretch>
            <a:fillRect/>
          </a:stretch>
        </p:blipFill>
        <p:spPr>
          <a:xfrm>
            <a:off x="0" y="0"/>
            <a:ext cx="4572000" cy="3429000"/>
          </a:xfrm>
          <a:prstGeom prst="rect"/>
          <a:ln>
            <a:noFill/>
          </a:ln>
          <a:effectLst>
            <a:softEdge rad="112500"/>
          </a:effectLst>
        </p:spPr>
      </p:pic>
      <p:pic>
        <p:nvPicPr>
          <p:cNvPr id="2097172" name="Picture 6"/>
          <p:cNvPicPr>
            <a:picLocks noChangeAspect="1"/>
          </p:cNvPicPr>
          <p:nvPr/>
        </p:nvPicPr>
        <p:blipFill>
          <a:blip xmlns:r="http://schemas.openxmlformats.org/officeDocument/2006/relationships" r:embed="rId2"/>
          <a:stretch>
            <a:fillRect/>
          </a:stretch>
        </p:blipFill>
        <p:spPr>
          <a:xfrm>
            <a:off x="4572000" y="3429000"/>
            <a:ext cx="4572000" cy="3429000"/>
          </a:xfrm>
          <a:prstGeom prst="rect"/>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7" name=""/>
        <p:cNvGrpSpPr/>
        <p:nvPr/>
      </p:nvGrpSpPr>
      <p:grpSpPr>
        <a:xfrm>
          <a:off x="0" y="0"/>
          <a:ext cx="0" cy="0"/>
          <a:chOff x="0" y="0"/>
          <a:chExt cx="0" cy="0"/>
        </a:xfrm>
      </p:grpSpPr>
      <p:sp>
        <p:nvSpPr>
          <p:cNvPr id="1048617" name="Title 1"/>
          <p:cNvSpPr>
            <a:spLocks noGrp="1"/>
          </p:cNvSpPr>
          <p:nvPr>
            <p:ph type="title"/>
          </p:nvPr>
        </p:nvSpPr>
        <p:spPr>
          <a:xfrm>
            <a:off x="493279" y="965490"/>
            <a:ext cx="8157441" cy="3340965"/>
          </a:xfrm>
        </p:spPr>
        <p:txBody>
          <a:bodyPr>
            <a:normAutofit/>
          </a:bodyPr>
          <a:p>
            <a:pPr algn="ctr"/>
            <a:r>
              <a:rPr dirty="0" sz="6700" lang="en-US">
                <a:solidFill>
                  <a:srgbClr val="002060"/>
                </a:solidFill>
                <a:latin typeface="Algerian" pitchFamily="82" charset="77"/>
              </a:rPr>
              <a:t>Syndromic </a:t>
            </a:r>
            <a:r>
              <a:rPr dirty="0" sz="6700" lang="en-US" err="1">
                <a:solidFill>
                  <a:srgbClr val="002060"/>
                </a:solidFill>
                <a:latin typeface="Algerian" pitchFamily="82" charset="77"/>
              </a:rPr>
              <a:t>Craniosynostosis</a:t>
            </a:r>
            <a:br>
              <a:rPr dirty="0" sz="6700" lang="en-US">
                <a:solidFill>
                  <a:srgbClr val="002060"/>
                </a:solidFill>
                <a:latin typeface="Algerian" pitchFamily="82" charset="77"/>
              </a:rPr>
            </a:br>
            <a:r>
              <a:rPr b="1" dirty="0" sz="2000" lang="en-US" err="1">
                <a:latin typeface="+mn-lt"/>
              </a:rPr>
              <a:t>Youmans</a:t>
            </a:r>
            <a:r>
              <a:rPr b="1" dirty="0" sz="2000" lang="en-US">
                <a:latin typeface="+mn-lt"/>
              </a:rPr>
              <a:t> Chap.194</a:t>
            </a:r>
            <a:endParaRPr b="1" dirty="0" sz="2000" lang="en-IQ">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2" name=""/>
        <p:cNvGrpSpPr/>
        <p:nvPr/>
      </p:nvGrpSpPr>
      <p:grpSpPr>
        <a:xfrm>
          <a:off x="0" y="0"/>
          <a:ext cx="0" cy="0"/>
          <a:chOff x="0" y="0"/>
          <a:chExt cx="0" cy="0"/>
        </a:xfrm>
      </p:grpSpPr>
      <p:sp>
        <p:nvSpPr>
          <p:cNvPr id="1048589" name="Content Placeholder 2"/>
          <p:cNvSpPr>
            <a:spLocks noGrp="1"/>
          </p:cNvSpPr>
          <p:nvPr>
            <p:ph idx="1"/>
          </p:nvPr>
        </p:nvSpPr>
        <p:spPr>
          <a:xfrm>
            <a:off x="86014" y="82260"/>
            <a:ext cx="8977168" cy="6694921"/>
          </a:xfrm>
        </p:spPr>
        <p:txBody>
          <a:bodyPr>
            <a:normAutofit/>
          </a:bodyPr>
          <a:p>
            <a:pPr>
              <a:buFont typeface="Wingdings" pitchFamily="2" charset="2"/>
              <a:buChar char="q"/>
            </a:pPr>
            <a:r>
              <a:rPr b="1" dirty="0" sz="2400" lang="en-US" err="1" u="sng">
                <a:solidFill>
                  <a:srgbClr val="C00000"/>
                </a:solidFill>
              </a:rPr>
              <a:t>Nonsyndromic</a:t>
            </a:r>
            <a:r>
              <a:rPr b="1" dirty="0" sz="2400" lang="en-US" u="sng">
                <a:solidFill>
                  <a:srgbClr val="C00000"/>
                </a:solidFill>
              </a:rPr>
              <a:t> </a:t>
            </a:r>
            <a:r>
              <a:rPr b="1" dirty="0" sz="2400" lang="en-US" err="1" u="sng">
                <a:solidFill>
                  <a:srgbClr val="C00000"/>
                </a:solidFill>
              </a:rPr>
              <a:t>Craniosynostosis</a:t>
            </a:r>
            <a:endParaRPr b="1" dirty="0" sz="2400" lang="en-US" u="sng">
              <a:solidFill>
                <a:srgbClr val="C00000"/>
              </a:solidFill>
            </a:endParaRPr>
          </a:p>
          <a:p>
            <a:pPr>
              <a:buFont typeface="Wingdings" pitchFamily="2" charset="2"/>
              <a:buChar char="v"/>
            </a:pPr>
            <a:r>
              <a:rPr b="1" dirty="0" sz="2000" lang="en-US">
                <a:solidFill>
                  <a:srgbClr val="002060"/>
                </a:solidFill>
              </a:rPr>
              <a:t>OPERATIVE TIMING AND APPROACHES</a:t>
            </a:r>
          </a:p>
          <a:p>
            <a:r>
              <a:rPr dirty="0" sz="2000" lang="en-US"/>
              <a:t>Sagittal synostosis results in a progressively longer skull, but because the width also increases, the shape does not change as it should, resulting in a marked increase in the deformity.</a:t>
            </a:r>
            <a:endParaRPr dirty="0" sz="2000" lang="en-US">
              <a:solidFill>
                <a:srgbClr val="002060"/>
              </a:solidFill>
            </a:endParaRPr>
          </a:p>
          <a:p>
            <a:r>
              <a:rPr dirty="0" sz="2000" lang="en-US"/>
              <a:t>Preferably within the first 3–6 months of life.</a:t>
            </a:r>
          </a:p>
          <a:p>
            <a:endParaRPr dirty="0" sz="2000" lang="en-US"/>
          </a:p>
          <a:p>
            <a:endParaRPr dirty="0" sz="2000" lang="en-US"/>
          </a:p>
          <a:p>
            <a:endParaRPr dirty="0" sz="2000" lang="en-US"/>
          </a:p>
          <a:p>
            <a:endParaRPr dirty="0" sz="2000" lang="en-US"/>
          </a:p>
          <a:p>
            <a:pPr>
              <a:buFont typeface="Wingdings" pitchFamily="2" charset="2"/>
              <a:buChar char="ü"/>
            </a:pPr>
            <a:r>
              <a:rPr dirty="0" sz="2000" lang="en-US" err="1"/>
              <a:t>Scapho</a:t>
            </a:r>
            <a:r>
              <a:rPr dirty="0" sz="2000" lang="en-US"/>
              <a:t> means “skiff” or “boat,” </a:t>
            </a:r>
          </a:p>
          <a:p>
            <a:pPr>
              <a:buFont typeface="Wingdings" pitchFamily="2" charset="2"/>
              <a:buChar char="ü"/>
            </a:pPr>
            <a:r>
              <a:rPr dirty="0" sz="2000" lang="en-US" err="1"/>
              <a:t>dolicho</a:t>
            </a:r>
            <a:r>
              <a:rPr dirty="0" sz="2000" lang="en-US"/>
              <a:t> means “long,” </a:t>
            </a:r>
          </a:p>
          <a:p>
            <a:pPr>
              <a:buFont typeface="Wingdings" pitchFamily="2" charset="2"/>
              <a:buChar char="ü"/>
            </a:pPr>
            <a:r>
              <a:rPr dirty="0" sz="2000" lang="en-US" err="1"/>
              <a:t>trigono</a:t>
            </a:r>
            <a:r>
              <a:rPr dirty="0" sz="2000" lang="en-US"/>
              <a:t> means “triangular,” </a:t>
            </a:r>
          </a:p>
          <a:p>
            <a:pPr>
              <a:buFont typeface="Wingdings" pitchFamily="2" charset="2"/>
              <a:buChar char="ü"/>
            </a:pPr>
            <a:r>
              <a:rPr dirty="0" sz="2000" lang="en-US" err="1"/>
              <a:t>brachy</a:t>
            </a:r>
            <a:r>
              <a:rPr dirty="0" sz="2000" lang="en-US"/>
              <a:t> means “short,”</a:t>
            </a:r>
          </a:p>
          <a:p>
            <a:pPr>
              <a:buFont typeface="Wingdings" pitchFamily="2" charset="2"/>
              <a:buChar char="ü"/>
            </a:pPr>
            <a:r>
              <a:rPr dirty="0" sz="2000" lang="en-US" err="1"/>
              <a:t>plagio</a:t>
            </a:r>
            <a:r>
              <a:rPr dirty="0" sz="2000" lang="en-US"/>
              <a:t> means “oblique.”</a:t>
            </a:r>
            <a:endParaRPr dirty="0" sz="2000" lang="en-IQ"/>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8" name=""/>
        <p:cNvGrpSpPr/>
        <p:nvPr/>
      </p:nvGrpSpPr>
      <p:grpSpPr>
        <a:xfrm>
          <a:off x="0" y="0"/>
          <a:ext cx="0" cy="0"/>
          <a:chOff x="0" y="0"/>
          <a:chExt cx="0" cy="0"/>
        </a:xfrm>
      </p:grpSpPr>
      <p:sp>
        <p:nvSpPr>
          <p:cNvPr id="1048618" name="Content Placeholder 2"/>
          <p:cNvSpPr>
            <a:spLocks noGrp="1"/>
          </p:cNvSpPr>
          <p:nvPr>
            <p:ph idx="1"/>
          </p:nvPr>
        </p:nvSpPr>
        <p:spPr>
          <a:xfrm>
            <a:off x="86014" y="82260"/>
            <a:ext cx="8977168" cy="6694921"/>
          </a:xfrm>
        </p:spPr>
        <p:txBody>
          <a:bodyPr>
            <a:normAutofit/>
          </a:bodyPr>
          <a:p>
            <a:r>
              <a:rPr dirty="0" sz="2000" lang="en-US" err="1"/>
              <a:t>Faciocraniosynostosis</a:t>
            </a:r>
            <a:r>
              <a:rPr dirty="0" sz="2000" lang="en-US"/>
              <a:t> accounts for about 15% to 20% of cases.</a:t>
            </a:r>
          </a:p>
          <a:p>
            <a:r>
              <a:rPr dirty="0" sz="2000" lang="en-US" err="1"/>
              <a:t>Crouzon’s</a:t>
            </a:r>
            <a:r>
              <a:rPr dirty="0" sz="2000" lang="en-US"/>
              <a:t>, Pfeiffer’s, </a:t>
            </a:r>
            <a:r>
              <a:rPr dirty="0" sz="2000" lang="en-US" err="1"/>
              <a:t>Apert’s</a:t>
            </a:r>
            <a:r>
              <a:rPr dirty="0" sz="2000" lang="en-US"/>
              <a:t>, and </a:t>
            </a:r>
            <a:r>
              <a:rPr dirty="0" sz="2000" lang="en-US" err="1"/>
              <a:t>Saethre-Chotzen</a:t>
            </a:r>
            <a:r>
              <a:rPr dirty="0" sz="2000" lang="en-US"/>
              <a:t> syndromes are the most common conditions.</a:t>
            </a:r>
          </a:p>
          <a:p>
            <a:endParaRPr dirty="0" sz="2000" lang="en-US"/>
          </a:p>
          <a:p>
            <a:r>
              <a:rPr dirty="0" sz="2000" lang="en-US"/>
              <a:t>Skull base anomalies, cerebral malformations, hydrocephalus, upward and downward cerebellar tonsil herniation (CTH), and abnormal venous pattern may occur in most syndromic cases.</a:t>
            </a:r>
          </a:p>
          <a:p>
            <a:endParaRPr dirty="0" sz="2000" lang="en-IQ"/>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9" name=""/>
        <p:cNvGrpSpPr/>
        <p:nvPr/>
      </p:nvGrpSpPr>
      <p:grpSpPr>
        <a:xfrm>
          <a:off x="0" y="0"/>
          <a:ext cx="0" cy="0"/>
          <a:chOff x="0" y="0"/>
          <a:chExt cx="0" cy="0"/>
        </a:xfrm>
      </p:grpSpPr>
      <p:sp>
        <p:nvSpPr>
          <p:cNvPr id="1048619" name="Content Placeholder 2"/>
          <p:cNvSpPr>
            <a:spLocks noGrp="1"/>
          </p:cNvSpPr>
          <p:nvPr>
            <p:ph idx="1"/>
          </p:nvPr>
        </p:nvSpPr>
        <p:spPr>
          <a:xfrm>
            <a:off x="86012" y="82260"/>
            <a:ext cx="8977169" cy="6683375"/>
          </a:xfrm>
        </p:spPr>
        <p:txBody>
          <a:bodyPr>
            <a:normAutofit/>
          </a:bodyPr>
          <a:p>
            <a:pPr>
              <a:buFont typeface="Wingdings" pitchFamily="2" charset="2"/>
              <a:buChar char="q"/>
            </a:pPr>
            <a:r>
              <a:rPr b="1" dirty="0" sz="2400" lang="en-US" err="1" u="sng">
                <a:solidFill>
                  <a:srgbClr val="C00000"/>
                </a:solidFill>
              </a:rPr>
              <a:t>Crouzon’s</a:t>
            </a:r>
            <a:r>
              <a:rPr b="1" dirty="0" sz="2400" lang="en-US" u="sng">
                <a:solidFill>
                  <a:srgbClr val="C00000"/>
                </a:solidFill>
              </a:rPr>
              <a:t> Syndrome</a:t>
            </a:r>
          </a:p>
          <a:p>
            <a:r>
              <a:rPr dirty="0" sz="2000" lang="en-US"/>
              <a:t>An autosomal dominant disorder.</a:t>
            </a:r>
          </a:p>
          <a:p>
            <a:r>
              <a:rPr dirty="0" sz="2000" lang="en-US"/>
              <a:t>Mutation of gene </a:t>
            </a:r>
            <a:r>
              <a:rPr b="1" dirty="0" sz="2000" lang="en-US">
                <a:solidFill>
                  <a:srgbClr val="0070C0"/>
                </a:solidFill>
              </a:rPr>
              <a:t>FGFR 2</a:t>
            </a:r>
            <a:r>
              <a:rPr dirty="0" sz="2000" lang="en-US"/>
              <a:t> (Fibroblast Growth Factor Receptor)</a:t>
            </a:r>
          </a:p>
          <a:p>
            <a:pPr>
              <a:buFont typeface="Wingdings" pitchFamily="2" charset="2"/>
              <a:buChar char="v"/>
            </a:pPr>
            <a:r>
              <a:rPr b="1" dirty="0" sz="2000" lang="en-US" err="1" u="sng">
                <a:solidFill>
                  <a:srgbClr val="002060"/>
                </a:solidFill>
              </a:rPr>
              <a:t>Crouzonoid</a:t>
            </a:r>
            <a:r>
              <a:rPr b="1" dirty="0" sz="2000" lang="en-US" u="sng">
                <a:solidFill>
                  <a:srgbClr val="002060"/>
                </a:solidFill>
              </a:rPr>
              <a:t> syndrome with acanthosis nigricans is a different disorder that is caused by mutation in FGFR 3.</a:t>
            </a:r>
          </a:p>
          <a:p>
            <a:pPr>
              <a:buFont typeface="Wingdings" pitchFamily="2" charset="2"/>
              <a:buChar char="v"/>
            </a:pPr>
            <a:endParaRPr b="1" dirty="0" sz="2000" lang="en-US" u="sng">
              <a:solidFill>
                <a:srgbClr val="002060"/>
              </a:solidFill>
            </a:endParaRPr>
          </a:p>
          <a:p>
            <a:pPr>
              <a:buFont typeface="Wingdings" pitchFamily="2" charset="2"/>
              <a:buChar char="Ø"/>
            </a:pPr>
            <a:r>
              <a:rPr b="1" dirty="0" sz="2000" lang="en-US"/>
              <a:t>Classical triad: </a:t>
            </a:r>
          </a:p>
          <a:p>
            <a:pPr indent="-342900" lvl="1" marL="800100">
              <a:buFont typeface="+mj-lt"/>
              <a:buAutoNum type="arabicPeriod"/>
            </a:pPr>
            <a:r>
              <a:rPr dirty="0" sz="2000" lang="en-US"/>
              <a:t>Bilateral coronal synostosis.</a:t>
            </a:r>
          </a:p>
          <a:p>
            <a:pPr indent="-342900" lvl="1" marL="800100">
              <a:buFont typeface="+mj-lt"/>
              <a:buAutoNum type="arabicPeriod"/>
            </a:pPr>
            <a:r>
              <a:rPr dirty="0" sz="2000" lang="en-US" err="1"/>
              <a:t>Midfacial</a:t>
            </a:r>
            <a:r>
              <a:rPr dirty="0" sz="2000" lang="en-US"/>
              <a:t> </a:t>
            </a:r>
            <a:r>
              <a:rPr dirty="0" sz="2000" lang="en-US" err="1"/>
              <a:t>hypoplasia</a:t>
            </a:r>
            <a:r>
              <a:rPr dirty="0" sz="2000" lang="en-US"/>
              <a:t>.</a:t>
            </a:r>
          </a:p>
          <a:p>
            <a:pPr indent="-342900" lvl="1" marL="800100">
              <a:buFont typeface="+mj-lt"/>
              <a:buAutoNum type="arabicPeriod"/>
            </a:pPr>
            <a:r>
              <a:rPr dirty="0" sz="2000" lang="en-US"/>
              <a:t>Exophthalmos.</a:t>
            </a:r>
          </a:p>
          <a:p>
            <a:endParaRPr dirty="0" sz="2000" lang="en-US"/>
          </a:p>
          <a:p>
            <a:r>
              <a:rPr dirty="0" sz="2000" lang="en-US"/>
              <a:t>May also include involvement of </a:t>
            </a:r>
          </a:p>
          <a:p>
            <a:pPr lvl="1">
              <a:buFont typeface="Wingdings" pitchFamily="2" charset="2"/>
              <a:buChar char="ü"/>
            </a:pPr>
            <a:r>
              <a:rPr dirty="0" sz="2000" lang="en-US"/>
              <a:t>Other </a:t>
            </a:r>
            <a:r>
              <a:rPr dirty="0" sz="2000" lang="en-US" err="1"/>
              <a:t>calvarial</a:t>
            </a:r>
            <a:r>
              <a:rPr dirty="0" sz="2000" lang="en-US"/>
              <a:t> sutures.</a:t>
            </a:r>
          </a:p>
          <a:p>
            <a:pPr lvl="1">
              <a:buFont typeface="Wingdings" pitchFamily="2" charset="2"/>
              <a:buChar char="ü"/>
            </a:pPr>
            <a:r>
              <a:rPr dirty="0" sz="2000" lang="en-US"/>
              <a:t>Brachycephaly.</a:t>
            </a:r>
          </a:p>
          <a:p>
            <a:pPr lvl="1">
              <a:buFont typeface="Wingdings" pitchFamily="2" charset="2"/>
              <a:buChar char="ü"/>
            </a:pPr>
            <a:r>
              <a:rPr dirty="0" sz="2000" lang="en-US" err="1"/>
              <a:t>Hypertelorism</a:t>
            </a:r>
            <a:r>
              <a:rPr dirty="0" sz="2000" lang="en-US"/>
              <a:t>.</a:t>
            </a:r>
          </a:p>
          <a:p>
            <a:pPr lvl="1">
              <a:buFont typeface="Wingdings" pitchFamily="2" charset="2"/>
              <a:buChar char="ü"/>
            </a:pPr>
            <a:r>
              <a:rPr dirty="0" sz="2000" lang="en-US" err="1"/>
              <a:t>Chiari</a:t>
            </a:r>
            <a:r>
              <a:rPr dirty="0" sz="2000" lang="en-US"/>
              <a:t> I malformation.</a:t>
            </a:r>
          </a:p>
          <a:p>
            <a:pPr lvl="1">
              <a:buFont typeface="Wingdings" pitchFamily="2" charset="2"/>
              <a:buChar char="ü"/>
            </a:pPr>
            <a:r>
              <a:rPr dirty="0" sz="2000" lang="en-US"/>
              <a:t>Hydrocephalus.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620" name="Title 1"/>
          <p:cNvSpPr>
            <a:spLocks noGrp="1"/>
          </p:cNvSpPr>
          <p:nvPr>
            <p:ph type="title"/>
          </p:nvPr>
        </p:nvSpPr>
        <p:spPr/>
        <p:txBody>
          <a:bodyPr/>
          <a:p>
            <a:endParaRPr lang="en-IQ"/>
          </a:p>
        </p:txBody>
      </p:sp>
      <p:pic>
        <p:nvPicPr>
          <p:cNvPr id="2097173" name="Content Placeholder 5"/>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1" name=""/>
        <p:cNvGrpSpPr/>
        <p:nvPr/>
      </p:nvGrpSpPr>
      <p:grpSpPr>
        <a:xfrm>
          <a:off x="0" y="0"/>
          <a:ext cx="0" cy="0"/>
          <a:chOff x="0" y="0"/>
          <a:chExt cx="0" cy="0"/>
        </a:xfrm>
      </p:grpSpPr>
      <p:sp>
        <p:nvSpPr>
          <p:cNvPr id="1048621" name="Content Placeholder 2"/>
          <p:cNvSpPr>
            <a:spLocks noGrp="1"/>
          </p:cNvSpPr>
          <p:nvPr>
            <p:ph idx="1"/>
          </p:nvPr>
        </p:nvSpPr>
        <p:spPr>
          <a:xfrm>
            <a:off x="80818" y="82262"/>
            <a:ext cx="8982364" cy="6683374"/>
          </a:xfrm>
        </p:spPr>
        <p:txBody>
          <a:bodyPr>
            <a:normAutofit/>
          </a:bodyPr>
          <a:p>
            <a:pPr>
              <a:buFont typeface="Wingdings" pitchFamily="2" charset="2"/>
              <a:buChar char="q"/>
            </a:pPr>
            <a:r>
              <a:rPr b="1" dirty="0" sz="2400" lang="en-US" u="sng">
                <a:solidFill>
                  <a:srgbClr val="C00000"/>
                </a:solidFill>
              </a:rPr>
              <a:t>Pfeiffer’s Syndrome</a:t>
            </a:r>
          </a:p>
          <a:p>
            <a:pPr>
              <a:buFont typeface="Wingdings" pitchFamily="2" charset="2"/>
              <a:buChar char="v"/>
            </a:pPr>
            <a:r>
              <a:rPr b="1" dirty="0" sz="2000" lang="en-US"/>
              <a:t>3 different types based on the severity of deformities:</a:t>
            </a:r>
          </a:p>
          <a:p>
            <a:pPr>
              <a:buFont typeface="Wingdings" pitchFamily="2" charset="2"/>
              <a:buChar char="Ø"/>
            </a:pPr>
            <a:r>
              <a:rPr b="1" dirty="0" sz="2000" lang="en-US">
                <a:solidFill>
                  <a:srgbClr val="002060"/>
                </a:solidFill>
              </a:rPr>
              <a:t>Type 1 </a:t>
            </a:r>
          </a:p>
          <a:p>
            <a:pPr lvl="1"/>
            <a:r>
              <a:rPr dirty="0" sz="2000" lang="en-US"/>
              <a:t>Classical Pfeiffer’s syndrome</a:t>
            </a:r>
          </a:p>
          <a:p>
            <a:pPr lvl="1"/>
            <a:r>
              <a:rPr dirty="0" sz="2000" lang="en-US"/>
              <a:t>Mild entity with autosomal dominant inheritance</a:t>
            </a:r>
          </a:p>
          <a:p>
            <a:pPr lvl="1"/>
            <a:r>
              <a:rPr dirty="0" sz="2000" lang="en-US"/>
              <a:t>Gene mutation </a:t>
            </a:r>
            <a:r>
              <a:rPr b="1" dirty="0" sz="2000" lang="en-US">
                <a:solidFill>
                  <a:srgbClr val="0070C0"/>
                </a:solidFill>
              </a:rPr>
              <a:t>FGFR 1</a:t>
            </a:r>
          </a:p>
          <a:p>
            <a:pPr>
              <a:buFont typeface="Wingdings" pitchFamily="2" charset="2"/>
              <a:buChar char="Ø"/>
            </a:pPr>
            <a:r>
              <a:rPr b="1" dirty="0" sz="2000" lang="en-US">
                <a:solidFill>
                  <a:srgbClr val="002060"/>
                </a:solidFill>
              </a:rPr>
              <a:t>Types 2 and 3 </a:t>
            </a:r>
          </a:p>
          <a:p>
            <a:pPr lvl="1"/>
            <a:r>
              <a:rPr dirty="0" sz="2000" lang="en-US"/>
              <a:t>More severe, with early death </a:t>
            </a:r>
          </a:p>
          <a:p>
            <a:pPr lvl="1"/>
            <a:r>
              <a:rPr dirty="0" sz="2000" lang="en-US"/>
              <a:t>Sporadic inheritance</a:t>
            </a:r>
          </a:p>
          <a:p>
            <a:pPr lvl="1"/>
            <a:r>
              <a:rPr dirty="0" sz="2000" lang="en-US"/>
              <a:t>Gene mutation </a:t>
            </a:r>
            <a:r>
              <a:rPr b="1" dirty="0" sz="2000" lang="en-US">
                <a:solidFill>
                  <a:srgbClr val="0070C0"/>
                </a:solidFill>
              </a:rPr>
              <a:t>FGFR 2</a:t>
            </a:r>
          </a:p>
          <a:p>
            <a:endParaRPr dirty="0" sz="2000" lang="en-US"/>
          </a:p>
          <a:p>
            <a:pPr>
              <a:buFont typeface="Wingdings" pitchFamily="2" charset="2"/>
              <a:buChar char="§"/>
            </a:pPr>
            <a:r>
              <a:rPr b="1" dirty="0" sz="2000" lang="en-US">
                <a:solidFill>
                  <a:srgbClr val="7030A0"/>
                </a:solidFill>
              </a:rPr>
              <a:t>Features include </a:t>
            </a:r>
          </a:p>
          <a:p>
            <a:r>
              <a:rPr b="1" dirty="0" sz="2000" lang="en-US">
                <a:solidFill>
                  <a:srgbClr val="0070C0"/>
                </a:solidFill>
              </a:rPr>
              <a:t>Coronal synostosis</a:t>
            </a:r>
            <a:r>
              <a:rPr dirty="0" sz="2000" lang="en-US"/>
              <a:t> (cloverleaf skull).</a:t>
            </a:r>
          </a:p>
          <a:p>
            <a:r>
              <a:rPr dirty="0" sz="2000" lang="en-US"/>
              <a:t>Broad fingers and toes, and </a:t>
            </a:r>
            <a:r>
              <a:rPr b="1" dirty="0" sz="2000" lang="en-US">
                <a:solidFill>
                  <a:srgbClr val="0070C0"/>
                </a:solidFill>
              </a:rPr>
              <a:t>partial </a:t>
            </a:r>
            <a:r>
              <a:rPr b="1" dirty="0" sz="2000" lang="en-US" err="1">
                <a:solidFill>
                  <a:srgbClr val="0070C0"/>
                </a:solidFill>
              </a:rPr>
              <a:t>syndactyly</a:t>
            </a:r>
            <a:r>
              <a:rPr dirty="0" sz="2000" lang="en-US"/>
              <a:t> of the fingers and toes.</a:t>
            </a:r>
          </a:p>
          <a:p>
            <a:endParaRPr dirty="0" sz="2000" lang="en-US"/>
          </a:p>
          <a:p>
            <a:r>
              <a:rPr dirty="0" sz="2000" lang="en-US"/>
              <a:t>they may also include maxillary </a:t>
            </a:r>
            <a:r>
              <a:rPr dirty="0" sz="2000" lang="en-US" err="1"/>
              <a:t>hypoplasia</a:t>
            </a:r>
            <a:r>
              <a:rPr dirty="0" sz="2000" lang="en-US"/>
              <a:t>, small nose with a low nasal bridge, </a:t>
            </a:r>
            <a:r>
              <a:rPr dirty="0" sz="2000" lang="en-US" err="1"/>
              <a:t>hypertelorism</a:t>
            </a:r>
            <a:r>
              <a:rPr dirty="0" sz="2000" lang="en-US"/>
              <a:t>, shallow orbits, proptosis, strabismus, limb malformation, and </a:t>
            </a:r>
            <a:r>
              <a:rPr b="1" dirty="0" sz="2000" lang="en-US" err="1">
                <a:solidFill>
                  <a:srgbClr val="0070C0"/>
                </a:solidFill>
              </a:rPr>
              <a:t>radiohumeral</a:t>
            </a:r>
            <a:r>
              <a:rPr b="1" dirty="0" sz="2000" lang="en-US">
                <a:solidFill>
                  <a:srgbClr val="0070C0"/>
                </a:solidFill>
              </a:rPr>
              <a:t> synostosis.</a:t>
            </a:r>
          </a:p>
          <a:p>
            <a:endParaRPr dirty="0" sz="2000" lang="en-IQ"/>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622" name="Title 1"/>
          <p:cNvSpPr>
            <a:spLocks noGrp="1"/>
          </p:cNvSpPr>
          <p:nvPr>
            <p:ph type="title"/>
          </p:nvPr>
        </p:nvSpPr>
        <p:spPr/>
        <p:txBody>
          <a:bodyPr/>
          <a:p>
            <a:endParaRPr lang="en-IQ"/>
          </a:p>
        </p:txBody>
      </p:sp>
      <p:pic>
        <p:nvPicPr>
          <p:cNvPr id="209717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3" name=""/>
        <p:cNvGrpSpPr/>
        <p:nvPr/>
      </p:nvGrpSpPr>
      <p:grpSpPr>
        <a:xfrm>
          <a:off x="0" y="0"/>
          <a:ext cx="0" cy="0"/>
          <a:chOff x="0" y="0"/>
          <a:chExt cx="0" cy="0"/>
        </a:xfrm>
      </p:grpSpPr>
      <p:pic>
        <p:nvPicPr>
          <p:cNvPr id="2097175" name="Picture 4"/>
          <p:cNvPicPr>
            <a:picLocks noChangeAspect="1" noGrp="1"/>
          </p:cNvPicPr>
          <p:nvPr>
            <p:ph idx="1"/>
          </p:nvPr>
        </p:nvPicPr>
        <p:blipFill>
          <a:blip xmlns:r="http://schemas.openxmlformats.org/officeDocument/2006/relationships" r:embed="rId1"/>
          <a:stretch>
            <a:fillRect/>
          </a:stretch>
        </p:blipFill>
        <p:spPr>
          <a:xfrm>
            <a:off x="1091045" y="0"/>
            <a:ext cx="6961909" cy="6858000"/>
          </a:xfrm>
        </p:spPr>
      </p:pic>
      <p:sp>
        <p:nvSpPr>
          <p:cNvPr id="1048623" name="Title 1"/>
          <p:cNvSpPr>
            <a:spLocks noGrp="1"/>
          </p:cNvSpPr>
          <p:nvPr>
            <p:ph type="title"/>
          </p:nvPr>
        </p:nvSpPr>
        <p:spPr>
          <a:xfrm>
            <a:off x="4242954" y="2374034"/>
            <a:ext cx="3666259" cy="800965"/>
          </a:xfrm>
        </p:spPr>
        <p:txBody>
          <a:bodyPr>
            <a:normAutofit fontScale="90000"/>
          </a:bodyPr>
          <a:p>
            <a:r>
              <a:rPr b="1" dirty="0" lang="en-US">
                <a:solidFill>
                  <a:srgbClr val="FFFF00"/>
                </a:solidFill>
                <a:latin typeface="+mn-lt"/>
              </a:rPr>
              <a:t>cloverleaf skull</a:t>
            </a:r>
            <a:endParaRPr b="1" dirty="0" lang="en-IQ">
              <a:solidFill>
                <a:srgbClr val="FFFF00"/>
              </a:solidFill>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4" name=""/>
        <p:cNvGrpSpPr/>
        <p:nvPr/>
      </p:nvGrpSpPr>
      <p:grpSpPr>
        <a:xfrm>
          <a:off x="0" y="0"/>
          <a:ext cx="0" cy="0"/>
          <a:chOff x="0" y="0"/>
          <a:chExt cx="0" cy="0"/>
        </a:xfrm>
      </p:grpSpPr>
      <p:sp>
        <p:nvSpPr>
          <p:cNvPr id="1048624" name="Content Placeholder 2"/>
          <p:cNvSpPr>
            <a:spLocks noGrp="1"/>
          </p:cNvSpPr>
          <p:nvPr>
            <p:ph idx="1"/>
          </p:nvPr>
        </p:nvSpPr>
        <p:spPr>
          <a:xfrm>
            <a:off x="80818" y="82260"/>
            <a:ext cx="8982364" cy="6683375"/>
          </a:xfrm>
        </p:spPr>
        <p:txBody>
          <a:bodyPr>
            <a:normAutofit/>
          </a:bodyPr>
          <a:p>
            <a:pPr>
              <a:buFont typeface="Wingdings" pitchFamily="2" charset="2"/>
              <a:buChar char="q"/>
            </a:pPr>
            <a:r>
              <a:rPr b="1" dirty="0" sz="2400" lang="en-US" err="1" u="sng">
                <a:solidFill>
                  <a:srgbClr val="C00000"/>
                </a:solidFill>
              </a:rPr>
              <a:t>Apert’s</a:t>
            </a:r>
            <a:r>
              <a:rPr b="1" dirty="0" sz="2400" lang="en-US" u="sng">
                <a:solidFill>
                  <a:srgbClr val="C00000"/>
                </a:solidFill>
              </a:rPr>
              <a:t> Syndrome</a:t>
            </a:r>
          </a:p>
          <a:p>
            <a:r>
              <a:rPr dirty="0" sz="2000" lang="en-US"/>
              <a:t>Autosomal dominant</a:t>
            </a:r>
          </a:p>
          <a:p>
            <a:r>
              <a:rPr dirty="0" sz="2000" lang="en-US"/>
              <a:t>Gene mutation </a:t>
            </a:r>
            <a:r>
              <a:rPr b="1" dirty="0" sz="2000" lang="en-US">
                <a:solidFill>
                  <a:srgbClr val="0070C0"/>
                </a:solidFill>
              </a:rPr>
              <a:t>FGFR 2</a:t>
            </a:r>
          </a:p>
          <a:p>
            <a:endParaRPr dirty="0" sz="2000" lang="en-US"/>
          </a:p>
          <a:p>
            <a:pPr>
              <a:buFont typeface="Wingdings" pitchFamily="2" charset="2"/>
              <a:buChar char="v"/>
            </a:pPr>
            <a:r>
              <a:rPr b="1" dirty="0" sz="2000" lang="en-US"/>
              <a:t>Characterized by </a:t>
            </a:r>
          </a:p>
          <a:p>
            <a:pPr lvl="1">
              <a:buFont typeface="Wingdings" pitchFamily="2" charset="2"/>
              <a:buChar char="ü"/>
            </a:pPr>
            <a:r>
              <a:rPr dirty="0" sz="2000" lang="en-US"/>
              <a:t>Coronal synostosis</a:t>
            </a:r>
          </a:p>
          <a:p>
            <a:pPr lvl="1">
              <a:buFont typeface="Wingdings" pitchFamily="2" charset="2"/>
              <a:buChar char="ü"/>
            </a:pPr>
            <a:r>
              <a:rPr dirty="0" sz="2000" lang="en-US"/>
              <a:t>Severe </a:t>
            </a:r>
            <a:r>
              <a:rPr dirty="0" sz="2000" lang="en-US" err="1"/>
              <a:t>syndactyly</a:t>
            </a:r>
            <a:r>
              <a:rPr dirty="0" sz="2000" lang="en-US"/>
              <a:t> in the fingers and toes</a:t>
            </a:r>
          </a:p>
          <a:p>
            <a:pPr lvl="1">
              <a:buFont typeface="Wingdings" pitchFamily="2" charset="2"/>
              <a:buChar char="ü"/>
            </a:pPr>
            <a:r>
              <a:rPr dirty="0" sz="2000" lang="en-US" err="1"/>
              <a:t>Radiohumeral</a:t>
            </a:r>
            <a:r>
              <a:rPr dirty="0" sz="2000" lang="en-US"/>
              <a:t> fusion</a:t>
            </a:r>
          </a:p>
          <a:p>
            <a:pPr lvl="1">
              <a:buFont typeface="Wingdings" pitchFamily="2" charset="2"/>
              <a:buChar char="ü"/>
            </a:pPr>
            <a:r>
              <a:rPr dirty="0" sz="2000" lang="en-US"/>
              <a:t>Mental retardation</a:t>
            </a:r>
            <a:endParaRPr dirty="0" sz="2000" lang="en-IQ"/>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625" name="Title 1"/>
          <p:cNvSpPr>
            <a:spLocks noGrp="1"/>
          </p:cNvSpPr>
          <p:nvPr>
            <p:ph type="title"/>
          </p:nvPr>
        </p:nvSpPr>
        <p:spPr/>
        <p:txBody>
          <a:bodyPr/>
          <a:p>
            <a:endParaRPr lang="en-IQ"/>
          </a:p>
        </p:txBody>
      </p:sp>
      <p:pic>
        <p:nvPicPr>
          <p:cNvPr id="209717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6" name=""/>
        <p:cNvGrpSpPr/>
        <p:nvPr/>
      </p:nvGrpSpPr>
      <p:grpSpPr>
        <a:xfrm>
          <a:off x="0" y="0"/>
          <a:ext cx="0" cy="0"/>
          <a:chOff x="0" y="0"/>
          <a:chExt cx="0" cy="0"/>
        </a:xfrm>
      </p:grpSpPr>
      <p:sp>
        <p:nvSpPr>
          <p:cNvPr id="1048626" name="Content Placeholder 2"/>
          <p:cNvSpPr>
            <a:spLocks noGrp="1"/>
          </p:cNvSpPr>
          <p:nvPr>
            <p:ph idx="1"/>
          </p:nvPr>
        </p:nvSpPr>
        <p:spPr>
          <a:xfrm>
            <a:off x="86014" y="82260"/>
            <a:ext cx="8977168" cy="6683375"/>
          </a:xfrm>
        </p:spPr>
        <p:txBody>
          <a:bodyPr>
            <a:normAutofit/>
          </a:bodyPr>
          <a:p>
            <a:pPr>
              <a:buFont typeface="Wingdings" pitchFamily="2" charset="2"/>
              <a:buChar char="q"/>
            </a:pPr>
            <a:r>
              <a:rPr b="1" dirty="0" sz="2400" lang="en-US" err="1" u="sng">
                <a:solidFill>
                  <a:srgbClr val="C00000"/>
                </a:solidFill>
              </a:rPr>
              <a:t>Saethre-Chotzen</a:t>
            </a:r>
            <a:r>
              <a:rPr b="1" dirty="0" sz="2400" lang="en-US" u="sng">
                <a:solidFill>
                  <a:srgbClr val="C00000"/>
                </a:solidFill>
              </a:rPr>
              <a:t> Syndrome</a:t>
            </a:r>
          </a:p>
          <a:p>
            <a:r>
              <a:rPr dirty="0" sz="2000" lang="en-US"/>
              <a:t>Autosomal dominant</a:t>
            </a:r>
          </a:p>
          <a:p>
            <a:r>
              <a:rPr dirty="0" sz="2000" lang="en-US"/>
              <a:t>Gene mutation TWIST</a:t>
            </a:r>
          </a:p>
          <a:p>
            <a:endParaRPr dirty="0" sz="2000" lang="en-US"/>
          </a:p>
          <a:p>
            <a:pPr>
              <a:buFont typeface="Wingdings" pitchFamily="2" charset="2"/>
              <a:buChar char="v"/>
            </a:pPr>
            <a:r>
              <a:rPr b="1" dirty="0" sz="2000" lang="en-US"/>
              <a:t>Characterized by</a:t>
            </a:r>
          </a:p>
          <a:p>
            <a:pPr lvl="1"/>
            <a:r>
              <a:rPr dirty="0" sz="2000" lang="en-US"/>
              <a:t>Bilateral coronal </a:t>
            </a:r>
            <a:r>
              <a:rPr dirty="0" sz="2000" lang="en-US" err="1"/>
              <a:t>craniosynostosis</a:t>
            </a:r>
            <a:r>
              <a:rPr dirty="0" sz="2000" lang="en-US"/>
              <a:t>. </a:t>
            </a:r>
          </a:p>
          <a:p>
            <a:pPr lvl="1"/>
            <a:r>
              <a:rPr dirty="0" sz="2000" lang="en-US"/>
              <a:t>Limb abnormalities (</a:t>
            </a:r>
            <a:r>
              <a:rPr dirty="0" sz="2000" lang="en-US" err="1"/>
              <a:t>syndactyly</a:t>
            </a:r>
            <a:r>
              <a:rPr dirty="0" sz="2000" lang="en-US"/>
              <a:t> of the second and third digits, bifid hallux)</a:t>
            </a:r>
          </a:p>
          <a:p>
            <a:pPr lvl="1"/>
            <a:r>
              <a:rPr dirty="0" sz="2000" lang="en-US"/>
              <a:t>Facial abnormalities (facial asymmetry, low frontal hairline, ptosis, small ears with prominent aural crura)</a:t>
            </a:r>
            <a:endParaRPr dirty="0" sz="2000" lang="en-IQ"/>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7" name=""/>
        <p:cNvGrpSpPr/>
        <p:nvPr/>
      </p:nvGrpSpPr>
      <p:grpSpPr>
        <a:xfrm>
          <a:off x="0" y="0"/>
          <a:ext cx="0" cy="0"/>
          <a:chOff x="0" y="0"/>
          <a:chExt cx="0" cy="0"/>
        </a:xfrm>
      </p:grpSpPr>
      <p:pic>
        <p:nvPicPr>
          <p:cNvPr id="2097177" name="Picture 6"/>
          <p:cNvPicPr>
            <a:picLocks noChangeAspect="1" noGrp="1"/>
          </p:cNvPicPr>
          <p:nvPr>
            <p:ph idx="1"/>
          </p:nvPr>
        </p:nvPicPr>
        <p:blipFill>
          <a:blip xmlns:r="http://schemas.openxmlformats.org/officeDocument/2006/relationships" r:embed="rId1"/>
          <a:stretch>
            <a:fillRect/>
          </a:stretch>
        </p:blipFill>
        <p:spPr>
          <a:xfrm>
            <a:off x="0" y="1350818"/>
            <a:ext cx="9140155" cy="3752273"/>
          </a:xfrm>
        </p:spPr>
      </p:pic>
      <mc:AlternateContent xmlns:mc="http://schemas.openxmlformats.org/markup-compatibility/2006">
        <mc:Choice xmlns:p14="http://schemas.microsoft.com/office/powerpoint/2010/main" Requires="p14">
          <p:contentPart p14:bwMode="auto" r:id="rId2">
            <p14:nvContentPartPr>
              <p14:cNvPr id="2097178" name="Ink 1"/>
              <p14:cNvContentPartPr/>
              <p14:nvPr/>
            </p14:nvContentPartPr>
            <p14:xfrm>
              <a:off x="5774742" y="3095207"/>
              <a:ext cx="1135440" cy="360"/>
            </p14:xfrm>
          </p:contentPart>
        </mc:Choice>
        <mc:Fallback>
          <p:pic>
            <p:nvPicPr>
              <p:cNvPr id="2097178" name="Ink 1"/>
              <p:cNvPicPr>
                <a:picLocks/>
              </p:cNvPicPr>
              <p:nvPr/>
            </p:nvPicPr>
            <p:blipFill>
              <a:blip xmlns:r="http://schemas.openxmlformats.org/officeDocument/2006/relationships" r:embed="rId3"/>
              <a:stretch>
                <a:fillRect/>
              </a:stretch>
            </p:blipFill>
            <p:spPr>
              <a:xfrm>
                <a:off x="5774742" y="3095207"/>
                <a:ext cx="1135440" cy="360"/>
              </a:xfrm>
              <a:prstGeom prst="rect"/>
            </p:spPr>
          </p:pic>
        </mc:Fallback>
      </mc:AlternateContent>
      <mc:AlternateContent xmlns:mc="http://schemas.openxmlformats.org/markup-compatibility/2006">
        <mc:Choice xmlns:p14="http://schemas.microsoft.com/office/powerpoint/2010/main" Requires="p14">
          <p:contentPart p14:bwMode="auto" r:id="rId4">
            <p14:nvContentPartPr>
              <p14:cNvPr id="2097179" name="Ink 2"/>
              <p14:cNvContentPartPr/>
              <p14:nvPr/>
            </p14:nvContentPartPr>
            <p14:xfrm>
              <a:off x="6084342" y="3833927"/>
              <a:ext cx="589320" cy="360"/>
            </p14:xfrm>
          </p:contentPart>
        </mc:Choice>
        <mc:Fallback>
          <p:pic>
            <p:nvPicPr>
              <p:cNvPr id="2097179" name="Ink 2"/>
              <p:cNvPicPr>
                <a:picLocks/>
              </p:cNvPicPr>
              <p:nvPr/>
            </p:nvPicPr>
            <p:blipFill>
              <a:blip xmlns:r="http://schemas.openxmlformats.org/officeDocument/2006/relationships" r:embed="rId5"/>
              <a:stretch>
                <a:fillRect/>
              </a:stretch>
            </p:blipFill>
            <p:spPr>
              <a:xfrm>
                <a:off x="6084342" y="3833927"/>
                <a:ext cx="589320" cy="36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180" name="Ink 3"/>
              <p14:cNvContentPartPr/>
              <p14:nvPr/>
            </p14:nvContentPartPr>
            <p14:xfrm>
              <a:off x="4306302" y="4382567"/>
              <a:ext cx="525600" cy="360"/>
            </p14:xfrm>
          </p:contentPart>
        </mc:Choice>
        <mc:Fallback>
          <p:pic>
            <p:nvPicPr>
              <p:cNvPr id="2097180" name="Ink 3"/>
              <p:cNvPicPr>
                <a:picLocks/>
              </p:cNvPicPr>
              <p:nvPr/>
            </p:nvPicPr>
            <p:blipFill>
              <a:blip xmlns:r="http://schemas.openxmlformats.org/officeDocument/2006/relationships" r:embed="rId7"/>
              <a:stretch>
                <a:fillRect/>
              </a:stretch>
            </p:blipFill>
            <p:spPr>
              <a:xfrm>
                <a:off x="4306302" y="4382567"/>
                <a:ext cx="525600" cy="3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181" name="Ink 4"/>
              <p14:cNvContentPartPr/>
              <p14:nvPr/>
            </p14:nvContentPartPr>
            <p14:xfrm>
              <a:off x="4329342" y="4925087"/>
              <a:ext cx="525600" cy="360"/>
            </p14:xfrm>
          </p:contentPart>
        </mc:Choice>
        <mc:Fallback>
          <p:pic>
            <p:nvPicPr>
              <p:cNvPr id="2097181" name="Ink 4"/>
              <p:cNvPicPr>
                <a:picLocks/>
              </p:cNvPicPr>
              <p:nvPr/>
            </p:nvPicPr>
            <p:blipFill>
              <a:blip xmlns:r="http://schemas.openxmlformats.org/officeDocument/2006/relationships" r:embed="rId9"/>
              <a:stretch>
                <a:fillRect/>
              </a:stretch>
            </p:blipFill>
            <p:spPr>
              <a:xfrm>
                <a:off x="4329342" y="4925087"/>
                <a:ext cx="525600" cy="360"/>
              </a:xfrm>
              <a:prstGeom prst="rect"/>
            </p:spPr>
          </p:pic>
        </mc:Fallback>
      </mc:AlternateContent>
      <mc:AlternateContent xmlns:mc="http://schemas.openxmlformats.org/markup-compatibility/2006">
        <mc:Choice xmlns:p14="http://schemas.microsoft.com/office/powerpoint/2010/main" Requires="p14">
          <p:contentPart p14:bwMode="auto" r:id="rId10">
            <p14:nvContentPartPr>
              <p14:cNvPr id="2097182" name="Ink 6"/>
              <p14:cNvContentPartPr/>
              <p14:nvPr/>
            </p14:nvContentPartPr>
            <p14:xfrm>
              <a:off x="5789862" y="4399847"/>
              <a:ext cx="1074240" cy="360"/>
            </p14:xfrm>
          </p:contentPart>
        </mc:Choice>
        <mc:Fallback>
          <p:pic>
            <p:nvPicPr>
              <p:cNvPr id="2097182" name="Ink 6"/>
              <p:cNvPicPr>
                <a:picLocks/>
              </p:cNvPicPr>
              <p:nvPr/>
            </p:nvPicPr>
            <p:blipFill>
              <a:blip xmlns:r="http://schemas.openxmlformats.org/officeDocument/2006/relationships" r:embed="rId11"/>
              <a:stretch>
                <a:fillRect/>
              </a:stretch>
            </p:blipFill>
            <p:spPr>
              <a:xfrm>
                <a:off x="5789862" y="4399847"/>
                <a:ext cx="1074240" cy="360"/>
              </a:xfrm>
              <a:prstGeom prst="rect"/>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3" name=""/>
        <p:cNvGrpSpPr/>
        <p:nvPr/>
      </p:nvGrpSpPr>
      <p:grpSpPr>
        <a:xfrm>
          <a:off x="0" y="0"/>
          <a:ext cx="0" cy="0"/>
          <a:chOff x="0" y="0"/>
          <a:chExt cx="0" cy="0"/>
        </a:xfrm>
      </p:grpSpPr>
      <p:sp>
        <p:nvSpPr>
          <p:cNvPr id="1048590" name="Content Placeholder 2"/>
          <p:cNvSpPr>
            <a:spLocks noGrp="1"/>
          </p:cNvSpPr>
          <p:nvPr>
            <p:ph idx="1"/>
          </p:nvPr>
        </p:nvSpPr>
        <p:spPr>
          <a:xfrm>
            <a:off x="86014" y="82260"/>
            <a:ext cx="8977168" cy="6683375"/>
          </a:xfrm>
        </p:spPr>
        <p:txBody>
          <a:bodyPr>
            <a:noAutofit/>
          </a:bodyPr>
          <a:p>
            <a:pPr>
              <a:buFont typeface="Wingdings" pitchFamily="2" charset="2"/>
              <a:buChar char="q"/>
            </a:pPr>
            <a:r>
              <a:rPr b="1" dirty="0" sz="2000" lang="en-US" u="sng">
                <a:solidFill>
                  <a:srgbClr val="C00000"/>
                </a:solidFill>
              </a:rPr>
              <a:t>Diagnosis</a:t>
            </a:r>
          </a:p>
          <a:p>
            <a:pPr>
              <a:buFont typeface="Wingdings" pitchFamily="2" charset="2"/>
              <a:buChar char="v"/>
            </a:pPr>
            <a:r>
              <a:rPr b="1" dirty="0" sz="2000" lang="en-US"/>
              <a:t>The diagnosis of CSO may be aided by:</a:t>
            </a:r>
          </a:p>
          <a:p>
            <a:pPr indent="-457200" marL="457200">
              <a:buFont typeface="+mj-lt"/>
              <a:buAutoNum type="arabicParenR"/>
            </a:pPr>
            <a:r>
              <a:rPr b="1" dirty="0" sz="2000" lang="en-US"/>
              <a:t>Palpation</a:t>
            </a:r>
            <a:r>
              <a:rPr dirty="0" sz="2000" lang="en-US"/>
              <a:t> of a bony prominence over the suspected </a:t>
            </a:r>
            <a:r>
              <a:rPr dirty="0" sz="2000" lang="en-US" err="1"/>
              <a:t>synostotic</a:t>
            </a:r>
            <a:r>
              <a:rPr dirty="0" sz="2000" lang="en-US"/>
              <a:t> suture.</a:t>
            </a:r>
          </a:p>
          <a:p>
            <a:pPr indent="-457200" marL="457200">
              <a:buFont typeface="+mj-lt"/>
              <a:buAutoNum type="arabicParenR"/>
            </a:pPr>
            <a:r>
              <a:rPr b="1" dirty="0" sz="2000" lang="en-US"/>
              <a:t>Gentle firm pressure</a:t>
            </a:r>
            <a:r>
              <a:rPr dirty="0" sz="2000" lang="en-US"/>
              <a:t> with the thumbs fails to cause relative movement of the bones on either side of the suture.</a:t>
            </a:r>
          </a:p>
          <a:p>
            <a:pPr indent="-457200" marL="457200">
              <a:buFont typeface="+mj-lt"/>
              <a:buAutoNum type="arabicParenR"/>
            </a:pPr>
            <a:r>
              <a:rPr b="1" dirty="0" sz="2000" lang="en-US"/>
              <a:t>Plain skull X-rays:</a:t>
            </a:r>
          </a:p>
          <a:p>
            <a:pPr lvl="1">
              <a:buFont typeface="Wingdings" pitchFamily="2" charset="2"/>
              <a:buChar char="§"/>
            </a:pPr>
            <a:r>
              <a:rPr dirty="0" sz="2000" lang="en-US"/>
              <a:t>Lack of normal lucency in center of suture. </a:t>
            </a:r>
          </a:p>
          <a:p>
            <a:pPr lvl="1">
              <a:buFont typeface="Wingdings" pitchFamily="2" charset="2"/>
              <a:buChar char="§"/>
            </a:pPr>
            <a:r>
              <a:rPr dirty="0" sz="2000" lang="en-US"/>
              <a:t>Beaten copper </a:t>
            </a:r>
            <a:r>
              <a:rPr dirty="0" sz="2000" lang="en-US" err="1"/>
              <a:t>calvaria</a:t>
            </a:r>
            <a:r>
              <a:rPr dirty="0" sz="2000" lang="en-US"/>
              <a:t>, sutural </a:t>
            </a:r>
            <a:r>
              <a:rPr dirty="0" sz="2000" lang="en-US" err="1"/>
              <a:t>diastasis</a:t>
            </a:r>
            <a:r>
              <a:rPr dirty="0" sz="2000" lang="en-US"/>
              <a:t> and erosion of the sella may be seen in cases of increased ICP.</a:t>
            </a:r>
          </a:p>
          <a:p>
            <a:pPr indent="-457200" marL="457200">
              <a:buFont typeface="+mj-lt"/>
              <a:buAutoNum type="arabicParenR"/>
            </a:pPr>
            <a:r>
              <a:rPr b="1" dirty="0" sz="2000" lang="en-US"/>
              <a:t>CT scan:</a:t>
            </a:r>
          </a:p>
          <a:p>
            <a:pPr lvl="1">
              <a:buFont typeface="Wingdings" pitchFamily="2" charset="2"/>
              <a:buChar char="§"/>
            </a:pPr>
            <a:r>
              <a:rPr dirty="0" sz="2000" lang="en-US"/>
              <a:t>helps demonstrate cranial contour</a:t>
            </a:r>
          </a:p>
          <a:p>
            <a:pPr lvl="1">
              <a:buFont typeface="Wingdings" pitchFamily="2" charset="2"/>
              <a:buChar char="§"/>
            </a:pPr>
            <a:r>
              <a:rPr dirty="0" sz="2000" lang="en-US"/>
              <a:t>show thickening and/or ridging at the site of synostosis</a:t>
            </a:r>
          </a:p>
          <a:p>
            <a:pPr lvl="1">
              <a:buFont typeface="Wingdings" pitchFamily="2" charset="2"/>
              <a:buChar char="§"/>
            </a:pPr>
            <a:r>
              <a:rPr dirty="0" sz="2000" lang="en-US"/>
              <a:t>demonstrate hydrocephalus if present</a:t>
            </a:r>
          </a:p>
          <a:p>
            <a:pPr lvl="1">
              <a:buFont typeface="Wingdings" pitchFamily="2" charset="2"/>
              <a:buChar char="§"/>
            </a:pPr>
            <a:r>
              <a:rPr dirty="0" sz="2000" lang="en-US"/>
              <a:t>show expansion of the frontal subarachnoid space</a:t>
            </a:r>
          </a:p>
          <a:p>
            <a:pPr lvl="1">
              <a:buFont typeface="Wingdings" pitchFamily="2" charset="2"/>
              <a:buChar char="§"/>
            </a:pPr>
            <a:r>
              <a:rPr dirty="0" sz="2000" lang="en-US"/>
              <a:t>three-dimensional CT may help better visualize abnormalities</a:t>
            </a:r>
          </a:p>
          <a:p>
            <a:pPr indent="-514350" marL="514350">
              <a:buAutoNum type="arabicParenR" startAt="5"/>
            </a:pPr>
            <a:r>
              <a:rPr b="1" dirty="0" sz="2000" lang="en-US"/>
              <a:t>MRI</a:t>
            </a:r>
            <a:r>
              <a:rPr dirty="0" sz="2000" lang="en-US"/>
              <a:t>: usually reserved for cases with associated intracranial abnormalities. </a:t>
            </a:r>
          </a:p>
          <a:p>
            <a:pPr indent="-514350" marL="514350">
              <a:buAutoNum type="arabicParenR" startAt="5"/>
            </a:pPr>
            <a:r>
              <a:rPr b="1" dirty="0" sz="2000" lang="en-US"/>
              <a:t>Measurements</a:t>
            </a:r>
            <a:r>
              <a:rPr dirty="0" sz="2000" lang="en-US"/>
              <a:t>, such as occipito-frontal-circumference may not be abnormal even in the face of a deformed skull shape.</a:t>
            </a:r>
            <a:endParaRPr dirty="0" sz="2000" lang="en-IQ"/>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8" name=""/>
        <p:cNvGrpSpPr/>
        <p:nvPr/>
      </p:nvGrpSpPr>
      <p:grpSpPr>
        <a:xfrm>
          <a:off x="0" y="0"/>
          <a:ext cx="0" cy="0"/>
          <a:chOff x="0" y="0"/>
          <a:chExt cx="0" cy="0"/>
        </a:xfrm>
      </p:grpSpPr>
      <p:sp>
        <p:nvSpPr>
          <p:cNvPr id="1048627" name="Content Placeholder 2"/>
          <p:cNvSpPr>
            <a:spLocks noGrp="1"/>
          </p:cNvSpPr>
          <p:nvPr>
            <p:ph idx="1"/>
          </p:nvPr>
        </p:nvSpPr>
        <p:spPr>
          <a:xfrm>
            <a:off x="86012" y="82260"/>
            <a:ext cx="8977169" cy="6683375"/>
          </a:xfrm>
        </p:spPr>
        <p:txBody>
          <a:bodyPr>
            <a:normAutofit fontScale="95000" lnSpcReduction="20000"/>
          </a:bodyPr>
          <a:p>
            <a:pPr>
              <a:buFont typeface="Wingdings" pitchFamily="2" charset="2"/>
              <a:buChar char="q"/>
            </a:pPr>
            <a:r>
              <a:rPr b="1" dirty="0" sz="2000" lang="en-US" u="sng">
                <a:solidFill>
                  <a:srgbClr val="C00000"/>
                </a:solidFill>
              </a:rPr>
              <a:t>FUNCTIONAL ASPECTS </a:t>
            </a:r>
          </a:p>
          <a:p>
            <a:pPr>
              <a:buFont typeface="Wingdings" pitchFamily="2" charset="2"/>
              <a:buChar char="v"/>
            </a:pPr>
            <a:r>
              <a:rPr b="1" dirty="0" sz="2000" lang="en-US">
                <a:solidFill>
                  <a:srgbClr val="002060"/>
                </a:solidFill>
              </a:rPr>
              <a:t>Brain Malformation</a:t>
            </a:r>
          </a:p>
          <a:p>
            <a:pPr>
              <a:buFont typeface="Wingdings" pitchFamily="2" charset="2"/>
              <a:buChar char="Ø"/>
            </a:pPr>
            <a:r>
              <a:rPr b="1" dirty="0" sz="2000" lang="en-US" err="1">
                <a:solidFill>
                  <a:srgbClr val="0070C0"/>
                </a:solidFill>
              </a:rPr>
              <a:t>Callosal</a:t>
            </a:r>
            <a:r>
              <a:rPr b="1" dirty="0" sz="2000" lang="en-US">
                <a:solidFill>
                  <a:srgbClr val="0070C0"/>
                </a:solidFill>
              </a:rPr>
              <a:t> </a:t>
            </a:r>
            <a:r>
              <a:rPr b="1" dirty="0" sz="2000" lang="en-US" err="1">
                <a:solidFill>
                  <a:srgbClr val="0070C0"/>
                </a:solidFill>
              </a:rPr>
              <a:t>agenesis</a:t>
            </a:r>
            <a:r>
              <a:rPr dirty="0" sz="2000" lang="en-US"/>
              <a:t> occur much more frequently in syndromic isolated </a:t>
            </a:r>
            <a:r>
              <a:rPr dirty="0" sz="2000" lang="en-US" err="1"/>
              <a:t>craniosynostoses</a:t>
            </a:r>
            <a:r>
              <a:rPr dirty="0" sz="2000" lang="en-US"/>
              <a:t> ( more common in </a:t>
            </a:r>
            <a:r>
              <a:rPr b="1" dirty="0" sz="2000" lang="en-US" err="1">
                <a:solidFill>
                  <a:srgbClr val="C00000"/>
                </a:solidFill>
              </a:rPr>
              <a:t>Apert’s</a:t>
            </a:r>
            <a:r>
              <a:rPr b="1" dirty="0" sz="2000" lang="en-US">
                <a:solidFill>
                  <a:srgbClr val="C00000"/>
                </a:solidFill>
              </a:rPr>
              <a:t> syndrome</a:t>
            </a:r>
            <a:r>
              <a:rPr dirty="0" sz="2000" lang="en-US"/>
              <a:t>).</a:t>
            </a:r>
          </a:p>
          <a:p>
            <a:endParaRPr dirty="0" sz="2000" lang="en-US"/>
          </a:p>
          <a:p>
            <a:pPr>
              <a:buFont typeface="Wingdings" pitchFamily="2" charset="2"/>
              <a:buChar char="Ø"/>
            </a:pPr>
            <a:r>
              <a:rPr b="1" dirty="0" sz="2000" lang="en-US">
                <a:solidFill>
                  <a:srgbClr val="0070C0"/>
                </a:solidFill>
              </a:rPr>
              <a:t>Cerebellar </a:t>
            </a:r>
            <a:r>
              <a:rPr b="1" dirty="0" sz="2000" lang="en-US" err="1">
                <a:solidFill>
                  <a:srgbClr val="0070C0"/>
                </a:solidFill>
              </a:rPr>
              <a:t>Tonsilar</a:t>
            </a:r>
            <a:r>
              <a:rPr b="1" dirty="0" sz="2000" lang="en-US">
                <a:solidFill>
                  <a:srgbClr val="0070C0"/>
                </a:solidFill>
              </a:rPr>
              <a:t> herniation CTH</a:t>
            </a:r>
            <a:r>
              <a:rPr dirty="0" sz="2000" lang="en-US"/>
              <a:t> 70% of patients with </a:t>
            </a:r>
            <a:r>
              <a:rPr b="1" dirty="0" sz="2000" lang="en-US" err="1">
                <a:solidFill>
                  <a:srgbClr val="C00000"/>
                </a:solidFill>
              </a:rPr>
              <a:t>Crouzon’s</a:t>
            </a:r>
            <a:r>
              <a:rPr b="1" dirty="0" sz="2000" lang="en-US">
                <a:solidFill>
                  <a:srgbClr val="C00000"/>
                </a:solidFill>
              </a:rPr>
              <a:t> syndrome</a:t>
            </a:r>
            <a:r>
              <a:rPr dirty="0" sz="2000" lang="en-US"/>
              <a:t>, 50% of patients with </a:t>
            </a:r>
            <a:r>
              <a:rPr b="1" dirty="0" sz="2000" lang="en-US">
                <a:solidFill>
                  <a:srgbClr val="C00000"/>
                </a:solidFill>
              </a:rPr>
              <a:t>Pfeiffer’s syndrome</a:t>
            </a:r>
            <a:r>
              <a:rPr dirty="0" sz="2000" lang="en-US"/>
              <a:t>.</a:t>
            </a:r>
          </a:p>
          <a:p>
            <a:pPr>
              <a:buFont typeface="Wingdings" pitchFamily="2" charset="2"/>
              <a:buChar char="Ø"/>
            </a:pPr>
            <a:r>
              <a:rPr b="1" dirty="0" sz="2000" lang="en-US">
                <a:solidFill>
                  <a:srgbClr val="0070C0"/>
                </a:solidFill>
              </a:rPr>
              <a:t>Hydrocephalus</a:t>
            </a:r>
            <a:r>
              <a:rPr dirty="0" sz="2000" lang="en-US"/>
              <a:t> occurs more frequently in </a:t>
            </a:r>
            <a:r>
              <a:rPr b="1" dirty="0" sz="2000" lang="en-US" err="1">
                <a:solidFill>
                  <a:srgbClr val="C00000"/>
                </a:solidFill>
              </a:rPr>
              <a:t>Crouzon’s</a:t>
            </a:r>
            <a:r>
              <a:rPr b="1" dirty="0" sz="2000" lang="en-US">
                <a:solidFill>
                  <a:srgbClr val="C00000"/>
                </a:solidFill>
              </a:rPr>
              <a:t> and Pfeiffer’s syndromes</a:t>
            </a:r>
            <a:r>
              <a:rPr dirty="0" sz="2000" lang="en-US"/>
              <a:t>.</a:t>
            </a:r>
          </a:p>
          <a:p>
            <a:pPr lvl="1"/>
            <a:r>
              <a:rPr dirty="0" sz="2000" lang="en-US"/>
              <a:t>HC associated with </a:t>
            </a:r>
            <a:r>
              <a:rPr b="1" dirty="0" sz="2000" lang="en-US" u="sng"/>
              <a:t>reduced size of the foramen magnum</a:t>
            </a:r>
            <a:r>
              <a:rPr dirty="0" sz="2000" lang="en-US"/>
              <a:t>, especially in </a:t>
            </a:r>
            <a:r>
              <a:rPr dirty="0" sz="2000" lang="en-US" err="1"/>
              <a:t>Crouzon’s</a:t>
            </a:r>
            <a:r>
              <a:rPr dirty="0" sz="2000" lang="en-US"/>
              <a:t> syndrome, in spite of the commonly occurring CTH; this finding differs from that observed in hydrocephalus associated with </a:t>
            </a:r>
            <a:r>
              <a:rPr dirty="0" sz="2000" lang="en-US" err="1"/>
              <a:t>Chiari</a:t>
            </a:r>
            <a:r>
              <a:rPr dirty="0" sz="2000" lang="en-US"/>
              <a:t> type II malformation, in which the foramen magnum is abnormally large.</a:t>
            </a:r>
          </a:p>
          <a:p>
            <a:pPr>
              <a:buFont typeface="Wingdings" pitchFamily="2" charset="2"/>
              <a:buChar char="Ø"/>
            </a:pPr>
            <a:r>
              <a:rPr b="1" dirty="0" sz="2000" lang="en-US">
                <a:solidFill>
                  <a:srgbClr val="0070C0"/>
                </a:solidFill>
              </a:rPr>
              <a:t>Optic atrophy and visual loss</a:t>
            </a:r>
            <a:r>
              <a:rPr dirty="0" sz="2000" lang="en-US"/>
              <a:t> mainly in patients with </a:t>
            </a:r>
            <a:r>
              <a:rPr b="1" dirty="0" sz="2000" lang="en-US" err="1">
                <a:solidFill>
                  <a:srgbClr val="C00000"/>
                </a:solidFill>
              </a:rPr>
              <a:t>Crouzon’s</a:t>
            </a:r>
            <a:r>
              <a:rPr b="1" dirty="0" sz="2000" lang="en-US">
                <a:solidFill>
                  <a:srgbClr val="C00000"/>
                </a:solidFill>
              </a:rPr>
              <a:t> syndrome</a:t>
            </a:r>
            <a:r>
              <a:rPr dirty="0" sz="2000" lang="en-US"/>
              <a:t>.</a:t>
            </a:r>
          </a:p>
          <a:p>
            <a:pPr>
              <a:buFont typeface="Wingdings" pitchFamily="2" charset="2"/>
              <a:buChar char="Ø"/>
            </a:pPr>
            <a:r>
              <a:rPr b="1" dirty="0" sz="2000" lang="en-US">
                <a:solidFill>
                  <a:srgbClr val="0070C0"/>
                </a:solidFill>
              </a:rPr>
              <a:t>ICP</a:t>
            </a:r>
            <a:r>
              <a:rPr b="1" dirty="0" sz="2000" lang="en-US">
                <a:solidFill>
                  <a:srgbClr val="7030A0"/>
                </a:solidFill>
              </a:rPr>
              <a:t> </a:t>
            </a:r>
            <a:r>
              <a:rPr dirty="0" sz="2000" lang="en-US"/>
              <a:t>There is a significant relationship between preoperative elevated ICP and decreased IQ level.</a:t>
            </a:r>
          </a:p>
          <a:p>
            <a:pPr>
              <a:buFont typeface="Wingdings" pitchFamily="2" charset="2"/>
              <a:buChar char="Ø"/>
            </a:pPr>
            <a:r>
              <a:rPr b="1" dirty="0" sz="2000" lang="en-US">
                <a:solidFill>
                  <a:srgbClr val="0070C0"/>
                </a:solidFill>
              </a:rPr>
              <a:t>Mental retardation</a:t>
            </a:r>
            <a:r>
              <a:rPr dirty="0" sz="2000" lang="en-US"/>
              <a:t> is common in patients with </a:t>
            </a:r>
            <a:r>
              <a:rPr b="1" dirty="0" sz="2000" lang="en-US" err="1">
                <a:solidFill>
                  <a:srgbClr val="C00000"/>
                </a:solidFill>
              </a:rPr>
              <a:t>Apert’s</a:t>
            </a:r>
            <a:r>
              <a:rPr b="1" dirty="0" sz="2000" lang="en-US">
                <a:solidFill>
                  <a:srgbClr val="C00000"/>
                </a:solidFill>
              </a:rPr>
              <a:t> syndrome and Pfeiffer’s syndrome</a:t>
            </a:r>
            <a:r>
              <a:rPr dirty="0" sz="2000" lang="en-US"/>
              <a:t>.</a:t>
            </a:r>
          </a:p>
          <a:p>
            <a:pPr lvl="1"/>
            <a:r>
              <a:rPr dirty="0" sz="2000" lang="en-US"/>
              <a:t>Mental retardation is rare in </a:t>
            </a:r>
            <a:r>
              <a:rPr dirty="0" sz="2000" lang="en-US" err="1"/>
              <a:t>Crouzon’s</a:t>
            </a:r>
            <a:r>
              <a:rPr dirty="0" sz="2000" lang="en-US"/>
              <a:t> and </a:t>
            </a:r>
            <a:r>
              <a:rPr dirty="0" sz="2000" lang="en-US" err="1"/>
              <a:t>Saethre-Chotzen</a:t>
            </a:r>
            <a:r>
              <a:rPr dirty="0" sz="2000" lang="en-US"/>
              <a:t> syndromes.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9" name=""/>
        <p:cNvGrpSpPr/>
        <p:nvPr/>
      </p:nvGrpSpPr>
      <p:grpSpPr>
        <a:xfrm>
          <a:off x="0" y="0"/>
          <a:ext cx="0" cy="0"/>
          <a:chOff x="0" y="0"/>
          <a:chExt cx="0" cy="0"/>
        </a:xfrm>
      </p:grpSpPr>
      <p:sp>
        <p:nvSpPr>
          <p:cNvPr id="1048628" name="Content Placeholder 2"/>
          <p:cNvSpPr>
            <a:spLocks noGrp="1"/>
          </p:cNvSpPr>
          <p:nvPr>
            <p:ph idx="1"/>
          </p:nvPr>
        </p:nvSpPr>
        <p:spPr>
          <a:xfrm>
            <a:off x="86014" y="82260"/>
            <a:ext cx="8977168" cy="6694921"/>
          </a:xfrm>
        </p:spPr>
        <p:txBody>
          <a:bodyPr>
            <a:normAutofit/>
          </a:bodyPr>
          <a:p>
            <a:pPr>
              <a:buFont typeface="Wingdings" pitchFamily="2" charset="2"/>
              <a:buChar char="q"/>
            </a:pPr>
            <a:r>
              <a:rPr b="1" dirty="0" sz="2400" lang="en-US" u="sng">
                <a:solidFill>
                  <a:srgbClr val="C00000"/>
                </a:solidFill>
              </a:rPr>
              <a:t>SURGICAL INDICATIONS</a:t>
            </a:r>
          </a:p>
          <a:p>
            <a:pPr>
              <a:buFont typeface="Wingdings" pitchFamily="2" charset="2"/>
              <a:buChar char="v"/>
            </a:pPr>
            <a:r>
              <a:rPr b="1" dirty="0" sz="2000" lang="en-US"/>
              <a:t>At an early age, the main indication for surgery is to </a:t>
            </a:r>
          </a:p>
          <a:p>
            <a:pPr lvl="1">
              <a:buFont typeface="Wingdings" pitchFamily="2" charset="2"/>
              <a:buChar char="ü"/>
            </a:pPr>
            <a:r>
              <a:rPr dirty="0" sz="2000" lang="en-US"/>
              <a:t>Prevent intracranial hypertension.</a:t>
            </a:r>
          </a:p>
          <a:p>
            <a:pPr lvl="1">
              <a:buFont typeface="Wingdings" pitchFamily="2" charset="2"/>
              <a:buChar char="ü"/>
            </a:pPr>
            <a:r>
              <a:rPr dirty="0" sz="2000" lang="en-US"/>
              <a:t>Normalize the cranial volumetric growth. </a:t>
            </a:r>
          </a:p>
          <a:p>
            <a:pPr lvl="1">
              <a:buFont typeface="Wingdings" pitchFamily="2" charset="2"/>
              <a:buChar char="ü"/>
            </a:pPr>
            <a:r>
              <a:rPr dirty="0" sz="2000" lang="en-US"/>
              <a:t>The functional visual and respiratory abnormalities.</a:t>
            </a:r>
          </a:p>
          <a:p>
            <a:pPr>
              <a:buFont typeface="Wingdings" pitchFamily="2" charset="2"/>
              <a:buChar char="v"/>
            </a:pPr>
            <a:r>
              <a:rPr b="1" dirty="0" sz="2000" lang="en-US"/>
              <a:t>Later</a:t>
            </a:r>
            <a:r>
              <a:rPr dirty="0" sz="2000" lang="en-US"/>
              <a:t>, the </a:t>
            </a:r>
            <a:r>
              <a:rPr dirty="0" sz="2000" lang="en-US" err="1"/>
              <a:t>craniofacial</a:t>
            </a:r>
            <a:r>
              <a:rPr dirty="0" sz="2000" lang="en-US"/>
              <a:t> </a:t>
            </a:r>
            <a:r>
              <a:rPr dirty="0" sz="2000" lang="en-US" err="1"/>
              <a:t>dysmorphy</a:t>
            </a:r>
            <a:r>
              <a:rPr dirty="0" sz="2000" lang="en-US"/>
              <a:t> should be corrected to prevent its psychological consequences.</a:t>
            </a:r>
          </a:p>
          <a:p>
            <a:pPr>
              <a:buFont typeface="Wingdings" pitchFamily="2" charset="2"/>
              <a:buChar char="v"/>
            </a:pPr>
            <a:endParaRPr dirty="0" sz="2000" lang="en-US"/>
          </a:p>
          <a:p>
            <a:pPr>
              <a:buFont typeface="Wingdings" pitchFamily="2" charset="2"/>
              <a:buChar char="q"/>
            </a:pPr>
            <a:r>
              <a:rPr b="1" dirty="0" sz="2000" lang="en-US" u="sng">
                <a:solidFill>
                  <a:srgbClr val="7030A0"/>
                </a:solidFill>
              </a:rPr>
              <a:t>The parameters to be considered for establishing the surgical indications </a:t>
            </a:r>
          </a:p>
          <a:p>
            <a:pPr lvl="1">
              <a:buFont typeface="Wingdings" pitchFamily="2" charset="2"/>
              <a:buChar char="§"/>
            </a:pPr>
            <a:r>
              <a:rPr dirty="0" sz="2000" lang="en-US"/>
              <a:t>Abnormalities in ICP dynamics</a:t>
            </a:r>
          </a:p>
          <a:p>
            <a:pPr lvl="1">
              <a:buFont typeface="Wingdings" pitchFamily="2" charset="2"/>
              <a:buChar char="§"/>
            </a:pPr>
            <a:r>
              <a:rPr dirty="0" sz="2000" lang="en-US"/>
              <a:t>Focal or global cranial </a:t>
            </a:r>
            <a:r>
              <a:rPr dirty="0" sz="2000" lang="en-US" err="1"/>
              <a:t>hypoplasia</a:t>
            </a:r>
            <a:endParaRPr dirty="0" sz="2000" lang="en-US"/>
          </a:p>
          <a:p>
            <a:pPr lvl="1">
              <a:buFont typeface="Wingdings" pitchFamily="2" charset="2"/>
              <a:buChar char="§"/>
            </a:pPr>
            <a:r>
              <a:rPr dirty="0" sz="2000" lang="en-US"/>
              <a:t>Hydrocephalus</a:t>
            </a:r>
          </a:p>
          <a:p>
            <a:pPr lvl="1">
              <a:buFont typeface="Wingdings" pitchFamily="2" charset="2"/>
              <a:buChar char="§"/>
            </a:pPr>
            <a:r>
              <a:rPr dirty="0" sz="2000" lang="en-US"/>
              <a:t>Upward and caudal CTH; hindbrain compression and distortion</a:t>
            </a:r>
          </a:p>
          <a:p>
            <a:pPr lvl="1">
              <a:buFont typeface="Wingdings" pitchFamily="2" charset="2"/>
              <a:buChar char="§"/>
            </a:pPr>
            <a:r>
              <a:rPr dirty="0" sz="2000" lang="en-US"/>
              <a:t>Visual function impairment</a:t>
            </a:r>
          </a:p>
          <a:p>
            <a:pPr lvl="1">
              <a:buFont typeface="Wingdings" pitchFamily="2" charset="2"/>
              <a:buChar char="§"/>
            </a:pPr>
            <a:r>
              <a:rPr dirty="0" sz="2000" lang="en-US"/>
              <a:t>Corneal ulcerations</a:t>
            </a:r>
          </a:p>
          <a:p>
            <a:pPr lvl="1">
              <a:buFont typeface="Wingdings" pitchFamily="2" charset="2"/>
              <a:buChar char="§"/>
            </a:pPr>
            <a:r>
              <a:rPr dirty="0" sz="2000" lang="en-US"/>
              <a:t>Upper airway obstruction</a:t>
            </a:r>
          </a:p>
          <a:p>
            <a:pPr lvl="1">
              <a:buFont typeface="Wingdings" pitchFamily="2" charset="2"/>
              <a:buChar char="§"/>
            </a:pPr>
            <a:r>
              <a:rPr dirty="0" sz="2000" lang="en-US"/>
              <a:t>Mandibular/maxillary, orthodontic, orbit, and facial abnormalities, both morphologic and cosmetic.</a:t>
            </a:r>
            <a:endParaRPr dirty="0" sz="2000" lang="en-IQ"/>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0" name=""/>
        <p:cNvGrpSpPr/>
        <p:nvPr/>
      </p:nvGrpSpPr>
      <p:grpSpPr>
        <a:xfrm>
          <a:off x="0" y="0"/>
          <a:ext cx="0" cy="0"/>
          <a:chOff x="0" y="0"/>
          <a:chExt cx="0" cy="0"/>
        </a:xfrm>
      </p:grpSpPr>
      <p:sp>
        <p:nvSpPr>
          <p:cNvPr id="1048629"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400" lang="en-US" u="sng">
                <a:solidFill>
                  <a:srgbClr val="C00000"/>
                </a:solidFill>
              </a:rPr>
              <a:t>Prevention and Correction of ICP</a:t>
            </a:r>
          </a:p>
          <a:p>
            <a:pPr>
              <a:buFont typeface="Wingdings" pitchFamily="2" charset="2"/>
              <a:buChar char="v"/>
            </a:pPr>
            <a:r>
              <a:rPr b="1" dirty="0" sz="2000" lang="en-US">
                <a:solidFill>
                  <a:srgbClr val="7030A0"/>
                </a:solidFill>
              </a:rPr>
              <a:t>In </a:t>
            </a:r>
            <a:r>
              <a:rPr b="1" dirty="0" sz="2000" lang="en-US" err="1">
                <a:solidFill>
                  <a:srgbClr val="7030A0"/>
                </a:solidFill>
              </a:rPr>
              <a:t>Apert’s</a:t>
            </a:r>
            <a:r>
              <a:rPr b="1" dirty="0" sz="2000" lang="en-US">
                <a:solidFill>
                  <a:srgbClr val="7030A0"/>
                </a:solidFill>
              </a:rPr>
              <a:t> syndrome</a:t>
            </a:r>
          </a:p>
          <a:p>
            <a:r>
              <a:rPr dirty="0" sz="2000" lang="en-US"/>
              <a:t>The ventricular dilation, commonly present but rarely progressive, and the posterior cranial fossa is competent to accommodate the potential cerebellar growth. </a:t>
            </a:r>
          </a:p>
          <a:p>
            <a:pPr>
              <a:buFont typeface="Wingdings" pitchFamily="2" charset="2"/>
              <a:buChar char="§"/>
            </a:pPr>
            <a:r>
              <a:rPr b="1" dirty="0" sz="2000" lang="en-US"/>
              <a:t>The first therapeutic goal to:</a:t>
            </a:r>
          </a:p>
          <a:p>
            <a:pPr lvl="1">
              <a:buFont typeface="Wingdings" pitchFamily="2" charset="2"/>
              <a:buChar char="ü"/>
            </a:pPr>
            <a:r>
              <a:rPr dirty="0" sz="2000" lang="en-US"/>
              <a:t>Increase the cranial volume to accommodate brain growth.</a:t>
            </a:r>
          </a:p>
          <a:p>
            <a:pPr lvl="1">
              <a:buFont typeface="Wingdings" pitchFamily="2" charset="2"/>
              <a:buChar char="ü"/>
            </a:pPr>
            <a:r>
              <a:rPr dirty="0" sz="2000" lang="en-US"/>
              <a:t>Reduce the abnormal growth.</a:t>
            </a:r>
          </a:p>
          <a:p>
            <a:pPr lvl="1">
              <a:buFont typeface="Wingdings" pitchFamily="2" charset="2"/>
              <a:buChar char="ü"/>
            </a:pPr>
            <a:r>
              <a:rPr dirty="0" sz="2000" lang="en-US"/>
              <a:t>Avoid  or at least limit the development of </a:t>
            </a:r>
            <a:r>
              <a:rPr dirty="0" sz="2000" lang="en-US" err="1"/>
              <a:t>turricephaly</a:t>
            </a:r>
            <a:r>
              <a:rPr dirty="0" sz="2000" lang="en-US"/>
              <a:t>.</a:t>
            </a:r>
          </a:p>
          <a:p>
            <a:endParaRPr dirty="0" sz="2000" lang="en-US"/>
          </a:p>
          <a:p>
            <a:pPr>
              <a:buFont typeface="Wingdings" pitchFamily="2" charset="2"/>
              <a:buChar char="v"/>
            </a:pPr>
            <a:r>
              <a:rPr b="1" dirty="0" sz="2000" lang="en-US">
                <a:solidFill>
                  <a:srgbClr val="7030A0"/>
                </a:solidFill>
              </a:rPr>
              <a:t>In </a:t>
            </a:r>
            <a:r>
              <a:rPr b="1" dirty="0" sz="2000" lang="en-US" err="1">
                <a:solidFill>
                  <a:srgbClr val="7030A0"/>
                </a:solidFill>
              </a:rPr>
              <a:t>Crouzon’s</a:t>
            </a:r>
            <a:r>
              <a:rPr b="1" dirty="0" sz="2000" lang="en-US">
                <a:solidFill>
                  <a:srgbClr val="7030A0"/>
                </a:solidFill>
              </a:rPr>
              <a:t> and Pfeiffer’s syndromes</a:t>
            </a:r>
          </a:p>
          <a:p>
            <a:r>
              <a:rPr dirty="0" sz="2000" lang="en-US"/>
              <a:t>Hydrocephalus is often progressive, and the CSF dynamics is precociously impaired by the </a:t>
            </a:r>
            <a:r>
              <a:rPr dirty="0" sz="2000" lang="en-US" err="1"/>
              <a:t>hypoplastic</a:t>
            </a:r>
            <a:r>
              <a:rPr dirty="0" sz="2000" lang="en-US"/>
              <a:t> posterior cranial fossa.</a:t>
            </a:r>
          </a:p>
          <a:p>
            <a:pPr>
              <a:buFont typeface="Wingdings" pitchFamily="2" charset="2"/>
              <a:buChar char="§"/>
            </a:pPr>
            <a:r>
              <a:rPr b="1" dirty="0" sz="2000" lang="en-US"/>
              <a:t>The first therapeutic goal</a:t>
            </a:r>
            <a:r>
              <a:rPr dirty="0" sz="2000" lang="en-US"/>
              <a:t> </a:t>
            </a:r>
            <a:r>
              <a:rPr b="1" dirty="0" sz="2000" lang="en-US"/>
              <a:t>is</a:t>
            </a:r>
            <a:r>
              <a:rPr dirty="0" sz="2000" lang="en-US"/>
              <a:t> </a:t>
            </a:r>
          </a:p>
          <a:p>
            <a:pPr lvl="1">
              <a:buFont typeface="Wingdings" pitchFamily="2" charset="2"/>
              <a:buChar char="ü"/>
            </a:pPr>
            <a:r>
              <a:rPr dirty="0" sz="2000" lang="en-US"/>
              <a:t>Normalization of the abnormal CSF dynamics.</a:t>
            </a:r>
            <a:endParaRPr dirty="0" sz="2000" lang="en-IQ"/>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1" name=""/>
        <p:cNvGrpSpPr/>
        <p:nvPr/>
      </p:nvGrpSpPr>
      <p:grpSpPr>
        <a:xfrm>
          <a:off x="0" y="0"/>
          <a:ext cx="0" cy="0"/>
          <a:chOff x="0" y="0"/>
          <a:chExt cx="0" cy="0"/>
        </a:xfrm>
      </p:grpSpPr>
      <p:sp>
        <p:nvSpPr>
          <p:cNvPr id="1048630" name="Content Placeholder 2"/>
          <p:cNvSpPr>
            <a:spLocks noGrp="1"/>
          </p:cNvSpPr>
          <p:nvPr>
            <p:ph idx="1"/>
          </p:nvPr>
        </p:nvSpPr>
        <p:spPr>
          <a:xfrm>
            <a:off x="86014" y="82260"/>
            <a:ext cx="8977168" cy="6694921"/>
          </a:xfrm>
        </p:spPr>
        <p:txBody>
          <a:bodyPr>
            <a:normAutofit/>
          </a:bodyPr>
          <a:p>
            <a:pPr>
              <a:buFont typeface="Wingdings" pitchFamily="2" charset="2"/>
              <a:buChar char="Ø"/>
            </a:pPr>
            <a:r>
              <a:rPr b="1" dirty="0" sz="2000" lang="en-US" err="1">
                <a:solidFill>
                  <a:srgbClr val="002060"/>
                </a:solidFill>
              </a:rPr>
              <a:t>Craniosynostosis</a:t>
            </a:r>
            <a:r>
              <a:rPr b="1" dirty="0" sz="2000" lang="en-US">
                <a:solidFill>
                  <a:srgbClr val="002060"/>
                </a:solidFill>
              </a:rPr>
              <a:t> should be addressed first </a:t>
            </a:r>
            <a:r>
              <a:rPr b="1" dirty="0" sz="2000" lang="en-US"/>
              <a:t>because</a:t>
            </a:r>
            <a:r>
              <a:rPr dirty="0" sz="2000" lang="en-US"/>
              <a:t> </a:t>
            </a:r>
            <a:r>
              <a:rPr b="1" dirty="0" sz="2000" lang="en-US">
                <a:solidFill>
                  <a:srgbClr val="0070C0"/>
                </a:solidFill>
              </a:rPr>
              <a:t>Placing a CSF shunt, which would reduce the expanding forces of the intracranial content and thus further enable skull stenosis.</a:t>
            </a:r>
          </a:p>
          <a:p>
            <a:pPr>
              <a:buFont typeface="Wingdings" pitchFamily="2" charset="2"/>
              <a:buChar char="Ø"/>
            </a:pPr>
            <a:endParaRPr b="1" dirty="0" sz="2000" lang="en-US">
              <a:solidFill>
                <a:srgbClr val="0070C0"/>
              </a:solidFill>
            </a:endParaRPr>
          </a:p>
          <a:p>
            <a:pPr>
              <a:buFont typeface="Wingdings" pitchFamily="2" charset="2"/>
              <a:buChar char="Ø"/>
            </a:pPr>
            <a:r>
              <a:rPr dirty="0" sz="2000" lang="en-US"/>
              <a:t>The expansion of the posterior cranial vault is the </a:t>
            </a:r>
            <a:r>
              <a:rPr b="1" dirty="0" sz="2000" lang="en-US"/>
              <a:t>first option</a:t>
            </a:r>
            <a:r>
              <a:rPr dirty="0" sz="2000" lang="en-US"/>
              <a:t> because it improves CSF circulation ( decompression of </a:t>
            </a:r>
            <a:r>
              <a:rPr dirty="0" sz="2000" lang="en-US" err="1"/>
              <a:t>chiari</a:t>
            </a:r>
            <a:r>
              <a:rPr dirty="0" sz="2000" lang="en-US"/>
              <a:t>)</a:t>
            </a:r>
          </a:p>
          <a:p>
            <a:pPr>
              <a:buFont typeface="Wingdings" pitchFamily="2" charset="2"/>
              <a:buChar char="Ø"/>
            </a:pPr>
            <a:r>
              <a:rPr dirty="0" sz="2000" lang="en-US"/>
              <a:t>Endoscopic third </a:t>
            </a:r>
            <a:r>
              <a:rPr dirty="0" sz="2000" lang="en-US" err="1"/>
              <a:t>ventriculostomy</a:t>
            </a:r>
            <a:r>
              <a:rPr dirty="0" sz="2000" lang="en-US"/>
              <a:t> should be considered if the hydrocephalus persists after cranial expansion.</a:t>
            </a:r>
          </a:p>
          <a:p>
            <a:pPr>
              <a:buFont typeface="Wingdings" pitchFamily="2" charset="2"/>
              <a:buChar char="Ø"/>
            </a:pPr>
            <a:r>
              <a:rPr dirty="0" sz="2000" lang="en-US"/>
              <a:t>the correction of the anterior part of the skull is postponed to a later age in order to obtain a better and more persistent cosmetic result.</a:t>
            </a:r>
            <a:endParaRPr dirty="0" sz="2000" lang="en-IQ"/>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2" name=""/>
        <p:cNvGrpSpPr/>
        <p:nvPr/>
      </p:nvGrpSpPr>
      <p:grpSpPr>
        <a:xfrm>
          <a:off x="0" y="0"/>
          <a:ext cx="0" cy="0"/>
          <a:chOff x="0" y="0"/>
          <a:chExt cx="0" cy="0"/>
        </a:xfrm>
      </p:grpSpPr>
      <p:sp>
        <p:nvSpPr>
          <p:cNvPr id="1048631" name="Content Placeholder 2"/>
          <p:cNvSpPr>
            <a:spLocks noGrp="1"/>
          </p:cNvSpPr>
          <p:nvPr>
            <p:ph idx="1"/>
          </p:nvPr>
        </p:nvSpPr>
        <p:spPr>
          <a:xfrm>
            <a:off x="80818" y="82262"/>
            <a:ext cx="8982364" cy="6694920"/>
          </a:xfrm>
        </p:spPr>
        <p:txBody>
          <a:bodyPr>
            <a:normAutofit/>
          </a:bodyPr>
          <a:p>
            <a:pPr>
              <a:buFont typeface="Wingdings" pitchFamily="2" charset="2"/>
              <a:buChar char="q"/>
            </a:pPr>
            <a:r>
              <a:rPr b="1" dirty="0" sz="2400" lang="en-US" u="sng">
                <a:solidFill>
                  <a:srgbClr val="C00000"/>
                </a:solidFill>
              </a:rPr>
              <a:t>COMPLICATIONS</a:t>
            </a:r>
          </a:p>
          <a:p>
            <a:pPr lvl="1">
              <a:buFont typeface="Wingdings" pitchFamily="2" charset="2"/>
              <a:buChar char="§"/>
            </a:pPr>
            <a:r>
              <a:rPr dirty="0" sz="2000" lang="en-US"/>
              <a:t>Continual blood loss and the risk of sudden massive blood loss. </a:t>
            </a:r>
          </a:p>
          <a:p>
            <a:pPr lvl="1">
              <a:buFont typeface="Wingdings" pitchFamily="2" charset="2"/>
              <a:buChar char="§"/>
            </a:pPr>
            <a:r>
              <a:rPr dirty="0" sz="2000" lang="en-US"/>
              <a:t>Temperature control is also essential, particularly in patients younger than 1 year. </a:t>
            </a:r>
          </a:p>
          <a:p>
            <a:pPr lvl="1">
              <a:buFont typeface="Wingdings" pitchFamily="2" charset="2"/>
              <a:buChar char="§"/>
            </a:pPr>
            <a:r>
              <a:rPr dirty="0" sz="2000" lang="en-US"/>
              <a:t>Dural tear.</a:t>
            </a:r>
          </a:p>
          <a:p>
            <a:pPr lvl="1">
              <a:buFont typeface="Wingdings" pitchFamily="2" charset="2"/>
              <a:buChar char="§"/>
            </a:pPr>
            <a:r>
              <a:rPr dirty="0" sz="2000" lang="en-US"/>
              <a:t>CSF leaks.</a:t>
            </a:r>
          </a:p>
          <a:p>
            <a:pPr lvl="1">
              <a:buFont typeface="Wingdings" pitchFamily="2" charset="2"/>
              <a:buChar char="§"/>
            </a:pPr>
            <a:r>
              <a:rPr dirty="0" sz="2000" lang="en-US"/>
              <a:t>Postoperative wound infections </a:t>
            </a:r>
          </a:p>
          <a:p>
            <a:pPr lvl="1">
              <a:buFont typeface="Wingdings" pitchFamily="2" charset="2"/>
              <a:buChar char="§"/>
            </a:pPr>
            <a:r>
              <a:rPr dirty="0" sz="2000" lang="en-US"/>
              <a:t>Risk of recurrence of the abnormal skull and facial shape.</a:t>
            </a:r>
          </a:p>
          <a:p>
            <a:pPr lvl="1">
              <a:buFont typeface="Wingdings" pitchFamily="2" charset="2"/>
              <a:buChar char="§"/>
            </a:pPr>
            <a:r>
              <a:rPr dirty="0" sz="2000" lang="en-US"/>
              <a:t>Sinus hemorrhage and cortical damage.</a:t>
            </a:r>
          </a:p>
          <a:p>
            <a:pPr lvl="1">
              <a:buFont typeface="Wingdings" pitchFamily="2" charset="2"/>
              <a:buChar char="§"/>
            </a:pPr>
            <a:r>
              <a:rPr dirty="0" sz="2000" lang="en-US"/>
              <a:t>Air embolism.</a:t>
            </a:r>
            <a:endParaRPr dirty="0" sz="2000" lang="en-IQ"/>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632" name="Title 1"/>
          <p:cNvSpPr>
            <a:spLocks noGrp="1"/>
          </p:cNvSpPr>
          <p:nvPr>
            <p:ph type="title"/>
          </p:nvPr>
        </p:nvSpPr>
        <p:spPr>
          <a:xfrm>
            <a:off x="2519507" y="3011200"/>
            <a:ext cx="4104986" cy="835601"/>
          </a:xfrm>
        </p:spPr>
        <p:txBody>
          <a:bodyPr>
            <a:normAutofit/>
          </a:bodyPr>
          <a:p>
            <a:pPr algn="ctr"/>
            <a:r>
              <a:rPr dirty="0" sz="5400" lang="en-US">
                <a:solidFill>
                  <a:srgbClr val="000000"/>
                </a:solidFill>
                <a:latin typeface="Algerian" pitchFamily="82" charset="77"/>
              </a:rPr>
              <a:t>Thank you</a:t>
            </a:r>
            <a:endParaRPr dirty="0" sz="5400" lang="en-IQ">
              <a:solidFill>
                <a:srgbClr val="000000"/>
              </a:solidFill>
              <a:latin typeface="Algerian" pitchFamily="8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4" name=""/>
        <p:cNvGrpSpPr/>
        <p:nvPr/>
      </p:nvGrpSpPr>
      <p:grpSpPr>
        <a:xfrm>
          <a:off x="0" y="0"/>
          <a:ext cx="0" cy="0"/>
          <a:chOff x="0" y="0"/>
          <a:chExt cx="0" cy="0"/>
        </a:xfrm>
      </p:grpSpPr>
      <p:sp>
        <p:nvSpPr>
          <p:cNvPr id="1048591" name="Content Placeholder 2"/>
          <p:cNvSpPr>
            <a:spLocks noGrp="1"/>
          </p:cNvSpPr>
          <p:nvPr>
            <p:ph idx="1"/>
          </p:nvPr>
        </p:nvSpPr>
        <p:spPr>
          <a:xfrm>
            <a:off x="86012" y="82262"/>
            <a:ext cx="8965623" cy="6694920"/>
          </a:xfrm>
        </p:spPr>
        <p:txBody>
          <a:bodyPr>
            <a:normAutofit/>
          </a:bodyPr>
          <a:p>
            <a:r>
              <a:rPr dirty="0" sz="2000" lang="en-US"/>
              <a:t>Some cases of “synostosis” are really deformities caused by positional flattening (lazy lambdoid) If this is suspected, </a:t>
            </a:r>
          </a:p>
          <a:p>
            <a:r>
              <a:rPr dirty="0" sz="2000" lang="en-US"/>
              <a:t>instruct parents to keep head oﬀ of flattened area and recheck patient in 6–8 weeks: if it was positional, it should be improved, if it was CSO then it usually declares itself. </a:t>
            </a:r>
          </a:p>
          <a:p>
            <a:endParaRPr dirty="0" sz="2000" lang="en-US"/>
          </a:p>
          <a:p>
            <a:r>
              <a:rPr dirty="0" sz="2000" lang="en-US"/>
              <a:t>Primary CSO is usually a prenatal deformity. </a:t>
            </a:r>
          </a:p>
          <a:p>
            <a:pPr>
              <a:buFont typeface="Wingdings" pitchFamily="2" charset="2"/>
              <a:buChar char="v"/>
            </a:pPr>
            <a:r>
              <a:rPr b="1" dirty="0" sz="2000" lang="en-US"/>
              <a:t>Etiologies of secondary CSO include: </a:t>
            </a:r>
          </a:p>
          <a:p>
            <a:pPr lvl="1">
              <a:buFont typeface="Wingdings" pitchFamily="2" charset="2"/>
              <a:buChar char="§"/>
            </a:pPr>
            <a:r>
              <a:rPr dirty="0" sz="2000" lang="en-US"/>
              <a:t>Metabolic (rickets, hyperthyroidism).</a:t>
            </a:r>
          </a:p>
          <a:p>
            <a:pPr lvl="1">
              <a:buFont typeface="Wingdings" pitchFamily="2" charset="2"/>
              <a:buChar char="§"/>
            </a:pPr>
            <a:r>
              <a:rPr dirty="0" sz="2000" lang="en-US"/>
              <a:t>Toxic (drugs such as phenytoin, valproate, methotrexate).</a:t>
            </a:r>
          </a:p>
          <a:p>
            <a:pPr lvl="1">
              <a:buFont typeface="Wingdings" pitchFamily="2" charset="2"/>
              <a:buChar char="§"/>
            </a:pPr>
            <a:r>
              <a:rPr dirty="0" sz="2000" lang="en-US"/>
              <a:t>Hematologic (sickle cell, thalassemia).</a:t>
            </a:r>
          </a:p>
          <a:p>
            <a:pPr lvl="1">
              <a:buFont typeface="Wingdings" pitchFamily="2" charset="2"/>
              <a:buChar char="§"/>
            </a:pPr>
            <a:r>
              <a:rPr dirty="0" sz="2000" lang="en-US"/>
              <a:t>Structural (lack of brain growth due to e.g. microcephaly, </a:t>
            </a:r>
            <a:r>
              <a:rPr dirty="0" sz="2000" lang="en-US" err="1"/>
              <a:t>lissencephaly</a:t>
            </a:r>
            <a:r>
              <a:rPr dirty="0" sz="2000" lang="en-US"/>
              <a:t>, </a:t>
            </a:r>
            <a:r>
              <a:rPr dirty="0" sz="2000" lang="en-US" err="1"/>
              <a:t>micropolygyria</a:t>
            </a:r>
            <a:r>
              <a:rPr dirty="0" sz="2000" lang="en-US"/>
              <a:t>).</a:t>
            </a:r>
            <a:endParaRPr dirty="0" sz="2000" lang="en-IQ"/>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pic>
        <p:nvPicPr>
          <p:cNvPr id="2097152" name="Picture 4"/>
          <p:cNvPicPr>
            <a:picLocks noChangeAspect="1"/>
          </p:cNvPicPr>
          <p:nvPr/>
        </p:nvPicPr>
        <p:blipFill>
          <a:blip xmlns:r="http://schemas.openxmlformats.org/officeDocument/2006/relationships" r:embed="rId1"/>
          <a:stretch>
            <a:fillRect/>
          </a:stretch>
        </p:blipFill>
        <p:spPr>
          <a:xfrm>
            <a:off x="0" y="0"/>
            <a:ext cx="5658354" cy="6858000"/>
          </a:xfrm>
          <a:prstGeom prst="rect"/>
        </p:spPr>
      </p:pic>
      <p:sp>
        <p:nvSpPr>
          <p:cNvPr id="1048592" name="Content Placeholder 2"/>
          <p:cNvSpPr>
            <a:spLocks noGrp="1"/>
          </p:cNvSpPr>
          <p:nvPr>
            <p:ph idx="1"/>
          </p:nvPr>
        </p:nvSpPr>
        <p:spPr>
          <a:xfrm>
            <a:off x="5658354" y="-1"/>
            <a:ext cx="3485646" cy="6857999"/>
          </a:xfrm>
        </p:spPr>
        <p:txBody>
          <a:bodyPr>
            <a:noAutofit/>
          </a:bodyPr>
          <a:p>
            <a:pPr indent="-342900" marL="342900">
              <a:buFont typeface="+mj-lt"/>
              <a:buAutoNum type="alphaUcPeriod"/>
            </a:pPr>
            <a:r>
              <a:rPr dirty="0" sz="1600" lang="en-US"/>
              <a:t>Fused left coronal suture (dashed line) joining the frontal and parietal bone, which act as a single growth center (bone plate) with reduced growth potential. </a:t>
            </a:r>
          </a:p>
          <a:p>
            <a:pPr indent="-342900" marL="342900">
              <a:buFont typeface="+mj-lt"/>
              <a:buAutoNum type="alphaUcPeriod"/>
            </a:pPr>
            <a:r>
              <a:rPr dirty="0" sz="1600" lang="en-US"/>
              <a:t>The margin of the abutting sutures peripheral to the “fused bone plate” deposits a greater amount of bone at the suture (plus signs) than at the margin of the suture adjacent to the fused bone plate (dots).</a:t>
            </a:r>
          </a:p>
          <a:p>
            <a:pPr indent="-342900" marL="342900">
              <a:buFont typeface="+mj-lt"/>
              <a:buAutoNum type="alphaUcPeriod"/>
            </a:pPr>
            <a:r>
              <a:rPr dirty="0" sz="1600" lang="en-US"/>
              <a:t>Compensation for restricted skull growth occurs symmetrically at sutures that are “in line” with the fused suture. </a:t>
            </a:r>
          </a:p>
          <a:p>
            <a:pPr indent="-342900" marL="342900">
              <a:buFont typeface="+mj-lt"/>
              <a:buAutoNum type="alphaUcPeriod"/>
            </a:pPr>
            <a:r>
              <a:rPr dirty="0" sz="1600" lang="en-US"/>
              <a:t>The greatest degree of compensation occurs in sutures closest to the fused suture (curved arrows), and the least degree occurs in sutures distant from the affected suture (straight arrow). </a:t>
            </a:r>
          </a:p>
          <a:p>
            <a:pPr indent="-342900" marL="342900">
              <a:buFont typeface="+mj-lt"/>
              <a:buAutoNum type="alphaUcPeriod"/>
            </a:pPr>
            <a:r>
              <a:rPr dirty="0" sz="1600" lang="en-US"/>
              <a:t>Sagittal synostosis. </a:t>
            </a:r>
          </a:p>
          <a:p>
            <a:pPr indent="-342900" marL="342900">
              <a:buFont typeface="+mj-lt"/>
              <a:buAutoNum type="alphaUcPeriod"/>
            </a:pPr>
            <a:r>
              <a:rPr dirty="0" sz="1600" lang="en-US"/>
              <a:t>Coronal synostosis. </a:t>
            </a:r>
          </a:p>
          <a:p>
            <a:pPr indent="-342900" marL="342900">
              <a:buFont typeface="+mj-lt"/>
              <a:buAutoNum type="alphaUcPeriod"/>
            </a:pPr>
            <a:r>
              <a:rPr dirty="0" sz="1600" lang="en-US" err="1"/>
              <a:t>Metopic</a:t>
            </a:r>
            <a:r>
              <a:rPr dirty="0" sz="1600" lang="en-US"/>
              <a:t> synostosis. </a:t>
            </a:r>
          </a:p>
          <a:p>
            <a:pPr indent="-342900" marL="342900">
              <a:buFont typeface="+mj-lt"/>
              <a:buAutoNum type="alphaUcPeriod"/>
            </a:pPr>
            <a:r>
              <a:rPr dirty="0" sz="1600" lang="en-US" err="1"/>
              <a:t>Lamboid</a:t>
            </a:r>
            <a:r>
              <a:rPr dirty="0" sz="1600" lang="en-US"/>
              <a:t> synostosis.</a:t>
            </a:r>
            <a:endParaRPr dirty="0" sz="1600" lang="en-IQ"/>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6" name=""/>
        <p:cNvGrpSpPr/>
        <p:nvPr/>
      </p:nvGrpSpPr>
      <p:grpSpPr>
        <a:xfrm>
          <a:off x="0" y="0"/>
          <a:ext cx="0" cy="0"/>
          <a:chOff x="0" y="0"/>
          <a:chExt cx="0" cy="0"/>
        </a:xfrm>
      </p:grpSpPr>
      <p:pic>
        <p:nvPicPr>
          <p:cNvPr id="2097153" name="Picture 4"/>
          <p:cNvPicPr>
            <a:picLocks noChangeAspect="1" noGrp="1"/>
          </p:cNvPicPr>
          <p:nvPr>
            <p:ph idx="1"/>
          </p:nvPr>
        </p:nvPicPr>
        <p:blipFill>
          <a:blip xmlns:r="http://schemas.openxmlformats.org/officeDocument/2006/relationships" r:embed="rId1"/>
          <a:stretch>
            <a:fillRect/>
          </a:stretch>
        </p:blipFill>
        <p:spPr>
          <a:xfrm>
            <a:off x="1044863" y="-1"/>
            <a:ext cx="7054273" cy="6858001"/>
          </a:xfrm>
          <a:prstGeom prst="rect"/>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7" name=""/>
        <p:cNvGrpSpPr/>
        <p:nvPr/>
      </p:nvGrpSpPr>
      <p:grpSpPr>
        <a:xfrm>
          <a:off x="0" y="0"/>
          <a:ext cx="0" cy="0"/>
          <a:chOff x="0" y="0"/>
          <a:chExt cx="0" cy="0"/>
        </a:xfrm>
      </p:grpSpPr>
      <p:sp>
        <p:nvSpPr>
          <p:cNvPr id="1048593" name="Content Placeholder 2"/>
          <p:cNvSpPr>
            <a:spLocks noGrp="1"/>
          </p:cNvSpPr>
          <p:nvPr>
            <p:ph idx="1"/>
          </p:nvPr>
        </p:nvSpPr>
        <p:spPr>
          <a:xfrm>
            <a:off x="86014" y="82262"/>
            <a:ext cx="8977168" cy="6694920"/>
          </a:xfrm>
        </p:spPr>
        <p:txBody>
          <a:bodyPr>
            <a:normAutofit/>
          </a:bodyPr>
          <a:p>
            <a:pPr>
              <a:buFont typeface="Wingdings" pitchFamily="2" charset="2"/>
              <a:buChar char="q"/>
            </a:pPr>
            <a:r>
              <a:rPr b="1" dirty="0" sz="2000" lang="en-US" u="sng">
                <a:solidFill>
                  <a:srgbClr val="C00000"/>
                </a:solidFill>
              </a:rPr>
              <a:t>ETIOLOGY OF </a:t>
            </a:r>
            <a:r>
              <a:rPr b="1" dirty="0" sz="2000" lang="en-US" err="1" u="sng">
                <a:solidFill>
                  <a:srgbClr val="C00000"/>
                </a:solidFill>
              </a:rPr>
              <a:t>NEUROCOGNTIVE</a:t>
            </a:r>
            <a:r>
              <a:rPr b="1" dirty="0" sz="2000" lang="en-US" u="sng">
                <a:solidFill>
                  <a:srgbClr val="C00000"/>
                </a:solidFill>
              </a:rPr>
              <a:t> DISABILITIES</a:t>
            </a:r>
          </a:p>
          <a:p>
            <a:pPr>
              <a:buFont typeface="Wingdings" pitchFamily="2" charset="2"/>
              <a:buChar char="Ø"/>
            </a:pPr>
            <a:r>
              <a:rPr dirty="0" sz="2000" lang="en-US"/>
              <a:t>Mechanisms by which </a:t>
            </a:r>
            <a:r>
              <a:rPr dirty="0" sz="2000" lang="en-US" err="1"/>
              <a:t>craniosynostosis</a:t>
            </a:r>
            <a:r>
              <a:rPr dirty="0" sz="2000" lang="en-US"/>
              <a:t> might affect brain development adversely: </a:t>
            </a:r>
          </a:p>
          <a:p>
            <a:pPr lvl="1">
              <a:buFont typeface="Wingdings" pitchFamily="2" charset="2"/>
              <a:buChar char="§"/>
            </a:pPr>
            <a:r>
              <a:rPr dirty="0" sz="2000" lang="en-US"/>
              <a:t>Global intracranial hypertension.</a:t>
            </a:r>
          </a:p>
          <a:p>
            <a:pPr lvl="1">
              <a:buFont typeface="Wingdings" pitchFamily="2" charset="2"/>
              <a:buChar char="§"/>
            </a:pPr>
            <a:r>
              <a:rPr dirty="0" sz="2000" lang="en-US"/>
              <a:t>Focal brain </a:t>
            </a:r>
            <a:r>
              <a:rPr dirty="0" sz="2000" lang="en-US" err="1"/>
              <a:t>hypoperfusion</a:t>
            </a:r>
            <a:r>
              <a:rPr dirty="0" sz="2000" lang="en-US"/>
              <a:t>. </a:t>
            </a:r>
          </a:p>
          <a:p>
            <a:pPr lvl="1">
              <a:buFont typeface="Wingdings" pitchFamily="2" charset="2"/>
              <a:buChar char="§"/>
            </a:pPr>
            <a:r>
              <a:rPr dirty="0" sz="2000" lang="en-US"/>
              <a:t>Mechanical deformation of </a:t>
            </a:r>
            <a:r>
              <a:rPr dirty="0" sz="2000" lang="en-US" err="1"/>
              <a:t>neuroanatomic</a:t>
            </a:r>
            <a:r>
              <a:rPr dirty="0" sz="2000" lang="en-US"/>
              <a:t> structures. </a:t>
            </a:r>
          </a:p>
          <a:p>
            <a:pPr lvl="1">
              <a:buFont typeface="Wingdings" pitchFamily="2" charset="2"/>
              <a:buChar char="§"/>
            </a:pPr>
            <a:endParaRPr dirty="0" sz="2000" lang="en-US"/>
          </a:p>
          <a:p>
            <a:r>
              <a:rPr dirty="0" sz="2000" lang="en-US"/>
              <a:t>Elevated ICP is a well-recognized feature of the </a:t>
            </a:r>
            <a:r>
              <a:rPr b="1" dirty="0" sz="2000" lang="en-US">
                <a:solidFill>
                  <a:srgbClr val="002060"/>
                </a:solidFill>
              </a:rPr>
              <a:t>syndromic forms of </a:t>
            </a:r>
            <a:r>
              <a:rPr b="1" dirty="0" sz="2000" lang="en-US" err="1">
                <a:solidFill>
                  <a:srgbClr val="002060"/>
                </a:solidFill>
              </a:rPr>
              <a:t>craniosynostosis</a:t>
            </a:r>
            <a:r>
              <a:rPr dirty="0" sz="2000" lang="en-US"/>
              <a:t>, but it can be occur in cases of single-suture synostosis.</a:t>
            </a:r>
          </a:p>
          <a:p>
            <a:endParaRPr dirty="0" sz="2000" lang="en-US"/>
          </a:p>
          <a:p>
            <a:pPr>
              <a:buFont typeface="Wingdings" pitchFamily="2" charset="2"/>
              <a:buChar char="v"/>
            </a:pPr>
            <a:r>
              <a:rPr b="1" dirty="0" sz="2000" lang="en-US" u="sng"/>
              <a:t>The clinical and radiographic diagnosis of elevated ICP can be problematic. </a:t>
            </a:r>
          </a:p>
          <a:p>
            <a:pPr indent="-457200" marL="457200">
              <a:buFont typeface="+mj-lt"/>
              <a:buAutoNum type="arabicParenR"/>
            </a:pPr>
            <a:r>
              <a:rPr b="1" dirty="0" sz="2000" lang="en-US" err="1">
                <a:solidFill>
                  <a:srgbClr val="0070C0"/>
                </a:solidFill>
              </a:rPr>
              <a:t>Funduscopic</a:t>
            </a:r>
            <a:r>
              <a:rPr b="1" dirty="0" sz="2000" lang="en-US">
                <a:solidFill>
                  <a:srgbClr val="0070C0"/>
                </a:solidFill>
              </a:rPr>
              <a:t> examination </a:t>
            </a:r>
            <a:r>
              <a:rPr dirty="0" sz="2000" lang="en-US"/>
              <a:t>has a high specificity in all age groups but does not have a high sensitivity until children are older than </a:t>
            </a:r>
            <a:r>
              <a:rPr b="1" dirty="0" sz="2000" lang="en-US">
                <a:solidFill>
                  <a:srgbClr val="7030A0"/>
                </a:solidFill>
              </a:rPr>
              <a:t>8 years</a:t>
            </a:r>
            <a:r>
              <a:rPr dirty="0" sz="2000" lang="en-US"/>
              <a:t>. </a:t>
            </a:r>
          </a:p>
          <a:p>
            <a:pPr indent="-457200" marL="457200">
              <a:buFont typeface="+mj-lt"/>
              <a:buAutoNum type="arabicParenR"/>
            </a:pPr>
            <a:r>
              <a:rPr b="1" dirty="0" sz="2000" lang="en-US">
                <a:solidFill>
                  <a:srgbClr val="0070C0"/>
                </a:solidFill>
              </a:rPr>
              <a:t>Severe diffuse beaten copper pattern and narrowed basal cisterns</a:t>
            </a:r>
            <a:r>
              <a:rPr dirty="0" sz="2000" lang="en-US"/>
              <a:t>, have poor sensitivity regardless of age but </a:t>
            </a:r>
            <a:r>
              <a:rPr b="1" dirty="0" sz="2000" lang="en-US" u="sng">
                <a:solidFill>
                  <a:srgbClr val="002060"/>
                </a:solidFill>
              </a:rPr>
              <a:t>high specificity</a:t>
            </a:r>
            <a:r>
              <a:rPr dirty="0" sz="2000" lang="en-US"/>
              <a:t> </a:t>
            </a:r>
            <a:r>
              <a:rPr dirty="0" sz="2000" lang="en-US" u="sng">
                <a:solidFill>
                  <a:srgbClr val="7030A0"/>
                </a:solidFill>
              </a:rPr>
              <a:t>in those younger than 18 months. </a:t>
            </a:r>
          </a:p>
          <a:p>
            <a:pPr indent="-457200" marL="457200">
              <a:buFont typeface="+mj-lt"/>
              <a:buAutoNum type="arabicParenR"/>
            </a:pPr>
            <a:r>
              <a:rPr b="1" dirty="0" sz="2000" lang="en-US" err="1">
                <a:solidFill>
                  <a:srgbClr val="0070C0"/>
                </a:solidFill>
              </a:rPr>
              <a:t>Sellar</a:t>
            </a:r>
            <a:r>
              <a:rPr b="1" dirty="0" sz="2000" lang="en-US">
                <a:solidFill>
                  <a:srgbClr val="0070C0"/>
                </a:solidFill>
              </a:rPr>
              <a:t> erosion and suture </a:t>
            </a:r>
            <a:r>
              <a:rPr b="1" dirty="0" sz="2000" lang="en-US" err="1">
                <a:solidFill>
                  <a:srgbClr val="0070C0"/>
                </a:solidFill>
              </a:rPr>
              <a:t>diastasis</a:t>
            </a:r>
            <a:r>
              <a:rPr dirty="0" sz="2000" lang="en-US"/>
              <a:t> have high specificity in all ages.</a:t>
            </a:r>
            <a:endParaRPr dirty="0" sz="2000" lang="en-IQ"/>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Craniosynostosis Youmans Chap.192</dc:title>
  <dc:creator>Ahmed Maan</dc:creator>
  <cp:lastModifiedBy>Ahmed Maan</cp:lastModifiedBy>
  <dcterms:created xsi:type="dcterms:W3CDTF">2020-02-09T13:09:53Z</dcterms:created>
  <dcterms:modified xsi:type="dcterms:W3CDTF">2022-11-25T20:19:26Z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13948b54aef54a1dad82b5d50db625b3</vt:lpwstr>
  </property>
</Properties>
</file>