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type="screen4x3" cy="6858000" cx="9144000"/>
  <p:notesSz cx="6858000" cy="9144000"/>
  <p:defaultText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6029" autoAdjust="0"/>
    <p:restoredTop sz="94660"/>
  </p:normalViewPr>
  <p:slideViewPr>
    <p:cSldViewPr snapToGrid="0">
      <p:cViewPr varScale="1">
        <p:scale>
          <a:sx n="73" d="100"/>
          <a:sy n="73" d="100"/>
        </p:scale>
        <p:origin x="576" y="72"/>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tableStyles" Target="tableStyles.xml"/><Relationship Id="rId58" Type="http://schemas.openxmlformats.org/officeDocument/2006/relationships/presProps" Target="presProps.xml"/><Relationship Id="rId59" Type="http://schemas.openxmlformats.org/officeDocument/2006/relationships/viewProps" Target="viewProps.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33" name=""/>
        <p:cNvGrpSpPr/>
        <p:nvPr/>
      </p:nvGrpSpPr>
      <p:grpSpPr>
        <a:xfrm>
          <a:off x="0" y="0"/>
          <a:ext cx="0" cy="0"/>
          <a:chOff x="0" y="0"/>
          <a:chExt cx="0" cy="0"/>
        </a:xfrm>
      </p:grpSpPr>
      <p:sp>
        <p:nvSpPr>
          <p:cNvPr id="1048681"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82"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83"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84"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85"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86"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25" name=""/>
        <p:cNvGrpSpPr/>
        <p:nvPr/>
      </p:nvGrpSpPr>
      <p:grpSpPr>
        <a:xfrm>
          <a:off x="0" y="0"/>
          <a:ext cx="0" cy="0"/>
          <a:chOff x="0" y="0"/>
          <a:chExt cx="0" cy="0"/>
        </a:xfrm>
      </p:grpSpPr>
      <p:sp>
        <p:nvSpPr>
          <p:cNvPr id="1048643"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644"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645" name="Date Placeholder 3"/>
          <p:cNvSpPr>
            <a:spLocks noGrp="1"/>
          </p:cNvSpPr>
          <p:nvPr>
            <p:ph type="dt" sz="half" idx="10"/>
          </p:nvPr>
        </p:nvSpPr>
        <p:spPr/>
        <p:txBody>
          <a:bodyPr/>
          <a:p>
            <a:fld id="{C764DE79-268F-4C1A-8933-263129D2AF90}" type="datetimeFigureOut">
              <a:rPr dirty="0" lang="en-US"/>
              <a:t>8/12/20</a:t>
            </a:fld>
            <a:endParaRPr dirty="0" lang="en-US"/>
          </a:p>
        </p:txBody>
      </p:sp>
      <p:sp>
        <p:nvSpPr>
          <p:cNvPr id="1048646" name="Footer Placeholder 4"/>
          <p:cNvSpPr>
            <a:spLocks noGrp="1"/>
          </p:cNvSpPr>
          <p:nvPr>
            <p:ph type="ftr" sz="quarter" idx="11"/>
          </p:nvPr>
        </p:nvSpPr>
        <p:spPr/>
        <p:txBody>
          <a:bodyPr/>
          <a:p>
            <a:endParaRPr dirty="0" lang="en-US"/>
          </a:p>
        </p:txBody>
      </p:sp>
      <p:sp>
        <p:nvSpPr>
          <p:cNvPr id="104864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28" name=""/>
        <p:cNvGrpSpPr/>
        <p:nvPr/>
      </p:nvGrpSpPr>
      <p:grpSpPr>
        <a:xfrm>
          <a:off x="0" y="0"/>
          <a:ext cx="0" cy="0"/>
          <a:chOff x="0" y="0"/>
          <a:chExt cx="0" cy="0"/>
        </a:xfrm>
      </p:grpSpPr>
      <p:sp>
        <p:nvSpPr>
          <p:cNvPr id="1048659" name="Title 1"/>
          <p:cNvSpPr>
            <a:spLocks noGrp="1"/>
          </p:cNvSpPr>
          <p:nvPr>
            <p:ph type="title"/>
          </p:nvPr>
        </p:nvSpPr>
        <p:spPr/>
        <p:txBody>
          <a:bodyPr/>
          <a:p>
            <a:r>
              <a:rPr lang="en-US"/>
              <a:t>Click to edit Master title style</a:t>
            </a:r>
            <a:endParaRPr dirty="0" lang="en-US"/>
          </a:p>
        </p:txBody>
      </p:sp>
      <p:sp>
        <p:nvSpPr>
          <p:cNvPr id="1048660"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1" name="Date Placeholder 3"/>
          <p:cNvSpPr>
            <a:spLocks noGrp="1"/>
          </p:cNvSpPr>
          <p:nvPr>
            <p:ph type="dt" sz="half" idx="10"/>
          </p:nvPr>
        </p:nvSpPr>
        <p:spPr/>
        <p:txBody>
          <a:bodyPr/>
          <a:p>
            <a:fld id="{C764DE79-268F-4C1A-8933-263129D2AF90}" type="datetimeFigureOut">
              <a:rPr dirty="0" lang="en-US"/>
              <a:t>8/12/20</a:t>
            </a:fld>
            <a:endParaRPr dirty="0" lang="en-US"/>
          </a:p>
        </p:txBody>
      </p:sp>
      <p:sp>
        <p:nvSpPr>
          <p:cNvPr id="1048662" name="Footer Placeholder 4"/>
          <p:cNvSpPr>
            <a:spLocks noGrp="1"/>
          </p:cNvSpPr>
          <p:nvPr>
            <p:ph type="ftr" sz="quarter" idx="11"/>
          </p:nvPr>
        </p:nvSpPr>
        <p:spPr/>
        <p:txBody>
          <a:bodyPr/>
          <a:p>
            <a:endParaRPr dirty="0" lang="en-US"/>
          </a:p>
        </p:txBody>
      </p:sp>
      <p:sp>
        <p:nvSpPr>
          <p:cNvPr id="1048663"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26" name=""/>
        <p:cNvGrpSpPr/>
        <p:nvPr/>
      </p:nvGrpSpPr>
      <p:grpSpPr>
        <a:xfrm>
          <a:off x="0" y="0"/>
          <a:ext cx="0" cy="0"/>
          <a:chOff x="0" y="0"/>
          <a:chExt cx="0" cy="0"/>
        </a:xfrm>
      </p:grpSpPr>
      <p:sp>
        <p:nvSpPr>
          <p:cNvPr id="1048648"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49"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0" name="Date Placeholder 3"/>
          <p:cNvSpPr>
            <a:spLocks noGrp="1"/>
          </p:cNvSpPr>
          <p:nvPr>
            <p:ph type="dt" sz="half" idx="10"/>
          </p:nvPr>
        </p:nvSpPr>
        <p:spPr/>
        <p:txBody>
          <a:bodyPr/>
          <a:p>
            <a:fld id="{C764DE79-268F-4C1A-8933-263129D2AF90}" type="datetimeFigureOut">
              <a:rPr dirty="0" lang="en-US"/>
              <a:t>8/12/20</a:t>
            </a:fld>
            <a:endParaRPr dirty="0" lang="en-US"/>
          </a:p>
        </p:txBody>
      </p:sp>
      <p:sp>
        <p:nvSpPr>
          <p:cNvPr id="1048651" name="Footer Placeholder 4"/>
          <p:cNvSpPr>
            <a:spLocks noGrp="1"/>
          </p:cNvSpPr>
          <p:nvPr>
            <p:ph type="ftr" sz="quarter" idx="11"/>
          </p:nvPr>
        </p:nvSpPr>
        <p:spPr/>
        <p:txBody>
          <a:bodyPr/>
          <a:p>
            <a:endParaRPr dirty="0" lang="en-US"/>
          </a:p>
        </p:txBody>
      </p:sp>
      <p:sp>
        <p:nvSpPr>
          <p:cNvPr id="104865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dirty="0" lang="en-US"/>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8/12/20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29" name=""/>
        <p:cNvGrpSpPr/>
        <p:nvPr/>
      </p:nvGrpSpPr>
      <p:grpSpPr>
        <a:xfrm>
          <a:off x="0" y="0"/>
          <a:ext cx="0" cy="0"/>
          <a:chOff x="0" y="0"/>
          <a:chExt cx="0" cy="0"/>
        </a:xfrm>
      </p:grpSpPr>
      <p:sp>
        <p:nvSpPr>
          <p:cNvPr id="1048664"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65"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8666" name="Date Placeholder 3"/>
          <p:cNvSpPr>
            <a:spLocks noGrp="1"/>
          </p:cNvSpPr>
          <p:nvPr>
            <p:ph type="dt" sz="half" idx="10"/>
          </p:nvPr>
        </p:nvSpPr>
        <p:spPr/>
        <p:txBody>
          <a:bodyPr/>
          <a:p>
            <a:fld id="{C764DE79-268F-4C1A-8933-263129D2AF90}" type="datetimeFigureOut">
              <a:rPr dirty="0" lang="en-US"/>
              <a:t>8/12/20</a:t>
            </a:fld>
            <a:endParaRPr dirty="0" lang="en-US"/>
          </a:p>
        </p:txBody>
      </p:sp>
      <p:sp>
        <p:nvSpPr>
          <p:cNvPr id="1048667" name="Footer Placeholder 4"/>
          <p:cNvSpPr>
            <a:spLocks noGrp="1"/>
          </p:cNvSpPr>
          <p:nvPr>
            <p:ph type="ftr" sz="quarter" idx="11"/>
          </p:nvPr>
        </p:nvSpPr>
        <p:spPr/>
        <p:txBody>
          <a:bodyPr/>
          <a:p>
            <a:endParaRPr dirty="0" lang="en-US"/>
          </a:p>
        </p:txBody>
      </p:sp>
      <p:sp>
        <p:nvSpPr>
          <p:cNvPr id="1048668"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30" name=""/>
        <p:cNvGrpSpPr/>
        <p:nvPr/>
      </p:nvGrpSpPr>
      <p:grpSpPr>
        <a:xfrm>
          <a:off x="0" y="0"/>
          <a:ext cx="0" cy="0"/>
          <a:chOff x="0" y="0"/>
          <a:chExt cx="0" cy="0"/>
        </a:xfrm>
      </p:grpSpPr>
      <p:sp>
        <p:nvSpPr>
          <p:cNvPr id="1048669" name="Title 1"/>
          <p:cNvSpPr>
            <a:spLocks noGrp="1"/>
          </p:cNvSpPr>
          <p:nvPr>
            <p:ph type="title"/>
          </p:nvPr>
        </p:nvSpPr>
        <p:spPr/>
        <p:txBody>
          <a:bodyPr/>
          <a:p>
            <a:r>
              <a:rPr lang="en-US"/>
              <a:t>Click to edit Master title style</a:t>
            </a:r>
            <a:endParaRPr dirty="0" lang="en-US"/>
          </a:p>
        </p:txBody>
      </p:sp>
      <p:sp>
        <p:nvSpPr>
          <p:cNvPr id="1048670"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1"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2" name="Date Placeholder 4"/>
          <p:cNvSpPr>
            <a:spLocks noGrp="1"/>
          </p:cNvSpPr>
          <p:nvPr>
            <p:ph type="dt" sz="half" idx="10"/>
          </p:nvPr>
        </p:nvSpPr>
        <p:spPr/>
        <p:txBody>
          <a:bodyPr/>
          <a:p>
            <a:fld id="{C764DE79-268F-4C1A-8933-263129D2AF90}" type="datetimeFigureOut">
              <a:rPr dirty="0" lang="en-US"/>
              <a:t>8/12/20</a:t>
            </a:fld>
            <a:endParaRPr dirty="0" lang="en-US"/>
          </a:p>
        </p:txBody>
      </p:sp>
      <p:sp>
        <p:nvSpPr>
          <p:cNvPr id="1048673" name="Footer Placeholder 5"/>
          <p:cNvSpPr>
            <a:spLocks noGrp="1"/>
          </p:cNvSpPr>
          <p:nvPr>
            <p:ph type="ftr" sz="quarter" idx="11"/>
          </p:nvPr>
        </p:nvSpPr>
        <p:spPr/>
        <p:txBody>
          <a:bodyPr/>
          <a:p>
            <a:endParaRPr dirty="0" lang="en-US"/>
          </a:p>
        </p:txBody>
      </p:sp>
      <p:sp>
        <p:nvSpPr>
          <p:cNvPr id="1048674"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7" name=""/>
        <p:cNvGrpSpPr/>
        <p:nvPr/>
      </p:nvGrpSpPr>
      <p:grpSpPr>
        <a:xfrm>
          <a:off x="0" y="0"/>
          <a:ext cx="0" cy="0"/>
          <a:chOff x="0" y="0"/>
          <a:chExt cx="0" cy="0"/>
        </a:xfrm>
      </p:grpSpPr>
      <p:sp>
        <p:nvSpPr>
          <p:cNvPr id="1048591"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592"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593"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94"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595"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96" name="Date Placeholder 6"/>
          <p:cNvSpPr>
            <a:spLocks noGrp="1"/>
          </p:cNvSpPr>
          <p:nvPr>
            <p:ph type="dt" sz="half" idx="10"/>
          </p:nvPr>
        </p:nvSpPr>
        <p:spPr/>
        <p:txBody>
          <a:bodyPr/>
          <a:p>
            <a:fld id="{C764DE79-268F-4C1A-8933-263129D2AF90}" type="datetimeFigureOut">
              <a:rPr dirty="0" lang="en-US"/>
              <a:t>8/12/20</a:t>
            </a:fld>
            <a:endParaRPr dirty="0" lang="en-US"/>
          </a:p>
        </p:txBody>
      </p:sp>
      <p:sp>
        <p:nvSpPr>
          <p:cNvPr id="1048597" name="Footer Placeholder 7"/>
          <p:cNvSpPr>
            <a:spLocks noGrp="1"/>
          </p:cNvSpPr>
          <p:nvPr>
            <p:ph type="ftr" sz="quarter" idx="11"/>
          </p:nvPr>
        </p:nvSpPr>
        <p:spPr/>
        <p:txBody>
          <a:bodyPr/>
          <a:p>
            <a:endParaRPr dirty="0" lang="en-US"/>
          </a:p>
        </p:txBody>
      </p:sp>
      <p:sp>
        <p:nvSpPr>
          <p:cNvPr id="1048598"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23" name=""/>
        <p:cNvGrpSpPr/>
        <p:nvPr/>
      </p:nvGrpSpPr>
      <p:grpSpPr>
        <a:xfrm>
          <a:off x="0" y="0"/>
          <a:ext cx="0" cy="0"/>
          <a:chOff x="0" y="0"/>
          <a:chExt cx="0" cy="0"/>
        </a:xfrm>
      </p:grpSpPr>
      <p:sp>
        <p:nvSpPr>
          <p:cNvPr id="1048638" name="Title 1"/>
          <p:cNvSpPr>
            <a:spLocks noGrp="1"/>
          </p:cNvSpPr>
          <p:nvPr>
            <p:ph type="title"/>
          </p:nvPr>
        </p:nvSpPr>
        <p:spPr/>
        <p:txBody>
          <a:bodyPr/>
          <a:p>
            <a:r>
              <a:rPr lang="en-US"/>
              <a:t>Click to edit Master title style</a:t>
            </a:r>
            <a:endParaRPr dirty="0" lang="en-US"/>
          </a:p>
        </p:txBody>
      </p:sp>
      <p:sp>
        <p:nvSpPr>
          <p:cNvPr id="1048639" name="Date Placeholder 2"/>
          <p:cNvSpPr>
            <a:spLocks noGrp="1"/>
          </p:cNvSpPr>
          <p:nvPr>
            <p:ph type="dt" sz="half" idx="10"/>
          </p:nvPr>
        </p:nvSpPr>
        <p:spPr/>
        <p:txBody>
          <a:bodyPr/>
          <a:p>
            <a:fld id="{C764DE79-268F-4C1A-8933-263129D2AF90}" type="datetimeFigureOut">
              <a:rPr dirty="0" lang="en-US"/>
              <a:t>8/12/20</a:t>
            </a:fld>
            <a:endParaRPr dirty="0" lang="en-US"/>
          </a:p>
        </p:txBody>
      </p:sp>
      <p:sp>
        <p:nvSpPr>
          <p:cNvPr id="1048640" name="Footer Placeholder 3"/>
          <p:cNvSpPr>
            <a:spLocks noGrp="1"/>
          </p:cNvSpPr>
          <p:nvPr>
            <p:ph type="ftr" sz="quarter" idx="11"/>
          </p:nvPr>
        </p:nvSpPr>
        <p:spPr/>
        <p:txBody>
          <a:bodyPr/>
          <a:p>
            <a:endParaRPr dirty="0" lang="en-US"/>
          </a:p>
        </p:txBody>
      </p:sp>
      <p:sp>
        <p:nvSpPr>
          <p:cNvPr id="1048641"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8" name=""/>
        <p:cNvGrpSpPr/>
        <p:nvPr/>
      </p:nvGrpSpPr>
      <p:grpSpPr>
        <a:xfrm>
          <a:off x="0" y="0"/>
          <a:ext cx="0" cy="0"/>
          <a:chOff x="0" y="0"/>
          <a:chExt cx="0" cy="0"/>
        </a:xfrm>
      </p:grpSpPr>
      <p:sp>
        <p:nvSpPr>
          <p:cNvPr id="1048611" name="Date Placeholder 1"/>
          <p:cNvSpPr>
            <a:spLocks noGrp="1"/>
          </p:cNvSpPr>
          <p:nvPr>
            <p:ph type="dt" sz="half" idx="10"/>
          </p:nvPr>
        </p:nvSpPr>
        <p:spPr/>
        <p:txBody>
          <a:bodyPr/>
          <a:p>
            <a:fld id="{C764DE79-268F-4C1A-8933-263129D2AF90}" type="datetimeFigureOut">
              <a:rPr dirty="0" lang="en-US"/>
              <a:t>8/12/20</a:t>
            </a:fld>
            <a:endParaRPr dirty="0" lang="en-US"/>
          </a:p>
        </p:txBody>
      </p:sp>
      <p:sp>
        <p:nvSpPr>
          <p:cNvPr id="1048612" name="Footer Placeholder 2"/>
          <p:cNvSpPr>
            <a:spLocks noGrp="1"/>
          </p:cNvSpPr>
          <p:nvPr>
            <p:ph type="ftr" sz="quarter" idx="11"/>
          </p:nvPr>
        </p:nvSpPr>
        <p:spPr/>
        <p:txBody>
          <a:bodyPr/>
          <a:p>
            <a:endParaRPr dirty="0" lang="en-US"/>
          </a:p>
        </p:txBody>
      </p:sp>
      <p:sp>
        <p:nvSpPr>
          <p:cNvPr id="1048613"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31" name=""/>
        <p:cNvGrpSpPr/>
        <p:nvPr/>
      </p:nvGrpSpPr>
      <p:grpSpPr>
        <a:xfrm>
          <a:off x="0" y="0"/>
          <a:ext cx="0" cy="0"/>
          <a:chOff x="0" y="0"/>
          <a:chExt cx="0" cy="0"/>
        </a:xfrm>
      </p:grpSpPr>
      <p:sp>
        <p:nvSpPr>
          <p:cNvPr id="1048675"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76"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7"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78" name="Date Placeholder 4"/>
          <p:cNvSpPr>
            <a:spLocks noGrp="1"/>
          </p:cNvSpPr>
          <p:nvPr>
            <p:ph type="dt" sz="half" idx="10"/>
          </p:nvPr>
        </p:nvSpPr>
        <p:spPr/>
        <p:txBody>
          <a:bodyPr/>
          <a:p>
            <a:fld id="{C764DE79-268F-4C1A-8933-263129D2AF90}" type="datetimeFigureOut">
              <a:rPr dirty="0" lang="en-US"/>
              <a:t>8/12/20</a:t>
            </a:fld>
            <a:endParaRPr dirty="0" lang="en-US"/>
          </a:p>
        </p:txBody>
      </p:sp>
      <p:sp>
        <p:nvSpPr>
          <p:cNvPr id="1048679" name="Footer Placeholder 5"/>
          <p:cNvSpPr>
            <a:spLocks noGrp="1"/>
          </p:cNvSpPr>
          <p:nvPr>
            <p:ph type="ftr" sz="quarter" idx="11"/>
          </p:nvPr>
        </p:nvSpPr>
        <p:spPr/>
        <p:txBody>
          <a:bodyPr/>
          <a:p>
            <a:endParaRPr dirty="0" lang="en-US"/>
          </a:p>
        </p:txBody>
      </p:sp>
      <p:sp>
        <p:nvSpPr>
          <p:cNvPr id="1048680"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27" name=""/>
        <p:cNvGrpSpPr/>
        <p:nvPr/>
      </p:nvGrpSpPr>
      <p:grpSpPr>
        <a:xfrm>
          <a:off x="0" y="0"/>
          <a:ext cx="0" cy="0"/>
          <a:chOff x="0" y="0"/>
          <a:chExt cx="0" cy="0"/>
        </a:xfrm>
      </p:grpSpPr>
      <p:sp>
        <p:nvSpPr>
          <p:cNvPr id="1048653"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54"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55"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56" name="Date Placeholder 4"/>
          <p:cNvSpPr>
            <a:spLocks noGrp="1"/>
          </p:cNvSpPr>
          <p:nvPr>
            <p:ph type="dt" sz="half" idx="10"/>
          </p:nvPr>
        </p:nvSpPr>
        <p:spPr/>
        <p:txBody>
          <a:bodyPr/>
          <a:p>
            <a:fld id="{C764DE79-268F-4C1A-8933-263129D2AF90}" type="datetimeFigureOut">
              <a:rPr dirty="0" lang="en-US"/>
              <a:t>8/12/20</a:t>
            </a:fld>
            <a:endParaRPr dirty="0" lang="en-US"/>
          </a:p>
        </p:txBody>
      </p:sp>
      <p:sp>
        <p:nvSpPr>
          <p:cNvPr id="1048657" name="Footer Placeholder 5"/>
          <p:cNvSpPr>
            <a:spLocks noGrp="1"/>
          </p:cNvSpPr>
          <p:nvPr>
            <p:ph type="ftr" sz="quarter" idx="11"/>
          </p:nvPr>
        </p:nvSpPr>
        <p:spPr/>
        <p:txBody>
          <a:bodyPr/>
          <a:p>
            <a:endParaRPr dirty="0" lang="en-US"/>
          </a:p>
        </p:txBody>
      </p:sp>
      <p:sp>
        <p:nvSpPr>
          <p:cNvPr id="1048658"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8/12/20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emf"/><Relationship Id="rId3"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emf"/><Relationship Id="rId3"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hyperlink" Target="https://radiopaedia.org/articles/inferior-medullary-velum?lang=us" TargetMode="External"/><Relationship Id="rId3" Type="http://schemas.openxmlformats.org/officeDocument/2006/relationships/hyperlink" Target="https://radiopaedia.org/articles/cisterna-magna?lang=us" TargetMode="External"/><Relationship Id="rId4" Type="http://schemas.openxmlformats.org/officeDocument/2006/relationships/hyperlink" Target="https://radiopaedia.org/articles/vermis?lang=us" TargetMode="External"/><Relationship Id="rId5" Type="http://schemas.openxmlformats.org/officeDocument/2006/relationships/hyperlink" Target="https://radiopaedia.org/articles/fourth-ventricle?lang=us" TargetMode="External"/><Relationship Id="rId6"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1976870" y="1143000"/>
            <a:ext cx="5190259" cy="2805545"/>
          </a:xfrm>
          <a:ln>
            <a:noFill/>
          </a:ln>
          <a:effectLst>
            <a:outerShdw algn="ctr" blurRad="190500" dir="2700000" dist="228600">
              <a:srgbClr val="000000">
                <a:alpha val="30000"/>
              </a:srgbClr>
            </a:outerShdw>
          </a:effectLst>
          <a:scene3d>
            <a:camera prst="orthographicFront">
              <a:rot lat="0" lon="0" rev="0"/>
            </a:camera>
            <a:lightRig dir="t" rig="glow">
              <a:rot lat="0" lon="0" rev="4800000"/>
            </a:lightRig>
          </a:scene3d>
          <a:sp3d prstMaterial="matte">
            <a:bevelT w="127000" h="63500"/>
          </a:sp3d>
        </p:spPr>
        <p:txBody>
          <a:bodyPr>
            <a:normAutofit/>
          </a:bodyPr>
          <a:p>
            <a:pPr algn="ctr"/>
            <a:r>
              <a:rPr dirty="0" sz="6600" lang="en-US">
                <a:solidFill>
                  <a:srgbClr val="002060"/>
                </a:solidFill>
                <a:latin typeface="Algerian" pitchFamily="82" charset="77"/>
              </a:rPr>
              <a:t>Cranial </a:t>
            </a:r>
            <a:r>
              <a:rPr dirty="0" sz="6600" lang="en-US" err="1">
                <a:solidFill>
                  <a:srgbClr val="002060"/>
                </a:solidFill>
                <a:latin typeface="Algerian" pitchFamily="82" charset="77"/>
              </a:rPr>
              <a:t>Dysraphisms</a:t>
            </a:r>
            <a:br>
              <a:rPr dirty="0" sz="6600" lang="en-US">
                <a:solidFill>
                  <a:schemeClr val="accent5">
                    <a:lumMod val="75000"/>
                  </a:schemeClr>
                </a:solidFill>
                <a:latin typeface="Algerian" pitchFamily="82" charset="77"/>
              </a:rPr>
            </a:br>
            <a:r>
              <a:rPr b="1" dirty="0" sz="2200" lang="en-US" err="1">
                <a:latin typeface="+mn-lt"/>
              </a:rPr>
              <a:t>Youmans</a:t>
            </a:r>
            <a:r>
              <a:rPr b="1" dirty="0" sz="2200" lang="en-US">
                <a:latin typeface="+mn-lt"/>
              </a:rPr>
              <a:t> Chap. 187</a:t>
            </a:r>
            <a:endParaRPr b="1" dirty="0" sz="2200" lang="ar-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8" name=""/>
        <p:cNvGrpSpPr/>
        <p:nvPr/>
      </p:nvGrpSpPr>
      <p:grpSpPr>
        <a:xfrm>
          <a:off x="0" y="0"/>
          <a:ext cx="0" cy="0"/>
          <a:chOff x="0" y="0"/>
          <a:chExt cx="0" cy="0"/>
        </a:xfrm>
      </p:grpSpPr>
      <p:sp>
        <p:nvSpPr>
          <p:cNvPr id="1048599" name="Text Placeholder 4"/>
          <p:cNvSpPr>
            <a:spLocks noGrp="1"/>
          </p:cNvSpPr>
          <p:nvPr>
            <p:ph type="body" idx="1"/>
          </p:nvPr>
        </p:nvSpPr>
        <p:spPr>
          <a:xfrm>
            <a:off x="5559880" y="4972049"/>
            <a:ext cx="3022418" cy="395612"/>
          </a:xfrm>
        </p:spPr>
        <p:txBody>
          <a:bodyPr>
            <a:normAutofit fontScale="75000" lnSpcReduction="10000"/>
          </a:bodyPr>
          <a:p>
            <a:r>
              <a:rPr dirty="0" lang="en-US"/>
              <a:t>Frontonasal encephalocele</a:t>
            </a:r>
            <a:endParaRPr dirty="0" lang="ar-IQ"/>
          </a:p>
        </p:txBody>
      </p:sp>
      <p:pic>
        <p:nvPicPr>
          <p:cNvPr id="2097158" name="Content Placeholder 6"/>
          <p:cNvPicPr>
            <a:picLocks noChangeAspect="1" noGrp="1"/>
          </p:cNvPicPr>
          <p:nvPr>
            <p:ph sz="half" idx="2"/>
          </p:nvPr>
        </p:nvPicPr>
        <p:blipFill>
          <a:blip xmlns:r="http://schemas.openxmlformats.org/officeDocument/2006/relationships" r:embed="rId1"/>
          <a:stretch>
            <a:fillRect/>
          </a:stretch>
        </p:blipFill>
        <p:spPr>
          <a:xfrm>
            <a:off x="114300" y="1151164"/>
            <a:ext cx="4457700" cy="4555670"/>
          </a:xfrm>
          <a:prstGeom prst="rect"/>
          <a:ln>
            <a:noFill/>
          </a:ln>
          <a:effectLst>
            <a:softEdge rad="112500"/>
          </a:effectLst>
        </p:spPr>
      </p:pic>
      <p:pic>
        <p:nvPicPr>
          <p:cNvPr id="2097159" name="Content Placeholder 7"/>
          <p:cNvPicPr>
            <a:picLocks noChangeAspect="1" noGrp="1"/>
          </p:cNvPicPr>
          <p:nvPr>
            <p:ph sz="quarter" idx="4"/>
          </p:nvPr>
        </p:nvPicPr>
        <p:blipFill>
          <a:blip xmlns:r="http://schemas.openxmlformats.org/officeDocument/2006/relationships" r:embed="rId2"/>
          <a:stretch>
            <a:fillRect/>
          </a:stretch>
        </p:blipFill>
        <p:spPr>
          <a:xfrm>
            <a:off x="4572000" y="1151164"/>
            <a:ext cx="4457700" cy="4555671"/>
          </a:xfrm>
          <a:prstGeom prst="rect"/>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9" name=""/>
        <p:cNvGrpSpPr/>
        <p:nvPr/>
      </p:nvGrpSpPr>
      <p:grpSpPr>
        <a:xfrm>
          <a:off x="0" y="0"/>
          <a:ext cx="0" cy="0"/>
          <a:chOff x="0" y="0"/>
          <a:chExt cx="0" cy="0"/>
        </a:xfrm>
      </p:grpSpPr>
      <p:pic>
        <p:nvPicPr>
          <p:cNvPr id="2097160" name="Content Placeholder 9"/>
          <p:cNvPicPr>
            <a:picLocks noChangeAspect="1" noGrp="1"/>
          </p:cNvPicPr>
          <p:nvPr>
            <p:ph sz="quarter" idx="4"/>
          </p:nvPr>
        </p:nvPicPr>
        <p:blipFill>
          <a:blip xmlns:r="http://schemas.openxmlformats.org/officeDocument/2006/relationships" r:embed="rId1"/>
          <a:stretch>
            <a:fillRect/>
          </a:stretch>
        </p:blipFill>
        <p:spPr>
          <a:xfrm>
            <a:off x="4723515" y="1285404"/>
            <a:ext cx="4163785" cy="4070336"/>
          </a:xfrm>
          <a:prstGeom prst="rect"/>
          <a:ln>
            <a:noFill/>
          </a:ln>
          <a:effectLst>
            <a:softEdge rad="112500"/>
          </a:effectLst>
        </p:spPr>
      </p:pic>
      <p:sp>
        <p:nvSpPr>
          <p:cNvPr id="1048600" name="Text Placeholder 2"/>
          <p:cNvSpPr>
            <a:spLocks noGrp="1"/>
          </p:cNvSpPr>
          <p:nvPr>
            <p:ph type="body" idx="1"/>
          </p:nvPr>
        </p:nvSpPr>
        <p:spPr>
          <a:xfrm>
            <a:off x="373057" y="5392202"/>
            <a:ext cx="3868340" cy="617934"/>
          </a:xfrm>
        </p:spPr>
        <p:txBody>
          <a:bodyPr>
            <a:noAutofit/>
          </a:bodyPr>
          <a:p>
            <a:r>
              <a:rPr dirty="0" sz="2000" lang="en-US"/>
              <a:t>An example of lt. temporal encephalocele</a:t>
            </a:r>
            <a:endParaRPr dirty="0" sz="2000" lang="ar-IQ"/>
          </a:p>
        </p:txBody>
      </p:sp>
      <p:pic>
        <p:nvPicPr>
          <p:cNvPr id="2097161" name="Content Placeholder 8"/>
          <p:cNvPicPr>
            <a:picLocks noChangeAspect="1" noGrp="1"/>
          </p:cNvPicPr>
          <p:nvPr>
            <p:ph sz="half" idx="2"/>
          </p:nvPr>
        </p:nvPicPr>
        <p:blipFill>
          <a:blip xmlns:r="http://schemas.openxmlformats.org/officeDocument/2006/relationships" r:embed="rId2"/>
          <a:stretch>
            <a:fillRect/>
          </a:stretch>
        </p:blipFill>
        <p:spPr>
          <a:xfrm>
            <a:off x="225335" y="1285404"/>
            <a:ext cx="4163785" cy="4070336"/>
          </a:xfrm>
          <a:prstGeom prst="rect"/>
          <a:ln>
            <a:noFill/>
          </a:ln>
          <a:effectLst>
            <a:softEdge rad="112500"/>
          </a:effectLst>
        </p:spPr>
      </p:pic>
      <p:sp>
        <p:nvSpPr>
          <p:cNvPr id="1048601" name="Text Placeholder 4"/>
          <p:cNvSpPr>
            <a:spLocks noGrp="1"/>
          </p:cNvSpPr>
          <p:nvPr>
            <p:ph type="body" sz="quarter" idx="3"/>
          </p:nvPr>
        </p:nvSpPr>
        <p:spPr>
          <a:xfrm>
            <a:off x="4754882" y="5350131"/>
            <a:ext cx="4261757" cy="907505"/>
          </a:xfrm>
        </p:spPr>
        <p:txBody>
          <a:bodyPr>
            <a:noAutofit/>
          </a:bodyPr>
          <a:p>
            <a:r>
              <a:rPr dirty="0" sz="2000" lang="en-US"/>
              <a:t>A child with a large occipital encephalocele with almost complete herniation of the brain into the sac</a:t>
            </a:r>
            <a:endParaRPr dirty="0" sz="2000" lang="ar-IQ"/>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sp>
        <p:nvSpPr>
          <p:cNvPr id="1048602" name="Content Placeholder 2"/>
          <p:cNvSpPr>
            <a:spLocks noGrp="1"/>
          </p:cNvSpPr>
          <p:nvPr>
            <p:ph idx="1"/>
          </p:nvPr>
        </p:nvSpPr>
        <p:spPr>
          <a:xfrm>
            <a:off x="97559" y="105352"/>
            <a:ext cx="8942532" cy="6660284"/>
          </a:xfrm>
        </p:spPr>
        <p:txBody>
          <a:bodyPr>
            <a:normAutofit/>
          </a:bodyPr>
          <a:p>
            <a:pPr>
              <a:buFont typeface="Wingdings" pitchFamily="2" charset="2"/>
              <a:buChar char="q"/>
            </a:pPr>
            <a:r>
              <a:rPr b="1" dirty="0" sz="2000" lang="en-US" u="sng">
                <a:solidFill>
                  <a:srgbClr val="C00000"/>
                </a:solidFill>
                <a:effectLst>
                  <a:outerShdw algn="tl" blurRad="38100" dir="2700000" dist="38100">
                    <a:srgbClr val="000000">
                      <a:alpha val="43137"/>
                    </a:srgbClr>
                  </a:outerShdw>
                </a:effectLst>
              </a:rPr>
              <a:t>Genetics</a:t>
            </a:r>
            <a:endParaRPr b="1" dirty="0" sz="2000" lang="ar-IQ" u="sng">
              <a:solidFill>
                <a:srgbClr val="C00000"/>
              </a:solidFill>
              <a:effectLst>
                <a:outerShdw algn="tl" blurRad="38100" dir="2700000" dist="38100">
                  <a:srgbClr val="000000">
                    <a:alpha val="43137"/>
                  </a:srgbClr>
                </a:outerShdw>
              </a:effectLst>
            </a:endParaRPr>
          </a:p>
          <a:p>
            <a:r>
              <a:rPr dirty="0" sz="2000" lang="en-US"/>
              <a:t>Most encephaloceles are believed to be sporadic.</a:t>
            </a:r>
          </a:p>
          <a:p>
            <a:r>
              <a:rPr dirty="0" sz="2000" lang="en-US"/>
              <a:t>Some are likely related to environmental factors (</a:t>
            </a:r>
            <a:r>
              <a:rPr b="1" dirty="0" sz="2000" lang="en-US"/>
              <a:t>association of pesticides </a:t>
            </a:r>
            <a:r>
              <a:rPr dirty="0" sz="2000" lang="en-US"/>
              <a:t>and </a:t>
            </a:r>
            <a:r>
              <a:rPr b="1" dirty="0" sz="2000" lang="en-US"/>
              <a:t>excessive tea consumption</a:t>
            </a:r>
            <a:r>
              <a:rPr dirty="0" sz="2000" lang="en-US"/>
              <a:t>).</a:t>
            </a:r>
          </a:p>
          <a:p>
            <a:r>
              <a:rPr dirty="0" sz="2000" lang="en-US" err="1"/>
              <a:t>Encephaloceles</a:t>
            </a:r>
            <a:r>
              <a:rPr dirty="0" sz="2000" lang="en-US"/>
              <a:t> tend to occur in families with a history of </a:t>
            </a:r>
            <a:r>
              <a:rPr b="1" dirty="0" sz="2000" lang="en-US">
                <a:solidFill>
                  <a:srgbClr val="0070C0"/>
                </a:solidFill>
              </a:rPr>
              <a:t>neural tube defects</a:t>
            </a:r>
            <a:r>
              <a:rPr dirty="0" sz="2000" lang="en-US"/>
              <a:t>.</a:t>
            </a:r>
          </a:p>
          <a:p>
            <a:pPr>
              <a:buFont typeface="Wingdings" pitchFamily="2" charset="2"/>
              <a:buChar char="§"/>
            </a:pPr>
            <a:endParaRPr dirty="0" sz="2000" lang="en-US">
              <a:solidFill>
                <a:srgbClr val="C00000"/>
              </a:solidFill>
            </a:endParaRPr>
          </a:p>
          <a:p>
            <a:pPr>
              <a:buFont typeface="Wingdings" pitchFamily="2" charset="2"/>
              <a:buChar char="§"/>
            </a:pPr>
            <a:r>
              <a:rPr b="1" dirty="0" sz="2000" lang="en-US">
                <a:solidFill>
                  <a:srgbClr val="7030A0"/>
                </a:solidFill>
              </a:rPr>
              <a:t>Morning Glory syndrome</a:t>
            </a:r>
            <a:r>
              <a:rPr dirty="0" sz="2000" lang="en-US"/>
              <a:t> : congenital dysplasia of the optic disk and </a:t>
            </a:r>
            <a:r>
              <a:rPr dirty="0" sz="2000" lang="en-US" err="1"/>
              <a:t>craniofacial</a:t>
            </a:r>
            <a:r>
              <a:rPr dirty="0" sz="2000" lang="en-US"/>
              <a:t> abnormalities, has been found in basal </a:t>
            </a:r>
            <a:r>
              <a:rPr dirty="0" sz="2000" lang="en-US" err="1"/>
              <a:t>encephalocele</a:t>
            </a:r>
            <a:r>
              <a:rPr dirty="0" sz="2000" lang="en-US"/>
              <a:t>.</a:t>
            </a:r>
          </a:p>
          <a:p>
            <a:pPr>
              <a:buFont typeface="Wingdings" pitchFamily="2" charset="2"/>
              <a:buChar char="§"/>
            </a:pPr>
            <a:endParaRPr dirty="0" sz="2000" lang="en-US"/>
          </a:p>
          <a:p>
            <a:pPr>
              <a:buFont typeface="Wingdings" pitchFamily="2" charset="2"/>
              <a:buChar char="q"/>
            </a:pPr>
            <a:r>
              <a:rPr b="1" dirty="0" sz="2000" lang="en-US" u="sng">
                <a:solidFill>
                  <a:srgbClr val="C00000"/>
                </a:solidFill>
              </a:rPr>
              <a:t>Diagnosis</a:t>
            </a:r>
            <a:endParaRPr b="1" dirty="0" sz="2000" lang="ar-IQ" u="sng">
              <a:solidFill>
                <a:srgbClr val="C00000"/>
              </a:solidFill>
            </a:endParaRPr>
          </a:p>
          <a:p>
            <a:pPr lvl="1">
              <a:buFont typeface="Wingdings" pitchFamily="2" charset="2"/>
              <a:buChar char="ü"/>
            </a:pPr>
            <a:r>
              <a:rPr dirty="0" sz="2000" lang="en-US"/>
              <a:t>Abnormal maternal serum AFP values</a:t>
            </a:r>
          </a:p>
          <a:p>
            <a:pPr lvl="1">
              <a:buFont typeface="Wingdings" pitchFamily="2" charset="2"/>
              <a:buChar char="ü"/>
            </a:pPr>
            <a:r>
              <a:rPr dirty="0" sz="2000" lang="en-US"/>
              <a:t>Prenatal ultrasound</a:t>
            </a:r>
          </a:p>
          <a:p>
            <a:pPr lvl="1">
              <a:buFont typeface="Wingdings" pitchFamily="2" charset="2"/>
              <a:buChar char="ü"/>
            </a:pPr>
            <a:r>
              <a:rPr dirty="0" sz="2000" lang="en-US"/>
              <a:t>MRI</a:t>
            </a:r>
          </a:p>
          <a:p>
            <a:pPr lvl="1">
              <a:buFont typeface="Wingdings" pitchFamily="2" charset="2"/>
              <a:buChar char="ü"/>
            </a:pPr>
            <a:r>
              <a:rPr dirty="0" sz="2000" lang="en-US"/>
              <a:t>MRV</a:t>
            </a:r>
          </a:p>
          <a:p>
            <a:pPr lvl="1">
              <a:buFont typeface="Wingdings" pitchFamily="2" charset="2"/>
              <a:buChar char="ü"/>
            </a:pPr>
            <a:r>
              <a:rPr dirty="0" sz="2000" lang="en-US"/>
              <a:t>3D CT reconstruction : used to evaluate bony defect</a:t>
            </a:r>
          </a:p>
          <a:p>
            <a:pPr lvl="1">
              <a:buFont typeface="Wingdings" pitchFamily="2" charset="2"/>
              <a:buChar char="ü"/>
            </a:pPr>
            <a:r>
              <a:rPr dirty="0" sz="2000" lang="en-US"/>
              <a:t>Angiography : useful in delineating specific vessels supply the sac.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1" name=""/>
        <p:cNvGrpSpPr/>
        <p:nvPr/>
      </p:nvGrpSpPr>
      <p:grpSpPr>
        <a:xfrm>
          <a:off x="0" y="0"/>
          <a:ext cx="0" cy="0"/>
          <a:chOff x="0" y="0"/>
          <a:chExt cx="0" cy="0"/>
        </a:xfrm>
      </p:grpSpPr>
      <p:sp>
        <p:nvSpPr>
          <p:cNvPr id="1048603" name="Content Placeholder 2"/>
          <p:cNvSpPr>
            <a:spLocks noGrp="1"/>
          </p:cNvSpPr>
          <p:nvPr>
            <p:ph idx="1"/>
          </p:nvPr>
        </p:nvSpPr>
        <p:spPr>
          <a:xfrm>
            <a:off x="86014" y="84166"/>
            <a:ext cx="8965622" cy="6693015"/>
          </a:xfrm>
        </p:spPr>
        <p:txBody>
          <a:bodyPr>
            <a:noAutofit/>
          </a:bodyPr>
          <a:p>
            <a:pPr>
              <a:buFont typeface="Wingdings" pitchFamily="2" charset="2"/>
              <a:buChar char="q"/>
            </a:pPr>
            <a:r>
              <a:rPr b="1" dirty="0" sz="2000" lang="en-US" u="sng">
                <a:solidFill>
                  <a:srgbClr val="C00000"/>
                </a:solidFill>
              </a:rPr>
              <a:t>Clinical presentation </a:t>
            </a:r>
            <a:endParaRPr b="1" dirty="0" sz="2000" lang="ar-IQ" u="sng">
              <a:solidFill>
                <a:srgbClr val="C00000"/>
              </a:solidFill>
            </a:endParaRPr>
          </a:p>
          <a:p>
            <a:pPr>
              <a:buFont typeface="Wingdings" panose="05000000000000000000" pitchFamily="2" charset="2"/>
              <a:buChar char="Ø"/>
            </a:pPr>
            <a:r>
              <a:rPr b="1" dirty="0" sz="2000" lang="en-US" err="1">
                <a:solidFill>
                  <a:srgbClr val="0070C0"/>
                </a:solidFill>
              </a:rPr>
              <a:t>Sincipital</a:t>
            </a:r>
            <a:r>
              <a:rPr b="1" dirty="0" sz="2000" lang="en-US">
                <a:solidFill>
                  <a:srgbClr val="0070C0"/>
                </a:solidFill>
              </a:rPr>
              <a:t> or posterior </a:t>
            </a:r>
            <a:r>
              <a:rPr b="1" dirty="0" sz="2000" lang="en-US" err="1">
                <a:solidFill>
                  <a:srgbClr val="0070C0"/>
                </a:solidFill>
              </a:rPr>
              <a:t>encephaloceles</a:t>
            </a:r>
            <a:r>
              <a:rPr dirty="0" sz="2000" lang="en-US"/>
              <a:t> </a:t>
            </a:r>
          </a:p>
          <a:p>
            <a:pPr lvl="1"/>
            <a:r>
              <a:rPr dirty="0" sz="2000" lang="en-US"/>
              <a:t>Can be readily apparent at birth as visible masses.</a:t>
            </a:r>
          </a:p>
          <a:p>
            <a:pPr lvl="1"/>
            <a:endParaRPr dirty="0" sz="2000" lang="en-US"/>
          </a:p>
          <a:p>
            <a:pPr>
              <a:buFont typeface="Wingdings" panose="05000000000000000000" pitchFamily="2" charset="2"/>
              <a:buChar char="Ø"/>
            </a:pPr>
            <a:r>
              <a:rPr b="1" dirty="0" sz="2000" lang="en-US">
                <a:solidFill>
                  <a:srgbClr val="0070C0"/>
                </a:solidFill>
              </a:rPr>
              <a:t>Basal encephaloceles</a:t>
            </a:r>
            <a:r>
              <a:rPr dirty="0" sz="2000" lang="en-US"/>
              <a:t> can present as  </a:t>
            </a:r>
          </a:p>
          <a:p>
            <a:pPr lvl="1">
              <a:buFont typeface="Wingdings" panose="05000000000000000000" pitchFamily="2" charset="2"/>
              <a:buChar char="§"/>
            </a:pPr>
            <a:r>
              <a:rPr dirty="0" sz="2000" lang="en-US"/>
              <a:t>Nasal obstruction </a:t>
            </a:r>
          </a:p>
          <a:p>
            <a:pPr lvl="1">
              <a:buFont typeface="Wingdings" panose="05000000000000000000" pitchFamily="2" charset="2"/>
              <a:buChar char="§"/>
            </a:pPr>
            <a:r>
              <a:rPr dirty="0" sz="2000" lang="en-US"/>
              <a:t>Obligate oral breathing</a:t>
            </a:r>
          </a:p>
          <a:p>
            <a:pPr lvl="1">
              <a:buFont typeface="Wingdings" panose="05000000000000000000" pitchFamily="2" charset="2"/>
              <a:buChar char="§"/>
            </a:pPr>
            <a:r>
              <a:rPr dirty="0" sz="2000" lang="en-US"/>
              <a:t>Snoring</a:t>
            </a:r>
          </a:p>
          <a:p>
            <a:pPr lvl="1">
              <a:buFont typeface="Wingdings" panose="05000000000000000000" pitchFamily="2" charset="2"/>
              <a:buChar char="§"/>
            </a:pPr>
            <a:r>
              <a:rPr dirty="0" sz="2000" lang="en-US"/>
              <a:t>Potential CSF rhinorrhea and meningitis </a:t>
            </a:r>
          </a:p>
          <a:p>
            <a:pPr lvl="1">
              <a:buFont typeface="Wingdings" panose="05000000000000000000" pitchFamily="2" charset="2"/>
              <a:buChar char="§"/>
            </a:pPr>
            <a:r>
              <a:rPr dirty="0" sz="2000" lang="en-US"/>
              <a:t>Purulent nasal discharge</a:t>
            </a:r>
          </a:p>
          <a:p>
            <a:pPr lvl="1">
              <a:buFont typeface="Wingdings" panose="05000000000000000000" pitchFamily="2" charset="2"/>
              <a:buChar char="§"/>
            </a:pPr>
            <a:endParaRPr dirty="0" sz="2000" lang="en-US"/>
          </a:p>
          <a:p>
            <a:pPr>
              <a:buFont typeface="Wingdings" panose="05000000000000000000" pitchFamily="2" charset="2"/>
              <a:buChar char="Ø"/>
            </a:pPr>
            <a:r>
              <a:rPr b="1" dirty="0" sz="2000" lang="en-US">
                <a:solidFill>
                  <a:srgbClr val="0070C0"/>
                </a:solidFill>
              </a:rPr>
              <a:t>Temporal </a:t>
            </a:r>
            <a:r>
              <a:rPr b="1" dirty="0" sz="2000" lang="en-US" err="1">
                <a:solidFill>
                  <a:srgbClr val="0070C0"/>
                </a:solidFill>
              </a:rPr>
              <a:t>encephaloceles</a:t>
            </a:r>
            <a:r>
              <a:rPr b="1" dirty="0" sz="2000" lang="en-US">
                <a:solidFill>
                  <a:srgbClr val="0070C0"/>
                </a:solidFill>
              </a:rPr>
              <a:t> </a:t>
            </a:r>
          </a:p>
          <a:p>
            <a:pPr lvl="1"/>
            <a:r>
              <a:rPr dirty="0" sz="2000" lang="en-US"/>
              <a:t>Appear spontaneously in childhood or adulthood, with sudden CSF </a:t>
            </a:r>
            <a:r>
              <a:rPr dirty="0" sz="2000" lang="en-US" err="1"/>
              <a:t>otorhinorrhea</a:t>
            </a:r>
            <a:r>
              <a:rPr dirty="0" sz="2000" lang="en-US"/>
              <a:t>, or with repeated bouts of meningitis.</a:t>
            </a:r>
            <a:endParaRPr dirty="0" sz="2000" lang="ar-IQ"/>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2" name=""/>
        <p:cNvGrpSpPr/>
        <p:nvPr/>
      </p:nvGrpSpPr>
      <p:grpSpPr>
        <a:xfrm>
          <a:off x="0" y="0"/>
          <a:ext cx="0" cy="0"/>
          <a:chOff x="0" y="0"/>
          <a:chExt cx="0" cy="0"/>
        </a:xfrm>
      </p:grpSpPr>
      <p:sp>
        <p:nvSpPr>
          <p:cNvPr id="1048604" name="Title 1"/>
          <p:cNvSpPr>
            <a:spLocks noGrp="1"/>
          </p:cNvSpPr>
          <p:nvPr>
            <p:ph type="title"/>
          </p:nvPr>
        </p:nvSpPr>
        <p:spPr>
          <a:xfrm>
            <a:off x="4572000" y="4433877"/>
            <a:ext cx="4047342" cy="1096064"/>
          </a:xfrm>
        </p:spPr>
        <p:txBody>
          <a:bodyPr>
            <a:noAutofit/>
          </a:bodyPr>
          <a:p>
            <a:r>
              <a:rPr dirty="0" sz="2000" lang="en-US">
                <a:latin typeface="+mn-lt"/>
              </a:rPr>
              <a:t>Sagittal MRI of a child with a </a:t>
            </a:r>
            <a:r>
              <a:rPr dirty="0" sz="2000" lang="en-US" err="1">
                <a:latin typeface="+mn-lt"/>
              </a:rPr>
              <a:t>frontobasal</a:t>
            </a:r>
            <a:r>
              <a:rPr dirty="0" sz="2000" lang="en-US">
                <a:latin typeface="+mn-lt"/>
              </a:rPr>
              <a:t> meningocele arising from the sella region and extending to the level of the posterior palate</a:t>
            </a:r>
            <a:endParaRPr dirty="0" sz="2000" lang="ar-IQ">
              <a:latin typeface="+mn-lt"/>
            </a:endParaRPr>
          </a:p>
        </p:txBody>
      </p:sp>
      <p:pic>
        <p:nvPicPr>
          <p:cNvPr id="2097162" name="Content Placeholder 3"/>
          <p:cNvPicPr>
            <a:picLocks noChangeAspect="1" noGrp="1"/>
          </p:cNvPicPr>
          <p:nvPr>
            <p:ph idx="1"/>
          </p:nvPr>
        </p:nvPicPr>
        <p:blipFill>
          <a:blip xmlns:r="http://schemas.openxmlformats.org/officeDocument/2006/relationships" r:embed="rId1"/>
          <a:stretch>
            <a:fillRect/>
          </a:stretch>
        </p:blipFill>
        <p:spPr>
          <a:xfrm>
            <a:off x="265542" y="198287"/>
            <a:ext cx="4306458" cy="4156223"/>
          </a:xfrm>
          <a:prstGeom prst="rect"/>
          <a:ln>
            <a:noFill/>
          </a:ln>
          <a:effectLst>
            <a:softEdge rad="112500"/>
          </a:effectLst>
        </p:spPr>
      </p:pic>
      <p:sp>
        <p:nvSpPr>
          <p:cNvPr id="1048605" name="TextBox 4"/>
          <p:cNvSpPr txBox="1"/>
          <p:nvPr/>
        </p:nvSpPr>
        <p:spPr>
          <a:xfrm>
            <a:off x="447054" y="4354510"/>
            <a:ext cx="3943433" cy="707886"/>
          </a:xfrm>
          <a:prstGeom prst="rect"/>
          <a:noFill/>
        </p:spPr>
        <p:txBody>
          <a:bodyPr rtlCol="1" wrap="square">
            <a:spAutoFit/>
          </a:bodyPr>
          <a:p>
            <a:r>
              <a:rPr dirty="0" sz="2000" lang="en-US"/>
              <a:t>Sagittal and axial image of an occipital encephalocele</a:t>
            </a:r>
            <a:endParaRPr dirty="0" sz="2000" lang="ar-IQ"/>
          </a:p>
        </p:txBody>
      </p:sp>
      <p:pic>
        <p:nvPicPr>
          <p:cNvPr id="2097163" name="Content Placeholder 3"/>
          <p:cNvPicPr>
            <a:picLocks noChangeAspect="1"/>
          </p:cNvPicPr>
          <p:nvPr/>
        </p:nvPicPr>
        <p:blipFill>
          <a:blip xmlns:r="http://schemas.openxmlformats.org/officeDocument/2006/relationships" r:embed="rId2"/>
          <a:stretch>
            <a:fillRect/>
          </a:stretch>
        </p:blipFill>
        <p:spPr>
          <a:xfrm>
            <a:off x="4572000" y="198287"/>
            <a:ext cx="4306458" cy="4156223"/>
          </a:xfrm>
          <a:prstGeom prst="rect"/>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3" name=""/>
        <p:cNvGrpSpPr/>
        <p:nvPr/>
      </p:nvGrpSpPr>
      <p:grpSpPr>
        <a:xfrm>
          <a:off x="0" y="0"/>
          <a:ext cx="0" cy="0"/>
          <a:chOff x="0" y="0"/>
          <a:chExt cx="0" cy="0"/>
        </a:xfrm>
      </p:grpSpPr>
      <p:sp>
        <p:nvSpPr>
          <p:cNvPr id="1048606" name="Content Placeholder 2"/>
          <p:cNvSpPr>
            <a:spLocks noGrp="1"/>
          </p:cNvSpPr>
          <p:nvPr>
            <p:ph idx="1"/>
          </p:nvPr>
        </p:nvSpPr>
        <p:spPr>
          <a:xfrm>
            <a:off x="86012" y="82262"/>
            <a:ext cx="8977169" cy="6775738"/>
          </a:xfrm>
        </p:spPr>
        <p:txBody>
          <a:bodyPr>
            <a:normAutofit/>
          </a:bodyPr>
          <a:p>
            <a:pPr>
              <a:buFont typeface="Wingdings" pitchFamily="2" charset="2"/>
              <a:buChar char="q"/>
            </a:pPr>
            <a:r>
              <a:rPr b="1" dirty="0" sz="2000" lang="en-US" u="sng">
                <a:solidFill>
                  <a:srgbClr val="C00000"/>
                </a:solidFill>
              </a:rPr>
              <a:t>MANAGEMENT</a:t>
            </a:r>
            <a:endParaRPr b="1" dirty="0" sz="2000" lang="ar-IQ" u="sng">
              <a:solidFill>
                <a:srgbClr val="C00000"/>
              </a:solidFill>
            </a:endParaRPr>
          </a:p>
          <a:p>
            <a:pPr>
              <a:buFont typeface="Wingdings" pitchFamily="2" charset="2"/>
              <a:buChar char="Ø"/>
            </a:pPr>
            <a:r>
              <a:rPr b="1" dirty="0" sz="2000" lang="en-US">
                <a:solidFill>
                  <a:srgbClr val="002060"/>
                </a:solidFill>
              </a:rPr>
              <a:t>Cesarean section to</a:t>
            </a:r>
          </a:p>
          <a:p>
            <a:pPr lvl="1">
              <a:buFont typeface="Wingdings" pitchFamily="2" charset="2"/>
              <a:buChar char="ü"/>
            </a:pPr>
            <a:r>
              <a:rPr dirty="0" sz="2000" lang="en-US"/>
              <a:t>Improve outcomes by minimizing birth trauma and infection risk.</a:t>
            </a:r>
          </a:p>
          <a:p>
            <a:pPr lvl="1">
              <a:buFont typeface="Wingdings" pitchFamily="2" charset="2"/>
              <a:buChar char="ü"/>
            </a:pPr>
            <a:r>
              <a:rPr dirty="0" sz="2000" lang="en-US"/>
              <a:t>Recommended in infants presenting with particularly large and solid </a:t>
            </a:r>
            <a:r>
              <a:rPr dirty="0" sz="2000" lang="en-US" err="1"/>
              <a:t>encephaloceles</a:t>
            </a:r>
            <a:r>
              <a:rPr dirty="0" sz="2000" lang="en-US"/>
              <a:t>.</a:t>
            </a:r>
          </a:p>
          <a:p>
            <a:r>
              <a:rPr dirty="0" sz="2000" lang="en-US"/>
              <a:t>Once the child has been delivered, the encephalocele is wrapped in gauze sponges moistened with physiologic saline solution and covered with a plastic adhesive drape.</a:t>
            </a:r>
          </a:p>
          <a:p>
            <a:r>
              <a:rPr dirty="0" sz="2000" lang="en-US"/>
              <a:t>It is best to place the newborn child in the prone or lateral position to prevent pressure on the sac.</a:t>
            </a:r>
          </a:p>
          <a:p>
            <a:r>
              <a:rPr b="1" dirty="0" sz="2000" lang="en-US"/>
              <a:t>If the herniating sac has ruptured and is leaking CSF, the lesion should be treated emergently.</a:t>
            </a:r>
          </a:p>
          <a:p>
            <a:r>
              <a:rPr dirty="0" sz="2000" lang="en-US"/>
              <a:t>Otherwise, most cases of occipital encephaloceles can be managed electively.</a:t>
            </a:r>
          </a:p>
          <a:p>
            <a:endParaRPr dirty="0" sz="2000" lang="en-US"/>
          </a:p>
          <a:p>
            <a:pPr>
              <a:buFont typeface="Wingdings" pitchFamily="2" charset="2"/>
              <a:buChar char="Ø"/>
            </a:pPr>
            <a:r>
              <a:rPr b="1" dirty="0" sz="2000" lang="en-US">
                <a:solidFill>
                  <a:srgbClr val="002060"/>
                </a:solidFill>
              </a:rPr>
              <a:t>Anterior </a:t>
            </a:r>
            <a:r>
              <a:rPr b="1" dirty="0" sz="2000" lang="en-US" err="1">
                <a:solidFill>
                  <a:srgbClr val="002060"/>
                </a:solidFill>
              </a:rPr>
              <a:t>cephaloceles</a:t>
            </a:r>
            <a:r>
              <a:rPr b="1" dirty="0" sz="2000" lang="en-US">
                <a:solidFill>
                  <a:srgbClr val="002060"/>
                </a:solidFill>
              </a:rPr>
              <a:t> should be treated in early life to </a:t>
            </a:r>
          </a:p>
          <a:p>
            <a:pPr lvl="1">
              <a:buFont typeface="Wingdings" pitchFamily="2" charset="2"/>
              <a:buChar char="ü"/>
            </a:pPr>
            <a:r>
              <a:rPr dirty="0" sz="2000" lang="en-US"/>
              <a:t>Prevent further distortion of the facial skeleton during growth.</a:t>
            </a:r>
          </a:p>
          <a:p>
            <a:pPr lvl="1">
              <a:buFont typeface="Wingdings" pitchFamily="2" charset="2"/>
              <a:buChar char="ü"/>
            </a:pPr>
            <a:r>
              <a:rPr dirty="0" sz="2000" lang="en-US"/>
              <a:t>Protect against possible development of meningitis.</a:t>
            </a:r>
            <a:endParaRPr dirty="0" sz="2000" lang="ar-IQ"/>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4" name=""/>
        <p:cNvGrpSpPr/>
        <p:nvPr/>
      </p:nvGrpSpPr>
      <p:grpSpPr>
        <a:xfrm>
          <a:off x="0" y="0"/>
          <a:ext cx="0" cy="0"/>
          <a:chOff x="0" y="0"/>
          <a:chExt cx="0" cy="0"/>
        </a:xfrm>
      </p:grpSpPr>
      <p:sp>
        <p:nvSpPr>
          <p:cNvPr id="1048607" name="Content Placeholder 2"/>
          <p:cNvSpPr>
            <a:spLocks noGrp="1"/>
          </p:cNvSpPr>
          <p:nvPr>
            <p:ph idx="1"/>
          </p:nvPr>
        </p:nvSpPr>
        <p:spPr>
          <a:xfrm>
            <a:off x="86014" y="93806"/>
            <a:ext cx="8977168" cy="6671830"/>
          </a:xfrm>
        </p:spPr>
        <p:txBody>
          <a:bodyPr>
            <a:normAutofit/>
          </a:bodyPr>
          <a:p>
            <a:pPr>
              <a:buFont typeface="Wingdings" pitchFamily="2" charset="2"/>
              <a:buChar char="q"/>
            </a:pPr>
            <a:r>
              <a:rPr b="1" dirty="0" sz="2000" lang="en-US" err="1" u="sng">
                <a:solidFill>
                  <a:srgbClr val="C00000"/>
                </a:solidFill>
              </a:rPr>
              <a:t>Encephaloceles</a:t>
            </a:r>
            <a:r>
              <a:rPr b="1" dirty="0" sz="2000" lang="en-US" u="sng">
                <a:solidFill>
                  <a:srgbClr val="C00000"/>
                </a:solidFill>
              </a:rPr>
              <a:t> and Hydrocephalus</a:t>
            </a:r>
            <a:endParaRPr b="1" dirty="0" sz="2000" lang="ar-IQ" u="sng">
              <a:solidFill>
                <a:srgbClr val="C00000"/>
              </a:solidFill>
            </a:endParaRPr>
          </a:p>
          <a:p>
            <a:pPr>
              <a:buFont typeface="Wingdings" pitchFamily="2" charset="2"/>
              <a:buChar char="Ø"/>
            </a:pPr>
            <a:r>
              <a:rPr b="1" dirty="0" sz="2000" lang="en-US"/>
              <a:t>Posterior encephaloceles</a:t>
            </a:r>
            <a:r>
              <a:rPr dirty="0" sz="2000" lang="en-US"/>
              <a:t> is generally </a:t>
            </a:r>
            <a:r>
              <a:rPr b="1" dirty="0" sz="2000" lang="en-US">
                <a:solidFill>
                  <a:srgbClr val="002060"/>
                </a:solidFill>
              </a:rPr>
              <a:t>more common associated with HC</a:t>
            </a:r>
            <a:r>
              <a:rPr dirty="0" sz="2000" lang="en-US"/>
              <a:t> than anterior one.</a:t>
            </a:r>
          </a:p>
          <a:p>
            <a:pPr>
              <a:buFont typeface="Wingdings" pitchFamily="2" charset="2"/>
              <a:buChar char="Ø"/>
            </a:pPr>
            <a:r>
              <a:rPr b="1" dirty="0" sz="2000" lang="en-US"/>
              <a:t>Parietal </a:t>
            </a:r>
            <a:r>
              <a:rPr b="1" dirty="0" sz="2000" lang="en-US" err="1"/>
              <a:t>encephaloceles</a:t>
            </a:r>
            <a:r>
              <a:rPr dirty="0" sz="2000" lang="en-US"/>
              <a:t> are associated with </a:t>
            </a:r>
            <a:r>
              <a:rPr b="1" dirty="0" sz="2000" lang="en-US">
                <a:solidFill>
                  <a:srgbClr val="0070C0"/>
                </a:solidFill>
              </a:rPr>
              <a:t>dorsal interhemispheric cysts</a:t>
            </a:r>
            <a:r>
              <a:rPr dirty="0" sz="2000" lang="en-US"/>
              <a:t>, which can communicate with the ventricles.</a:t>
            </a:r>
          </a:p>
          <a:p>
            <a:pPr>
              <a:buFont typeface="Wingdings" pitchFamily="2" charset="2"/>
              <a:buChar char="Ø"/>
            </a:pPr>
            <a:r>
              <a:rPr dirty="0" sz="2000" lang="en-US" u="sng">
                <a:solidFill>
                  <a:srgbClr val="7030A0"/>
                </a:solidFill>
              </a:rPr>
              <a:t>Its recommended to treat the hydrocephalus </a:t>
            </a:r>
            <a:r>
              <a:rPr b="1" dirty="0" sz="2000" lang="en-US" u="sng">
                <a:solidFill>
                  <a:srgbClr val="C00000"/>
                </a:solidFill>
              </a:rPr>
              <a:t>first</a:t>
            </a:r>
            <a:r>
              <a:rPr dirty="0" sz="2000" lang="en-US"/>
              <a:t>, as this will facilitate dural reconstruction and decrease the potential for postoperative CSF leaks.</a:t>
            </a:r>
          </a:p>
          <a:p>
            <a:pPr>
              <a:buFont typeface="Wingdings" pitchFamily="2" charset="2"/>
              <a:buChar char="Ø"/>
            </a:pPr>
            <a:endParaRPr dirty="0" sz="2000" lang="en-US"/>
          </a:p>
          <a:p>
            <a:pPr>
              <a:buFont typeface="Wingdings" pitchFamily="2" charset="2"/>
              <a:buChar char="Ø"/>
            </a:pPr>
            <a:r>
              <a:rPr b="1" dirty="0" sz="2000" lang="en-US"/>
              <a:t>Patients without hydrocephalus </a:t>
            </a:r>
            <a:r>
              <a:rPr b="1" dirty="0" sz="2000" lang="en-US">
                <a:solidFill>
                  <a:srgbClr val="C00000"/>
                </a:solidFill>
              </a:rPr>
              <a:t>initially</a:t>
            </a:r>
            <a:r>
              <a:rPr dirty="0" sz="2000" lang="en-US"/>
              <a:t> may develop HC postoperatively after closure of the cranial defect.</a:t>
            </a:r>
          </a:p>
          <a:p>
            <a:pPr>
              <a:buFont typeface="Wingdings" pitchFamily="2" charset="2"/>
              <a:buChar char="Ø"/>
            </a:pPr>
            <a:endParaRPr dirty="0" sz="2000" lang="en-US"/>
          </a:p>
          <a:p>
            <a:pPr>
              <a:buFont typeface="Wingdings" pitchFamily="2" charset="2"/>
              <a:buChar char="Ø"/>
            </a:pPr>
            <a:r>
              <a:rPr b="1" dirty="0" sz="2000" lang="en-US">
                <a:solidFill>
                  <a:srgbClr val="7030A0"/>
                </a:solidFill>
              </a:rPr>
              <a:t>Suction sign </a:t>
            </a:r>
            <a:r>
              <a:rPr dirty="0" sz="2000" lang="en-US"/>
              <a:t>on post op. imaging may be seen, (where the ventricle and other cranial structures on the involved side extend toward the bony defect)</a:t>
            </a:r>
            <a:endParaRPr dirty="0" sz="2000" lang="ar-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5" name=""/>
        <p:cNvGrpSpPr/>
        <p:nvPr/>
      </p:nvGrpSpPr>
      <p:grpSpPr>
        <a:xfrm>
          <a:off x="0" y="0"/>
          <a:ext cx="0" cy="0"/>
          <a:chOff x="0" y="0"/>
          <a:chExt cx="0" cy="0"/>
        </a:xfrm>
      </p:grpSpPr>
      <p:sp>
        <p:nvSpPr>
          <p:cNvPr id="1048608" name="Content Placeholder 2"/>
          <p:cNvSpPr>
            <a:spLocks noGrp="1"/>
          </p:cNvSpPr>
          <p:nvPr>
            <p:ph idx="1"/>
          </p:nvPr>
        </p:nvSpPr>
        <p:spPr>
          <a:xfrm>
            <a:off x="628650" y="5206999"/>
            <a:ext cx="7886700" cy="1408545"/>
          </a:xfrm>
        </p:spPr>
        <p:txBody>
          <a:bodyPr>
            <a:noAutofit/>
          </a:bodyPr>
          <a:p>
            <a:pPr indent="0" marL="0">
              <a:buNone/>
            </a:pPr>
            <a:r>
              <a:rPr b="1" dirty="0" sz="2000" lang="en-US"/>
              <a:t>Postoperative computed tomographic scan of a girl with an occipital </a:t>
            </a:r>
            <a:r>
              <a:rPr b="1" dirty="0" sz="2000" lang="en-US" err="1"/>
              <a:t>encephalocele</a:t>
            </a:r>
            <a:r>
              <a:rPr b="1" dirty="0" sz="2000" lang="en-US"/>
              <a:t>. </a:t>
            </a:r>
          </a:p>
          <a:p>
            <a:pPr indent="0" marL="0">
              <a:buNone/>
            </a:pPr>
            <a:r>
              <a:rPr b="1" dirty="0" sz="2000" lang="en-US"/>
              <a:t>Note the stretching of the lateral ventricle (arrow) entering the occipital bone defect: the "</a:t>
            </a:r>
            <a:r>
              <a:rPr b="1" dirty="0" sz="2000" lang="en-US">
                <a:solidFill>
                  <a:srgbClr val="C00000"/>
                </a:solidFill>
              </a:rPr>
              <a:t>suction sign</a:t>
            </a:r>
            <a:r>
              <a:rPr b="1" dirty="0" sz="2000" lang="en-US"/>
              <a:t>"</a:t>
            </a:r>
            <a:endParaRPr b="1" dirty="0" sz="2000" lang="en-IQ"/>
          </a:p>
        </p:txBody>
      </p:sp>
      <p:pic>
        <p:nvPicPr>
          <p:cNvPr id="2097164" name="Picture 4"/>
          <p:cNvPicPr>
            <a:picLocks noChangeAspect="1"/>
          </p:cNvPicPr>
          <p:nvPr/>
        </p:nvPicPr>
        <p:blipFill>
          <a:blip xmlns:r="http://schemas.openxmlformats.org/officeDocument/2006/relationships" r:embed="rId1"/>
          <a:stretch>
            <a:fillRect/>
          </a:stretch>
        </p:blipFill>
        <p:spPr>
          <a:xfrm>
            <a:off x="87315" y="118341"/>
            <a:ext cx="8969370" cy="4927022"/>
          </a:xfrm>
          <a:prstGeom prst="rect"/>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6" name=""/>
        <p:cNvGrpSpPr/>
        <p:nvPr/>
      </p:nvGrpSpPr>
      <p:grpSpPr>
        <a:xfrm>
          <a:off x="0" y="0"/>
          <a:ext cx="0" cy="0"/>
          <a:chOff x="0" y="0"/>
          <a:chExt cx="0" cy="0"/>
        </a:xfrm>
      </p:grpSpPr>
      <p:sp>
        <p:nvSpPr>
          <p:cNvPr id="1048609" name="Content Placeholder 2"/>
          <p:cNvSpPr>
            <a:spLocks noGrp="1"/>
          </p:cNvSpPr>
          <p:nvPr>
            <p:ph idx="1"/>
          </p:nvPr>
        </p:nvSpPr>
        <p:spPr>
          <a:xfrm>
            <a:off x="86014" y="82262"/>
            <a:ext cx="8977168" cy="6694920"/>
          </a:xfrm>
        </p:spPr>
        <p:txBody>
          <a:bodyPr>
            <a:normAutofit/>
          </a:bodyPr>
          <a:p>
            <a:pPr>
              <a:buFont typeface="Wingdings" pitchFamily="2" charset="2"/>
              <a:buChar char="q"/>
            </a:pPr>
            <a:r>
              <a:rPr b="1" dirty="0" sz="2000" lang="en-US" u="sng">
                <a:solidFill>
                  <a:srgbClr val="C00000"/>
                </a:solidFill>
              </a:rPr>
              <a:t>The goal of surgery</a:t>
            </a:r>
            <a:endParaRPr b="1" dirty="0" sz="2000" lang="ar-IQ" u="sng">
              <a:solidFill>
                <a:srgbClr val="C00000"/>
              </a:solidFill>
            </a:endParaRPr>
          </a:p>
          <a:p>
            <a:pPr indent="-457200" marL="457200">
              <a:buFont typeface="+mj-lt"/>
              <a:buAutoNum type="arabicPeriod"/>
            </a:pPr>
            <a:r>
              <a:rPr dirty="0" sz="2000" lang="en-US"/>
              <a:t>Reduction of the herniation with preservation of as much viable brain as possible.</a:t>
            </a:r>
          </a:p>
          <a:p>
            <a:pPr indent="-457200" marL="457200">
              <a:buFont typeface="+mj-lt"/>
              <a:buAutoNum type="arabicPeriod"/>
            </a:pPr>
            <a:r>
              <a:rPr dirty="0" sz="2000" lang="en-US"/>
              <a:t>Water-tight dural closure with adequate skin coverage,</a:t>
            </a:r>
          </a:p>
          <a:p>
            <a:pPr indent="-457200" marL="457200">
              <a:buFont typeface="+mj-lt"/>
              <a:buAutoNum type="arabicPeriod"/>
            </a:pPr>
            <a:r>
              <a:rPr dirty="0" sz="2000" lang="en-US"/>
              <a:t>Repair of any cosmetic deformity, and cranial or craniofacial reconstruction.</a:t>
            </a:r>
          </a:p>
          <a:p>
            <a:pPr indent="-457200" marL="457200">
              <a:buFont typeface="+mj-lt"/>
              <a:buAutoNum type="arabicPeriod"/>
            </a:pPr>
            <a:r>
              <a:rPr dirty="0" sz="2000" lang="en-US"/>
              <a:t>With anterior encephaloceles in particular, the goal is to remove the lesion before it can further distort facial growth.</a:t>
            </a:r>
            <a:endParaRPr dirty="0" sz="2000" lang="ar-IQ"/>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7" name=""/>
        <p:cNvGrpSpPr/>
        <p:nvPr/>
      </p:nvGrpSpPr>
      <p:grpSpPr>
        <a:xfrm>
          <a:off x="0" y="0"/>
          <a:ext cx="0" cy="0"/>
          <a:chOff x="0" y="0"/>
          <a:chExt cx="0" cy="0"/>
        </a:xfrm>
      </p:grpSpPr>
      <p:sp>
        <p:nvSpPr>
          <p:cNvPr id="1048610" name="Content Placeholder 2"/>
          <p:cNvSpPr>
            <a:spLocks noGrp="1"/>
          </p:cNvSpPr>
          <p:nvPr>
            <p:ph idx="1"/>
          </p:nvPr>
        </p:nvSpPr>
        <p:spPr>
          <a:xfrm>
            <a:off x="97558" y="105352"/>
            <a:ext cx="8954077" cy="6660284"/>
          </a:xfrm>
        </p:spPr>
        <p:txBody>
          <a:bodyPr>
            <a:normAutofit/>
          </a:bodyPr>
          <a:p>
            <a:pPr>
              <a:buFont typeface="Wingdings" pitchFamily="2" charset="2"/>
              <a:buChar char="q"/>
            </a:pPr>
            <a:r>
              <a:rPr b="1" dirty="0" sz="2000" lang="en-US" u="sng">
                <a:solidFill>
                  <a:srgbClr val="C00000"/>
                </a:solidFill>
              </a:rPr>
              <a:t>Posterior </a:t>
            </a:r>
            <a:r>
              <a:rPr b="1" dirty="0" sz="2000" lang="en-US" err="1" u="sng">
                <a:solidFill>
                  <a:srgbClr val="C00000"/>
                </a:solidFill>
              </a:rPr>
              <a:t>Encephaloceles</a:t>
            </a:r>
            <a:r>
              <a:rPr b="1" dirty="0" sz="2000" lang="en-US" u="sng">
                <a:solidFill>
                  <a:srgbClr val="C00000"/>
                </a:solidFill>
              </a:rPr>
              <a:t> Surgical Technique:</a:t>
            </a:r>
            <a:endParaRPr b="1" dirty="0" sz="2000" lang="ar-IQ" u="sng">
              <a:solidFill>
                <a:srgbClr val="C00000"/>
              </a:solidFill>
            </a:endParaRPr>
          </a:p>
          <a:p>
            <a:pPr>
              <a:buFont typeface="Wingdings" pitchFamily="2" charset="2"/>
              <a:buChar char="Ø"/>
            </a:pPr>
            <a:r>
              <a:rPr b="1" dirty="0" sz="2000" lang="en-US"/>
              <a:t>Position</a:t>
            </a:r>
            <a:r>
              <a:rPr dirty="0" sz="2000" lang="en-US"/>
              <a:t> : prone position with the head and face placed on a padded pediatric horseshoe head holder.</a:t>
            </a:r>
          </a:p>
          <a:p>
            <a:pPr>
              <a:buFont typeface="Wingdings" pitchFamily="2" charset="2"/>
              <a:buChar char="Ø"/>
            </a:pPr>
            <a:r>
              <a:rPr b="1" dirty="0" sz="2000" lang="en-US"/>
              <a:t>Surgical technique</a:t>
            </a:r>
          </a:p>
          <a:p>
            <a:pPr indent="-457200" marL="457200">
              <a:buFont typeface="+mj-lt"/>
              <a:buAutoNum type="arabicPeriod"/>
            </a:pPr>
            <a:r>
              <a:rPr dirty="0" sz="2000" lang="en-US"/>
              <a:t>The encephalocele is grasped and raised with tissue forceps, and an elliptical incision is made around the sack close to the neck of the herniation.</a:t>
            </a:r>
          </a:p>
          <a:p>
            <a:pPr indent="-457200" marL="457200">
              <a:buFont typeface="+mj-lt"/>
              <a:buAutoNum type="arabicPeriod"/>
            </a:pPr>
            <a:r>
              <a:rPr dirty="0" sz="2000" lang="en-US"/>
              <a:t>An adequate full-thickness margin is maintained to allow for adequate skin closure later.</a:t>
            </a:r>
          </a:p>
          <a:p>
            <a:pPr indent="-457200" marL="457200">
              <a:buFont typeface="+mj-lt"/>
              <a:buAutoNum type="arabicPeriod"/>
            </a:pPr>
            <a:r>
              <a:rPr dirty="0" sz="2000" lang="en-US"/>
              <a:t>The skin is separated from the dura using blunt dissection until the margins of the bony defect have been established.</a:t>
            </a:r>
          </a:p>
          <a:p>
            <a:pPr indent="-457200" marL="457200">
              <a:buFont typeface="+mj-lt"/>
              <a:buAutoNum type="arabicPeriod"/>
            </a:pPr>
            <a:r>
              <a:rPr dirty="0" sz="2000" lang="en-US"/>
              <a:t>The dural sac is then cut and CSF is drained.</a:t>
            </a:r>
          </a:p>
          <a:p>
            <a:pPr indent="-457200" marL="457200">
              <a:buFont typeface="+mj-lt"/>
              <a:buAutoNum type="arabicPeriod"/>
            </a:pPr>
            <a:r>
              <a:rPr dirty="0" sz="2000" lang="en-US"/>
              <a:t>Dysplastic brain removed by the combination of both suction and bipolar cautery (most of the herniated tissue is not viable tissue).</a:t>
            </a:r>
          </a:p>
          <a:p>
            <a:pPr indent="-457200" marL="457200">
              <a:buFont typeface="+mj-lt"/>
              <a:buAutoNum type="arabicPeriod"/>
            </a:pPr>
            <a:r>
              <a:rPr dirty="0" sz="2000" lang="en-US"/>
              <a:t>The surrounding dura is then re-approximated.</a:t>
            </a:r>
          </a:p>
          <a:p>
            <a:endParaRPr dirty="0" sz="2000"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9" name=""/>
        <p:cNvGrpSpPr/>
        <p:nvPr/>
      </p:nvGrpSpPr>
      <p:grpSpPr>
        <a:xfrm>
          <a:off x="0" y="0"/>
          <a:ext cx="0" cy="0"/>
          <a:chOff x="0" y="0"/>
          <a:chExt cx="0" cy="0"/>
        </a:xfrm>
      </p:grpSpPr>
      <p:sp>
        <p:nvSpPr>
          <p:cNvPr id="1048587" name="Content Placeholder 2"/>
          <p:cNvSpPr>
            <a:spLocks noGrp="1"/>
          </p:cNvSpPr>
          <p:nvPr>
            <p:ph idx="1"/>
          </p:nvPr>
        </p:nvSpPr>
        <p:spPr>
          <a:xfrm>
            <a:off x="86014" y="93806"/>
            <a:ext cx="8965622" cy="6683375"/>
          </a:xfrm>
        </p:spPr>
        <p:txBody>
          <a:bodyPr>
            <a:normAutofit/>
          </a:bodyPr>
          <a:p>
            <a:pPr>
              <a:buFont typeface="Wingdings" pitchFamily="2" charset="2"/>
              <a:buChar char="v"/>
            </a:pPr>
            <a:r>
              <a:rPr b="1" dirty="0" sz="2000" lang="en-US"/>
              <a:t>Also called </a:t>
            </a:r>
            <a:r>
              <a:rPr b="1" dirty="0" sz="2000" lang="en-US">
                <a:solidFill>
                  <a:srgbClr val="C00000"/>
                </a:solidFill>
              </a:rPr>
              <a:t>Cranium </a:t>
            </a:r>
            <a:r>
              <a:rPr b="1" dirty="0" sz="2000" lang="en-US" err="1">
                <a:solidFill>
                  <a:srgbClr val="C00000"/>
                </a:solidFill>
              </a:rPr>
              <a:t>bifidum</a:t>
            </a:r>
            <a:endParaRPr b="1" dirty="0" sz="2000" lang="en-US">
              <a:solidFill>
                <a:srgbClr val="C00000"/>
              </a:solidFill>
            </a:endParaRPr>
          </a:p>
          <a:p>
            <a:r>
              <a:rPr b="1" dirty="0" sz="2000" lang="en-US" err="1">
                <a:solidFill>
                  <a:srgbClr val="7030A0"/>
                </a:solidFill>
              </a:rPr>
              <a:t>Cephalocele</a:t>
            </a:r>
            <a:r>
              <a:rPr dirty="0" sz="2000" lang="en-US"/>
              <a:t> a herniation of any of the intracranial contents through a defect in the skull</a:t>
            </a:r>
          </a:p>
          <a:p>
            <a:r>
              <a:rPr b="1" dirty="0" sz="2000" lang="en-US" err="1">
                <a:solidFill>
                  <a:srgbClr val="7030A0"/>
                </a:solidFill>
              </a:rPr>
              <a:t>Encephalocele</a:t>
            </a:r>
            <a:r>
              <a:rPr dirty="0" sz="2000" lang="en-US"/>
              <a:t> contains either normal brain or gliotic tissue</a:t>
            </a:r>
          </a:p>
          <a:p>
            <a:r>
              <a:rPr b="1" dirty="0" sz="2000" lang="en-US">
                <a:solidFill>
                  <a:srgbClr val="7030A0"/>
                </a:solidFill>
              </a:rPr>
              <a:t>Cranial meningocele</a:t>
            </a:r>
            <a:r>
              <a:rPr dirty="0" sz="2000" lang="en-US"/>
              <a:t> contains only cerebrospinal fluid (CSF) surrounded by a capsule of arachnoid tissue.</a:t>
            </a:r>
          </a:p>
          <a:p>
            <a:r>
              <a:rPr b="1" dirty="0" sz="2000" lang="en-US" err="1">
                <a:solidFill>
                  <a:srgbClr val="7030A0"/>
                </a:solidFill>
              </a:rPr>
              <a:t>Encephalocystocele</a:t>
            </a:r>
            <a:r>
              <a:rPr dirty="0" sz="2000" lang="en-US"/>
              <a:t>  when the contents of the herniated sac contain ventricular tissue</a:t>
            </a:r>
          </a:p>
          <a:p>
            <a:endParaRPr dirty="0" sz="2000" lang="en-US"/>
          </a:p>
          <a:p>
            <a:pPr>
              <a:buFont typeface="Wingdings" pitchFamily="2" charset="2"/>
              <a:buChar char="Ø"/>
            </a:pPr>
            <a:r>
              <a:rPr b="1" dirty="0" sz="2000" lang="en-US"/>
              <a:t>Classification according to etiology</a:t>
            </a:r>
          </a:p>
          <a:p>
            <a:pPr lvl="1">
              <a:buFont typeface="Wingdings" pitchFamily="2" charset="2"/>
              <a:buChar char="Ø"/>
            </a:pPr>
            <a:r>
              <a:rPr dirty="0" sz="2000" lang="en-US"/>
              <a:t>Primary (congenital)</a:t>
            </a:r>
          </a:p>
          <a:p>
            <a:pPr lvl="1">
              <a:buFont typeface="Wingdings" pitchFamily="2" charset="2"/>
              <a:buChar char="Ø"/>
            </a:pPr>
            <a:r>
              <a:rPr dirty="0" sz="2000" lang="en-US"/>
              <a:t>Secondary (acquired) due to </a:t>
            </a:r>
          </a:p>
          <a:p>
            <a:pPr lvl="2"/>
            <a:r>
              <a:rPr dirty="0" lang="en-US"/>
              <a:t>Trauma</a:t>
            </a:r>
          </a:p>
          <a:p>
            <a:pPr lvl="2"/>
            <a:r>
              <a:rPr dirty="0" lang="en-US"/>
              <a:t>Infection </a:t>
            </a:r>
          </a:p>
          <a:p>
            <a:pPr lvl="2"/>
            <a:r>
              <a:rPr dirty="0" lang="en-US"/>
              <a:t>Inflammation </a:t>
            </a:r>
          </a:p>
          <a:p>
            <a:pPr lvl="2"/>
            <a:r>
              <a:rPr dirty="0" lang="en-US"/>
              <a:t>Tumor</a:t>
            </a:r>
          </a:p>
          <a:p>
            <a:pPr lvl="2"/>
            <a:r>
              <a:rPr dirty="0" lang="en-US"/>
              <a:t>Previous surgical procedure</a:t>
            </a:r>
            <a:endParaRPr dirty="0" lang="ar-IQ"/>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9" name=""/>
        <p:cNvGrpSpPr/>
        <p:nvPr/>
      </p:nvGrpSpPr>
      <p:grpSpPr>
        <a:xfrm>
          <a:off x="0" y="0"/>
          <a:ext cx="0" cy="0"/>
          <a:chOff x="0" y="0"/>
          <a:chExt cx="0" cy="0"/>
        </a:xfrm>
      </p:grpSpPr>
      <p:pic>
        <p:nvPicPr>
          <p:cNvPr id="2097165" name="Picture 4"/>
          <p:cNvPicPr>
            <a:picLocks noChangeAspect="1"/>
          </p:cNvPicPr>
          <p:nvPr/>
        </p:nvPicPr>
        <p:blipFill>
          <a:blip xmlns:r="http://schemas.openxmlformats.org/officeDocument/2006/relationships" r:embed="rId1"/>
          <a:stretch>
            <a:fillRect/>
          </a:stretch>
        </p:blipFill>
        <p:spPr>
          <a:xfrm>
            <a:off x="117904" y="2390951"/>
            <a:ext cx="8908189" cy="4467049"/>
          </a:xfrm>
          <a:prstGeom prst="rect"/>
          <a:ln>
            <a:noFill/>
          </a:ln>
          <a:effectLst>
            <a:softEdge rad="112500"/>
          </a:effectLst>
        </p:spPr>
      </p:pic>
      <p:sp>
        <p:nvSpPr>
          <p:cNvPr id="1048614" name="TextBox 6"/>
          <p:cNvSpPr txBox="1"/>
          <p:nvPr/>
        </p:nvSpPr>
        <p:spPr>
          <a:xfrm>
            <a:off x="117904" y="80819"/>
            <a:ext cx="8908189" cy="2529840"/>
          </a:xfrm>
          <a:prstGeom prst="rect"/>
          <a:noFill/>
        </p:spPr>
        <p:txBody>
          <a:bodyPr wrap="square">
            <a:spAutoFit/>
          </a:bodyPr>
          <a:p>
            <a:pPr indent="-285750" marL="285750">
              <a:buFont typeface="Arial" panose="020B0604020202020204" pitchFamily="34" charset="0"/>
              <a:buChar char="•"/>
            </a:pPr>
            <a:r>
              <a:rPr dirty="0" sz="2100" lang="en-US"/>
              <a:t>It is common to use autologous split </a:t>
            </a:r>
            <a:r>
              <a:rPr dirty="0" sz="2100" lang="en-US" err="1"/>
              <a:t>calvarial</a:t>
            </a:r>
            <a:r>
              <a:rPr dirty="0" sz="2100" lang="en-US"/>
              <a:t> bone to repair the cranial defect.</a:t>
            </a:r>
          </a:p>
          <a:p>
            <a:pPr indent="-285750" marL="285750">
              <a:buFont typeface="Arial" panose="020B0604020202020204" pitchFamily="34" charset="0"/>
              <a:buChar char="•"/>
            </a:pPr>
            <a:r>
              <a:rPr dirty="0" sz="2100" lang="en-US"/>
              <a:t>Wide craniotomy incorporating both normal bone and the </a:t>
            </a:r>
            <a:r>
              <a:rPr dirty="0" sz="2100" lang="en-US" err="1"/>
              <a:t>cephalocele</a:t>
            </a:r>
            <a:r>
              <a:rPr dirty="0" sz="2100" lang="en-US"/>
              <a:t> defect.</a:t>
            </a:r>
          </a:p>
          <a:p>
            <a:pPr indent="-285750" marL="285750">
              <a:buFont typeface="Arial" panose="020B0604020202020204" pitchFamily="34" charset="0"/>
              <a:buChar char="•"/>
            </a:pPr>
            <a:r>
              <a:rPr dirty="0" sz="2100" lang="en-US"/>
              <a:t>At the time of closure, the bone is rotated 180 degrees so that normal bone is over the dural defect. The bone defect is then placed between normal dura and pericranium, which often fills in naturally with native bone.</a:t>
            </a:r>
            <a:endParaRPr dirty="0" sz="2100" lang="en-IQ"/>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0" name=""/>
        <p:cNvGrpSpPr/>
        <p:nvPr/>
      </p:nvGrpSpPr>
      <p:grpSpPr>
        <a:xfrm>
          <a:off x="0" y="0"/>
          <a:ext cx="0" cy="0"/>
          <a:chOff x="0" y="0"/>
          <a:chExt cx="0" cy="0"/>
        </a:xfrm>
      </p:grpSpPr>
      <p:sp>
        <p:nvSpPr>
          <p:cNvPr id="1048615" name="Title 1"/>
          <p:cNvSpPr>
            <a:spLocks noGrp="1"/>
          </p:cNvSpPr>
          <p:nvPr>
            <p:ph type="title"/>
          </p:nvPr>
        </p:nvSpPr>
        <p:spPr/>
        <p:txBody>
          <a:bodyPr/>
          <a:p>
            <a:endParaRPr lang="en-IQ"/>
          </a:p>
        </p:txBody>
      </p:sp>
      <p:pic>
        <p:nvPicPr>
          <p:cNvPr id="2097166" name="Picture 4"/>
          <p:cNvPicPr>
            <a:picLocks noChangeAspect="1" noGrp="1"/>
          </p:cNvPicPr>
          <p:nvPr>
            <p:ph idx="1"/>
          </p:nvPr>
        </p:nvPicPr>
        <p:blipFill>
          <a:blip xmlns:r="http://schemas.openxmlformats.org/officeDocument/2006/relationships" r:embed="rId1"/>
          <a:stretch>
            <a:fillRect/>
          </a:stretch>
        </p:blipFill>
        <p:spPr>
          <a:xfrm>
            <a:off x="112205" y="101430"/>
            <a:ext cx="8919589" cy="6655140"/>
          </a:xfrm>
          <a:prstGeom prst="rect"/>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1" name=""/>
        <p:cNvGrpSpPr/>
        <p:nvPr/>
      </p:nvGrpSpPr>
      <p:grpSpPr>
        <a:xfrm>
          <a:off x="0" y="0"/>
          <a:ext cx="0" cy="0"/>
          <a:chOff x="0" y="0"/>
          <a:chExt cx="0" cy="0"/>
        </a:xfrm>
      </p:grpSpPr>
      <p:sp>
        <p:nvSpPr>
          <p:cNvPr id="1048616" name="Content Placeholder 2"/>
          <p:cNvSpPr>
            <a:spLocks noGrp="1"/>
          </p:cNvSpPr>
          <p:nvPr>
            <p:ph idx="1"/>
          </p:nvPr>
        </p:nvSpPr>
        <p:spPr>
          <a:xfrm>
            <a:off x="86014" y="86970"/>
            <a:ext cx="8965622" cy="6690211"/>
          </a:xfrm>
        </p:spPr>
        <p:txBody>
          <a:bodyPr>
            <a:normAutofit/>
          </a:bodyPr>
          <a:p>
            <a:pPr>
              <a:buFont typeface="Wingdings" pitchFamily="2" charset="2"/>
              <a:buChar char="q"/>
            </a:pPr>
            <a:r>
              <a:rPr b="1" dirty="0" sz="2000" lang="en-US" u="sng">
                <a:solidFill>
                  <a:srgbClr val="C00000"/>
                </a:solidFill>
              </a:rPr>
              <a:t>Anterior </a:t>
            </a:r>
            <a:r>
              <a:rPr b="1" dirty="0" sz="2000" lang="en-US" err="1" u="sng">
                <a:solidFill>
                  <a:srgbClr val="C00000"/>
                </a:solidFill>
              </a:rPr>
              <a:t>Cephaloceles</a:t>
            </a:r>
            <a:r>
              <a:rPr b="1" dirty="0" sz="2000" lang="en-US" u="sng">
                <a:solidFill>
                  <a:srgbClr val="C00000"/>
                </a:solidFill>
              </a:rPr>
              <a:t> Surgical Technique:</a:t>
            </a:r>
            <a:endParaRPr b="1" dirty="0" sz="2000" lang="ar-IQ" u="sng">
              <a:solidFill>
                <a:srgbClr val="C00000"/>
              </a:solidFill>
            </a:endParaRPr>
          </a:p>
          <a:p>
            <a:r>
              <a:rPr dirty="0" sz="2000" lang="en-US"/>
              <a:t>Approach including team work consist of : neurosurgery; (OMFS); (ENT) and plastic surgery.</a:t>
            </a:r>
          </a:p>
          <a:p>
            <a:pPr>
              <a:buFont typeface="Wingdings" pitchFamily="2" charset="2"/>
              <a:buChar char="v"/>
            </a:pPr>
            <a:r>
              <a:rPr b="1" dirty="0" sz="2000" lang="en-US">
                <a:solidFill>
                  <a:srgbClr val="002060"/>
                </a:solidFill>
              </a:rPr>
              <a:t>The standard procedure</a:t>
            </a:r>
          </a:p>
          <a:p>
            <a:pPr lvl="1">
              <a:buFont typeface="Wingdings" pitchFamily="2" charset="2"/>
              <a:buChar char="§"/>
            </a:pPr>
            <a:r>
              <a:rPr dirty="0" sz="2000" lang="en-US"/>
              <a:t>The </a:t>
            </a:r>
            <a:r>
              <a:rPr dirty="0" sz="2000" lang="en-US" err="1"/>
              <a:t>transcranial</a:t>
            </a:r>
            <a:r>
              <a:rPr dirty="0" sz="2000" lang="en-US"/>
              <a:t> approach typically involves a Bicoronal scalp flap.</a:t>
            </a:r>
          </a:p>
          <a:p>
            <a:pPr lvl="1">
              <a:buFont typeface="Wingdings" pitchFamily="2" charset="2"/>
              <a:buChar char="§"/>
            </a:pPr>
            <a:r>
              <a:rPr dirty="0" sz="2000" lang="en-US" err="1"/>
              <a:t>Bifrontal</a:t>
            </a:r>
            <a:r>
              <a:rPr dirty="0" sz="2000" lang="en-US"/>
              <a:t> craniotomy, and an extradural dissection of the anterior cranial fossa to separate the sac from the surrounding tissue and skull base. </a:t>
            </a:r>
          </a:p>
          <a:p>
            <a:pPr lvl="1">
              <a:buFont typeface="Wingdings" pitchFamily="2" charset="2"/>
              <a:buChar char="§"/>
            </a:pPr>
            <a:r>
              <a:rPr dirty="0" sz="2000" lang="en-US"/>
              <a:t>Then </a:t>
            </a:r>
            <a:r>
              <a:rPr dirty="0" sz="2000" lang="en-US" err="1"/>
              <a:t>intradural</a:t>
            </a:r>
            <a:r>
              <a:rPr dirty="0" sz="2000" lang="en-US"/>
              <a:t> transection of the </a:t>
            </a:r>
            <a:r>
              <a:rPr dirty="0" sz="2000" lang="en-US" err="1"/>
              <a:t>encephalocele</a:t>
            </a:r>
            <a:r>
              <a:rPr dirty="0" sz="2000" lang="en-US"/>
              <a:t> stalk is performed.</a:t>
            </a:r>
          </a:p>
          <a:p>
            <a:pPr lvl="1">
              <a:buFont typeface="Wingdings" pitchFamily="2" charset="2"/>
              <a:buChar char="§"/>
            </a:pPr>
            <a:endParaRPr dirty="0" sz="2000" lang="en-US"/>
          </a:p>
          <a:p>
            <a:pPr>
              <a:buFont typeface="Wingdings" pitchFamily="2" charset="2"/>
              <a:buChar char="v"/>
            </a:pPr>
            <a:r>
              <a:rPr b="1" dirty="0" sz="2000" lang="en-US">
                <a:solidFill>
                  <a:srgbClr val="002060"/>
                </a:solidFill>
              </a:rPr>
              <a:t>“Sun Visor” approach</a:t>
            </a:r>
            <a:r>
              <a:rPr dirty="0" sz="2000" lang="en-US"/>
              <a:t> </a:t>
            </a:r>
          </a:p>
          <a:p>
            <a:pPr lvl="1">
              <a:buFont typeface="Wingdings" pitchFamily="2" charset="2"/>
              <a:buChar char="§"/>
            </a:pPr>
            <a:r>
              <a:rPr dirty="0" sz="2000" lang="en-US" err="1"/>
              <a:t>bicoronal</a:t>
            </a:r>
            <a:r>
              <a:rPr dirty="0" sz="2000" lang="en-US"/>
              <a:t> scalp flap plus facial </a:t>
            </a:r>
            <a:r>
              <a:rPr dirty="0" sz="2000" lang="en-US" err="1"/>
              <a:t>degloving</a:t>
            </a:r>
            <a:r>
              <a:rPr dirty="0" sz="2000" lang="en-US"/>
              <a:t>.</a:t>
            </a:r>
          </a:p>
          <a:p>
            <a:endParaRPr dirty="0" sz="2000" lang="en-US"/>
          </a:p>
          <a:p>
            <a:r>
              <a:rPr dirty="0" sz="2000" lang="en-US"/>
              <a:t>To repair the skull base defect, split </a:t>
            </a:r>
            <a:r>
              <a:rPr dirty="0" sz="2000" lang="en-US" err="1"/>
              <a:t>calvarial</a:t>
            </a:r>
            <a:r>
              <a:rPr dirty="0" sz="2000" lang="en-US"/>
              <a:t> bone grafts are used.</a:t>
            </a:r>
          </a:p>
          <a:p>
            <a:r>
              <a:rPr dirty="0" sz="2000" lang="en-US"/>
              <a:t>The </a:t>
            </a:r>
            <a:r>
              <a:rPr dirty="0" sz="2000" lang="en-US" err="1"/>
              <a:t>transpalatal</a:t>
            </a:r>
            <a:r>
              <a:rPr dirty="0" sz="2000" lang="en-US"/>
              <a:t> approach can also be considered for children who have large posterior skull base defects in the tuberculum region and </a:t>
            </a:r>
            <a:r>
              <a:rPr dirty="0" sz="2000" lang="en-US" err="1"/>
              <a:t>clinoids</a:t>
            </a:r>
            <a:endParaRPr dirty="0" sz="2000" lang="en-US"/>
          </a:p>
          <a:p>
            <a:endParaRPr dirty="0" sz="2000" lang="ar-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2" name=""/>
        <p:cNvGrpSpPr/>
        <p:nvPr/>
      </p:nvGrpSpPr>
      <p:grpSpPr>
        <a:xfrm>
          <a:off x="0" y="0"/>
          <a:ext cx="0" cy="0"/>
          <a:chOff x="0" y="0"/>
          <a:chExt cx="0" cy="0"/>
        </a:xfrm>
      </p:grpSpPr>
      <p:sp>
        <p:nvSpPr>
          <p:cNvPr id="1048617" name="Content Placeholder 2"/>
          <p:cNvSpPr>
            <a:spLocks noGrp="1"/>
          </p:cNvSpPr>
          <p:nvPr>
            <p:ph idx="1"/>
          </p:nvPr>
        </p:nvSpPr>
        <p:spPr>
          <a:xfrm>
            <a:off x="86014" y="82262"/>
            <a:ext cx="8977168" cy="6683374"/>
          </a:xfrm>
        </p:spPr>
        <p:txBody>
          <a:bodyPr/>
          <a:p>
            <a:pPr>
              <a:buFont typeface="Wingdings" pitchFamily="2" charset="2"/>
              <a:buChar char="v"/>
            </a:pPr>
            <a:r>
              <a:rPr b="1" dirty="0" sz="2000" lang="en-US">
                <a:solidFill>
                  <a:srgbClr val="002060"/>
                </a:solidFill>
              </a:rPr>
              <a:t>Endoscopic </a:t>
            </a:r>
            <a:r>
              <a:rPr b="1" dirty="0" sz="2000" lang="en-US" err="1">
                <a:solidFill>
                  <a:srgbClr val="002060"/>
                </a:solidFill>
              </a:rPr>
              <a:t>Endonasal</a:t>
            </a:r>
            <a:r>
              <a:rPr b="1" dirty="0" sz="2000" lang="en-US">
                <a:solidFill>
                  <a:srgbClr val="002060"/>
                </a:solidFill>
              </a:rPr>
              <a:t> approach is an adjunct but its limitation is </a:t>
            </a:r>
          </a:p>
          <a:p>
            <a:pPr lvl="1"/>
            <a:r>
              <a:rPr dirty="0" sz="2000" lang="en-US"/>
              <a:t>It can only be used once the paranasal and frontal sinuses have </a:t>
            </a:r>
            <a:r>
              <a:rPr dirty="0" sz="2000" lang="en-US" err="1"/>
              <a:t>pneumatize</a:t>
            </a:r>
            <a:r>
              <a:rPr dirty="0" sz="2000" lang="en-US"/>
              <a:t> approximately 2 to 3 years of age.</a:t>
            </a:r>
          </a:p>
          <a:p>
            <a:pPr lvl="1"/>
            <a:r>
              <a:rPr dirty="0" sz="2000" lang="en-US"/>
              <a:t>Cause it need </a:t>
            </a:r>
            <a:r>
              <a:rPr dirty="0" sz="2000" lang="en-US" err="1"/>
              <a:t>osteoplastic</a:t>
            </a:r>
            <a:r>
              <a:rPr dirty="0" sz="2000" lang="en-US"/>
              <a:t> flap which is difficult to perform (</a:t>
            </a:r>
            <a:r>
              <a:rPr dirty="0" sz="2000" lang="en-US" err="1"/>
              <a:t>Encephalocele</a:t>
            </a:r>
            <a:r>
              <a:rPr dirty="0" sz="2000" lang="en-US"/>
              <a:t> originate from posterior frontal sinus wall).</a:t>
            </a:r>
          </a:p>
          <a:p>
            <a:pPr lvl="1"/>
            <a:endParaRPr dirty="0" sz="2000" lang="en-US"/>
          </a:p>
          <a:p>
            <a:pPr>
              <a:buFont typeface="Wingdings" pitchFamily="2" charset="2"/>
              <a:buChar char="v"/>
            </a:pPr>
            <a:r>
              <a:rPr b="1" dirty="0" sz="2000" lang="en-US">
                <a:solidFill>
                  <a:srgbClr val="7030A0"/>
                </a:solidFill>
              </a:rPr>
              <a:t>Lumbar drain is placed </a:t>
            </a:r>
          </a:p>
          <a:p>
            <a:pPr lvl="1">
              <a:buFont typeface="Wingdings" panose="05000000000000000000" pitchFamily="2" charset="2"/>
              <a:buChar char="Ø"/>
            </a:pPr>
            <a:r>
              <a:rPr b="1" dirty="0" sz="2000" lang="en-US">
                <a:solidFill>
                  <a:srgbClr val="0070C0"/>
                </a:solidFill>
              </a:rPr>
              <a:t>Preoperatively</a:t>
            </a:r>
            <a:r>
              <a:rPr dirty="0" sz="2000" lang="en-US"/>
              <a:t> when there is an obvious potential CSF leak.</a:t>
            </a:r>
          </a:p>
          <a:p>
            <a:pPr lvl="1">
              <a:buFont typeface="Wingdings" panose="05000000000000000000" pitchFamily="2" charset="2"/>
              <a:buChar char="Ø"/>
            </a:pPr>
            <a:r>
              <a:rPr b="1" dirty="0" sz="2000" lang="en-US" err="1">
                <a:solidFill>
                  <a:srgbClr val="0070C0"/>
                </a:solidFill>
              </a:rPr>
              <a:t>Intraoperative</a:t>
            </a:r>
            <a:r>
              <a:rPr b="1" dirty="0" sz="2000" lang="en-US">
                <a:solidFill>
                  <a:srgbClr val="0070C0"/>
                </a:solidFill>
              </a:rPr>
              <a:t> </a:t>
            </a:r>
            <a:r>
              <a:rPr dirty="0" sz="2000" lang="en-US"/>
              <a:t>for fluorescein injection to visualize the source of the leak.</a:t>
            </a:r>
          </a:p>
          <a:p>
            <a:pPr lvl="1">
              <a:buFont typeface="Wingdings" panose="05000000000000000000" pitchFamily="2" charset="2"/>
              <a:buChar char="Ø"/>
            </a:pPr>
            <a:r>
              <a:rPr b="1" dirty="0" sz="2000" lang="en-US">
                <a:solidFill>
                  <a:srgbClr val="0070C0"/>
                </a:solidFill>
              </a:rPr>
              <a:t>Postoperatively</a:t>
            </a:r>
            <a:r>
              <a:rPr dirty="0" sz="2000" lang="en-US"/>
              <a:t> for 7 to 10 days to decreases the CSF pressure on the repair site and thereby reduces risk of leak and infection, and enhance surgical repair.</a:t>
            </a:r>
            <a:endParaRPr dirty="0" sz="2000" lang="en-IQ"/>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3" name=""/>
        <p:cNvGrpSpPr/>
        <p:nvPr/>
      </p:nvGrpSpPr>
      <p:grpSpPr>
        <a:xfrm>
          <a:off x="0" y="0"/>
          <a:ext cx="0" cy="0"/>
          <a:chOff x="0" y="0"/>
          <a:chExt cx="0" cy="0"/>
        </a:xfrm>
      </p:grpSpPr>
      <p:pic>
        <p:nvPicPr>
          <p:cNvPr id="2097167" name="Picture 4"/>
          <p:cNvPicPr>
            <a:picLocks noChangeAspect="1" noGrp="1"/>
          </p:cNvPicPr>
          <p:nvPr>
            <p:ph idx="1"/>
          </p:nvPr>
        </p:nvPicPr>
        <p:blipFill>
          <a:blip xmlns:r="http://schemas.openxmlformats.org/officeDocument/2006/relationships" r:embed="rId1"/>
          <a:stretch>
            <a:fillRect/>
          </a:stretch>
        </p:blipFill>
        <p:spPr>
          <a:xfrm>
            <a:off x="126602" y="128442"/>
            <a:ext cx="8890795" cy="6113119"/>
          </a:xfrm>
          <a:prstGeom prst="rect"/>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4" name=""/>
        <p:cNvGrpSpPr/>
        <p:nvPr/>
      </p:nvGrpSpPr>
      <p:grpSpPr>
        <a:xfrm>
          <a:off x="0" y="0"/>
          <a:ext cx="0" cy="0"/>
          <a:chOff x="0" y="0"/>
          <a:chExt cx="0" cy="0"/>
        </a:xfrm>
      </p:grpSpPr>
      <p:pic>
        <p:nvPicPr>
          <p:cNvPr id="2097168" name="Picture 1"/>
          <p:cNvPicPr>
            <a:picLocks noChangeAspect="1"/>
          </p:cNvPicPr>
          <p:nvPr/>
        </p:nvPicPr>
        <p:blipFill>
          <a:blip xmlns:r="http://schemas.openxmlformats.org/officeDocument/2006/relationships" r:embed="rId1"/>
          <a:stretch>
            <a:fillRect/>
          </a:stretch>
        </p:blipFill>
        <p:spPr>
          <a:xfrm>
            <a:off x="151905" y="170391"/>
            <a:ext cx="8910680" cy="5221335"/>
          </a:xfrm>
          <a:prstGeom prst="rect"/>
          <a:ln>
            <a:noFill/>
          </a:ln>
          <a:effectLst>
            <a:softEdge rad="112500"/>
          </a:effectLst>
        </p:spPr>
      </p:pic>
      <p:sp>
        <p:nvSpPr>
          <p:cNvPr id="1048618" name="TextBox 2"/>
          <p:cNvSpPr txBox="1"/>
          <p:nvPr/>
        </p:nvSpPr>
        <p:spPr>
          <a:xfrm>
            <a:off x="174089" y="5518481"/>
            <a:ext cx="8795822" cy="1015663"/>
          </a:xfrm>
          <a:prstGeom prst="rect"/>
          <a:noFill/>
        </p:spPr>
        <p:txBody>
          <a:bodyPr rtlCol="1" wrap="square">
            <a:spAutoFit/>
          </a:bodyPr>
          <a:p>
            <a:r>
              <a:rPr b="1" dirty="0" sz="2000" lang="en-US"/>
              <a:t>For </a:t>
            </a:r>
            <a:r>
              <a:rPr b="1" dirty="0" sz="2000" lang="en-US" err="1"/>
              <a:t>fronto</a:t>
            </a:r>
            <a:r>
              <a:rPr b="1" dirty="0" sz="2000" lang="en-US"/>
              <a:t>-nasal-basal encephaloceles, the authors have developed a “</a:t>
            </a:r>
            <a:r>
              <a:rPr b="1" dirty="0" sz="2000" lang="en-US" err="1"/>
              <a:t>sunvisor</a:t>
            </a:r>
            <a:r>
              <a:rPr b="1" dirty="0" sz="2000" lang="en-US"/>
              <a:t>” exposure that involves a </a:t>
            </a:r>
            <a:r>
              <a:rPr b="1" dirty="0" sz="2000" lang="en-US" err="1"/>
              <a:t>bifrontal</a:t>
            </a:r>
            <a:r>
              <a:rPr b="1" dirty="0" sz="2000" lang="en-US"/>
              <a:t> craniotomy from above and a wide facial </a:t>
            </a:r>
            <a:r>
              <a:rPr b="1" dirty="0" sz="2000" lang="en-US" err="1"/>
              <a:t>degloving</a:t>
            </a:r>
            <a:r>
              <a:rPr b="1" dirty="0" sz="2000" lang="en-US"/>
              <a:t> from below.</a:t>
            </a:r>
            <a:endParaRPr b="1" dirty="0" sz="2000" lang="ar-IQ"/>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5" name=""/>
        <p:cNvGrpSpPr/>
        <p:nvPr/>
      </p:nvGrpSpPr>
      <p:grpSpPr>
        <a:xfrm>
          <a:off x="0" y="0"/>
          <a:ext cx="0" cy="0"/>
          <a:chOff x="0" y="0"/>
          <a:chExt cx="0" cy="0"/>
        </a:xfrm>
      </p:grpSpPr>
      <p:sp>
        <p:nvSpPr>
          <p:cNvPr id="1048619" name="Content Placeholder 2"/>
          <p:cNvSpPr>
            <a:spLocks noGrp="1"/>
          </p:cNvSpPr>
          <p:nvPr>
            <p:ph idx="1"/>
          </p:nvPr>
        </p:nvSpPr>
        <p:spPr>
          <a:xfrm>
            <a:off x="86014" y="105352"/>
            <a:ext cx="8965622" cy="6660283"/>
          </a:xfrm>
        </p:spPr>
        <p:txBody>
          <a:bodyPr>
            <a:normAutofit/>
          </a:bodyPr>
          <a:p>
            <a:pPr>
              <a:buFont typeface="Wingdings" pitchFamily="2" charset="2"/>
              <a:buChar char="q"/>
            </a:pPr>
            <a:r>
              <a:rPr b="1" dirty="0" sz="2000" lang="en-US" u="sng">
                <a:solidFill>
                  <a:srgbClr val="C00000"/>
                </a:solidFill>
              </a:rPr>
              <a:t>Prognosis</a:t>
            </a:r>
            <a:endParaRPr b="1" dirty="0" sz="2000" lang="ar-IQ" u="sng">
              <a:solidFill>
                <a:srgbClr val="C00000"/>
              </a:solidFill>
            </a:endParaRPr>
          </a:p>
          <a:p>
            <a:r>
              <a:rPr dirty="0" sz="2000" lang="en-US"/>
              <a:t>Patient’s outcome depends on the amount of brain tissue contained within the herniated sac.</a:t>
            </a:r>
          </a:p>
          <a:p>
            <a:r>
              <a:rPr dirty="0" sz="2000" lang="en-US"/>
              <a:t>Patients with </a:t>
            </a:r>
            <a:r>
              <a:rPr b="1" dirty="0" sz="2000" lang="en-US"/>
              <a:t>anterior encephaloceles have better prognosis then those of posterior ones</a:t>
            </a:r>
            <a:r>
              <a:rPr dirty="0" sz="2000" lang="en-US"/>
              <a:t> which suggests that </a:t>
            </a:r>
            <a:r>
              <a:rPr b="1" dirty="0" sz="2000" lang="en-US">
                <a:solidFill>
                  <a:srgbClr val="0070C0"/>
                </a:solidFill>
              </a:rPr>
              <a:t>the loss of frontal cortex is better tolerated than the loss of occipital or cerebellar tissue</a:t>
            </a:r>
            <a:r>
              <a:rPr dirty="0" sz="2000" lang="en-US"/>
              <a:t>.</a:t>
            </a:r>
          </a:p>
          <a:p>
            <a:r>
              <a:rPr dirty="0" sz="2000" lang="en-US"/>
              <a:t>The coexistence of hydrocephalus is poor prognosis.</a:t>
            </a:r>
          </a:p>
          <a:p>
            <a:endParaRPr dirty="0" sz="2000" lang="en-US"/>
          </a:p>
          <a:p>
            <a:pPr>
              <a:buFont typeface="Wingdings" pitchFamily="2" charset="2"/>
              <a:buChar char="v"/>
            </a:pPr>
            <a:r>
              <a:rPr b="1" dirty="0" sz="2000" lang="en-US">
                <a:solidFill>
                  <a:srgbClr val="002060"/>
                </a:solidFill>
              </a:rPr>
              <a:t>Factors of good outcomes with </a:t>
            </a:r>
          </a:p>
          <a:p>
            <a:pPr indent="-342900" lvl="1" marL="800100">
              <a:buFont typeface="+mj-lt"/>
              <a:buAutoNum type="arabicParenR"/>
            </a:pPr>
            <a:r>
              <a:rPr dirty="0" sz="2000" lang="en-US"/>
              <a:t>Normal head size at birth.</a:t>
            </a:r>
          </a:p>
          <a:p>
            <a:pPr indent="-342900" lvl="1" marL="800100">
              <a:buFont typeface="+mj-lt"/>
              <a:buAutoNum type="arabicParenR"/>
            </a:pPr>
            <a:r>
              <a:rPr dirty="0" sz="2000" lang="en-US"/>
              <a:t>Intact initial neurologic examination</a:t>
            </a:r>
          </a:p>
          <a:p>
            <a:pPr indent="-342900" lvl="1" marL="800100">
              <a:buFont typeface="+mj-lt"/>
              <a:buAutoNum type="arabicParenR"/>
            </a:pPr>
            <a:r>
              <a:rPr dirty="0" sz="2000" lang="en-US"/>
              <a:t>Absence of hydrocephalus.</a:t>
            </a:r>
            <a:endParaRPr dirty="0" sz="2000" lang="ar-IQ"/>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6" name=""/>
        <p:cNvGrpSpPr/>
        <p:nvPr/>
      </p:nvGrpSpPr>
      <p:grpSpPr>
        <a:xfrm>
          <a:off x="0" y="0"/>
          <a:ext cx="0" cy="0"/>
          <a:chOff x="0" y="0"/>
          <a:chExt cx="0" cy="0"/>
        </a:xfrm>
      </p:grpSpPr>
      <p:sp>
        <p:nvSpPr>
          <p:cNvPr id="1048620" name="Content Placeholder 2"/>
          <p:cNvSpPr>
            <a:spLocks noGrp="1"/>
          </p:cNvSpPr>
          <p:nvPr>
            <p:ph idx="1"/>
          </p:nvPr>
        </p:nvSpPr>
        <p:spPr>
          <a:xfrm>
            <a:off x="56788" y="49616"/>
            <a:ext cx="9006394" cy="6716020"/>
          </a:xfrm>
        </p:spPr>
        <p:txBody>
          <a:bodyPr>
            <a:normAutofit/>
          </a:bodyPr>
          <a:p>
            <a:pPr>
              <a:buFont typeface="Wingdings" pitchFamily="2" charset="2"/>
              <a:buChar char="q"/>
            </a:pPr>
            <a:r>
              <a:rPr b="1" dirty="0" sz="2000" lang="en-US" u="sng">
                <a:solidFill>
                  <a:srgbClr val="C00000"/>
                </a:solidFill>
              </a:rPr>
              <a:t>Cranial meningocele</a:t>
            </a:r>
            <a:endParaRPr b="1" dirty="0" sz="2000" lang="ar-IQ" u="sng">
              <a:solidFill>
                <a:srgbClr val="C00000"/>
              </a:solidFill>
            </a:endParaRPr>
          </a:p>
          <a:p>
            <a:r>
              <a:rPr dirty="0" sz="2000" lang="en-US"/>
              <a:t>Are congenital herniations of meninges and CSF through the skull and are deprived of any cerebral tissue.</a:t>
            </a:r>
          </a:p>
          <a:p>
            <a:r>
              <a:rPr dirty="0" sz="2000" lang="en-US"/>
              <a:t>Common location over the anterior fontanelle (vertex meningocele).</a:t>
            </a:r>
          </a:p>
          <a:p>
            <a:pPr>
              <a:buFont typeface="Wingdings" pitchFamily="2" charset="2"/>
              <a:buChar char="Ø"/>
            </a:pPr>
            <a:r>
              <a:rPr b="1" dirty="0" sz="2000" lang="en-US"/>
              <a:t>Presentation :</a:t>
            </a:r>
          </a:p>
          <a:p>
            <a:pPr lvl="1"/>
            <a:r>
              <a:rPr dirty="0" sz="2000" lang="en-US">
                <a:solidFill>
                  <a:srgbClr val="002060"/>
                </a:solidFill>
              </a:rPr>
              <a:t>Recurrent meningitis at the skull base</a:t>
            </a:r>
          </a:p>
          <a:p>
            <a:pPr lvl="1"/>
            <a:r>
              <a:rPr dirty="0" sz="2000" lang="en-US">
                <a:solidFill>
                  <a:srgbClr val="002060"/>
                </a:solidFill>
              </a:rPr>
              <a:t>Epileptogenic focus in the temporal lobe</a:t>
            </a:r>
          </a:p>
          <a:p>
            <a:pPr lvl="1"/>
            <a:endParaRPr dirty="0" sz="2000" lang="en-US">
              <a:solidFill>
                <a:srgbClr val="002060"/>
              </a:solidFill>
            </a:endParaRPr>
          </a:p>
          <a:p>
            <a:pPr>
              <a:buFont typeface="Wingdings" pitchFamily="2" charset="2"/>
              <a:buChar char="§"/>
            </a:pPr>
            <a:r>
              <a:rPr b="1" dirty="0" sz="2000" lang="en-US" err="1">
                <a:solidFill>
                  <a:srgbClr val="0070C0"/>
                </a:solidFill>
              </a:rPr>
              <a:t>Pseudomeningoceles</a:t>
            </a:r>
            <a:r>
              <a:rPr dirty="0" sz="2000" lang="en-US">
                <a:solidFill>
                  <a:srgbClr val="002060"/>
                </a:solidFill>
              </a:rPr>
              <a:t> </a:t>
            </a:r>
          </a:p>
          <a:p>
            <a:pPr lvl="1">
              <a:buFont typeface="Wingdings" pitchFamily="2" charset="2"/>
              <a:buChar char="ü"/>
            </a:pPr>
            <a:r>
              <a:rPr dirty="0" sz="2000" lang="en-US"/>
              <a:t>Can be formed following </a:t>
            </a:r>
            <a:r>
              <a:rPr dirty="0" sz="2000" lang="en-US" err="1"/>
              <a:t>craniectomy</a:t>
            </a:r>
            <a:r>
              <a:rPr dirty="0" sz="2000" lang="en-US"/>
              <a:t> and violation of the dura. </a:t>
            </a:r>
          </a:p>
          <a:p>
            <a:pPr lvl="1">
              <a:buFont typeface="Wingdings" pitchFamily="2" charset="2"/>
              <a:buChar char="ü"/>
            </a:pPr>
            <a:r>
              <a:rPr dirty="0" sz="2000" lang="en-US"/>
              <a:t>CSF escapes from the subarachnoid space and becomes entrapped within the soft tissues of the scalp. </a:t>
            </a:r>
          </a:p>
          <a:p>
            <a:pPr lvl="1">
              <a:buFont typeface="Wingdings" pitchFamily="2" charset="2"/>
              <a:buChar char="ü"/>
            </a:pPr>
            <a:r>
              <a:rPr dirty="0" sz="2000" lang="en-US"/>
              <a:t>Unlike true </a:t>
            </a:r>
            <a:r>
              <a:rPr dirty="0" sz="2000" lang="en-US" err="1"/>
              <a:t>meningoceles</a:t>
            </a:r>
            <a:r>
              <a:rPr dirty="0" sz="2000" lang="en-US"/>
              <a:t>, </a:t>
            </a:r>
            <a:r>
              <a:rPr b="1" dirty="0" sz="2000" lang="en-US">
                <a:solidFill>
                  <a:srgbClr val="7030A0"/>
                </a:solidFill>
              </a:rPr>
              <a:t>there is no arachnoid capsule</a:t>
            </a:r>
            <a:r>
              <a:rPr dirty="0" sz="2000" lang="en-US"/>
              <a:t> in a </a:t>
            </a:r>
            <a:r>
              <a:rPr dirty="0" sz="2000" lang="en-US" err="1"/>
              <a:t>pseudomeningocele</a:t>
            </a:r>
            <a:r>
              <a:rPr dirty="0" sz="2000" lang="en-US"/>
              <a:t>.</a:t>
            </a:r>
          </a:p>
          <a:p>
            <a:pPr lvl="1">
              <a:buFont typeface="Wingdings" pitchFamily="2" charset="2"/>
              <a:buChar char="ü"/>
            </a:pPr>
            <a:endParaRPr dirty="0" sz="2000" lang="en-US"/>
          </a:p>
          <a:p>
            <a:pPr>
              <a:buFont typeface="Wingdings" panose="05000000000000000000" pitchFamily="2" charset="2"/>
              <a:buChar char="Ø"/>
            </a:pPr>
            <a:r>
              <a:rPr b="1" dirty="0" sz="2000" lang="en-US" u="sng">
                <a:solidFill>
                  <a:srgbClr val="002060"/>
                </a:solidFill>
              </a:rPr>
              <a:t>Conservative Tx</a:t>
            </a:r>
            <a:r>
              <a:rPr dirty="0" sz="2000" lang="en-US"/>
              <a:t> involve needle aspiration and pressure dressing or lumber drainage or both.</a:t>
            </a:r>
          </a:p>
          <a:p>
            <a:pPr>
              <a:buFont typeface="Wingdings" panose="05000000000000000000" pitchFamily="2" charset="2"/>
              <a:buChar char="Ø"/>
            </a:pPr>
            <a:r>
              <a:rPr b="1" dirty="0" sz="2000" lang="en-US" u="sng">
                <a:solidFill>
                  <a:srgbClr val="002060"/>
                </a:solidFill>
              </a:rPr>
              <a:t>Surgical resection</a:t>
            </a:r>
            <a:r>
              <a:rPr b="1" dirty="0" sz="2000" lang="en-US">
                <a:solidFill>
                  <a:srgbClr val="002060"/>
                </a:solidFill>
              </a:rPr>
              <a:t> </a:t>
            </a:r>
            <a:r>
              <a:rPr dirty="0" sz="2000" lang="en-US"/>
              <a:t>involves a circumferential dissection following what is typically a thick capsule to the dural surface.</a:t>
            </a:r>
            <a:endParaRPr dirty="0" sz="2000" lang="ar-IQ"/>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7" name=""/>
        <p:cNvGrpSpPr/>
        <p:nvPr/>
      </p:nvGrpSpPr>
      <p:grpSpPr>
        <a:xfrm>
          <a:off x="0" y="0"/>
          <a:ext cx="0" cy="0"/>
          <a:chOff x="0" y="0"/>
          <a:chExt cx="0" cy="0"/>
        </a:xfrm>
      </p:grpSpPr>
      <p:pic>
        <p:nvPicPr>
          <p:cNvPr id="2097169"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8" name=""/>
        <p:cNvGrpSpPr/>
        <p:nvPr/>
      </p:nvGrpSpPr>
      <p:grpSpPr>
        <a:xfrm>
          <a:off x="0" y="0"/>
          <a:ext cx="0" cy="0"/>
          <a:chOff x="0" y="0"/>
          <a:chExt cx="0" cy="0"/>
        </a:xfrm>
      </p:grpSpPr>
      <p:pic>
        <p:nvPicPr>
          <p:cNvPr id="2097170" name="Picture 9"/>
          <p:cNvPicPr>
            <a:picLocks noChangeAspect="1"/>
          </p:cNvPicPr>
          <p:nvPr/>
        </p:nvPicPr>
        <p:blipFill>
          <a:blip xmlns:r="http://schemas.openxmlformats.org/officeDocument/2006/relationships" r:embed="rId1"/>
          <a:stretch>
            <a:fillRect/>
          </a:stretch>
        </p:blipFill>
        <p:spPr>
          <a:xfrm>
            <a:off x="555909" y="67790"/>
            <a:ext cx="8032182" cy="6722419"/>
          </a:xfrm>
          <a:prstGeom prst="rect"/>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0" name=""/>
        <p:cNvGrpSpPr/>
        <p:nvPr/>
      </p:nvGrpSpPr>
      <p:grpSpPr>
        <a:xfrm>
          <a:off x="0" y="0"/>
          <a:ext cx="0" cy="0"/>
          <a:chOff x="0" y="0"/>
          <a:chExt cx="0" cy="0"/>
        </a:xfrm>
      </p:grpSpPr>
      <p:sp>
        <p:nvSpPr>
          <p:cNvPr id="1048588" name="Content Placeholder 2"/>
          <p:cNvSpPr>
            <a:spLocks noGrp="1"/>
          </p:cNvSpPr>
          <p:nvPr>
            <p:ph idx="1"/>
          </p:nvPr>
        </p:nvSpPr>
        <p:spPr>
          <a:xfrm>
            <a:off x="97558" y="93806"/>
            <a:ext cx="8965623" cy="6671829"/>
          </a:xfrm>
        </p:spPr>
        <p:txBody>
          <a:bodyPr>
            <a:noAutofit/>
          </a:bodyPr>
          <a:p>
            <a:pPr>
              <a:buFont typeface="Wingdings" panose="05000000000000000000" pitchFamily="2" charset="2"/>
              <a:buChar char="Ø"/>
            </a:pPr>
            <a:r>
              <a:rPr b="1" dirty="0" sz="2000" lang="en-US" u="sng">
                <a:solidFill>
                  <a:srgbClr val="002060"/>
                </a:solidFill>
                <a:effectLst>
                  <a:outerShdw algn="tl" blurRad="38100" dir="2700000" dist="38100">
                    <a:srgbClr val="000000">
                      <a:alpha val="43137"/>
                    </a:srgbClr>
                  </a:outerShdw>
                </a:effectLst>
              </a:rPr>
              <a:t>Anatomic classification </a:t>
            </a:r>
            <a:endParaRPr b="1" dirty="0" sz="2000" lang="ar-IQ" u="sng">
              <a:solidFill>
                <a:srgbClr val="002060"/>
              </a:solidFill>
              <a:effectLst>
                <a:outerShdw algn="tl" blurRad="38100" dir="2700000" dist="38100">
                  <a:srgbClr val="000000">
                    <a:alpha val="43137"/>
                  </a:srgbClr>
                </a:outerShdw>
              </a:effectLst>
            </a:endParaRPr>
          </a:p>
          <a:p>
            <a:pPr>
              <a:buFont typeface="Wingdings" pitchFamily="2" charset="2"/>
              <a:buChar char="§"/>
            </a:pPr>
            <a:r>
              <a:rPr b="1" dirty="0" sz="2000" lang="en-US" u="sng">
                <a:solidFill>
                  <a:srgbClr val="7030A0"/>
                </a:solidFill>
                <a:effectLst>
                  <a:outerShdw algn="tl" blurRad="38100" dir="2700000" dist="38100">
                    <a:srgbClr val="000000">
                      <a:alpha val="43137"/>
                    </a:srgbClr>
                  </a:outerShdw>
                </a:effectLst>
              </a:rPr>
              <a:t>Posterior</a:t>
            </a:r>
            <a:r>
              <a:rPr dirty="0" sz="2000" lang="en-US"/>
              <a:t> : Temporal, parietal, occipital, and occipitocervical</a:t>
            </a:r>
          </a:p>
          <a:p>
            <a:pPr>
              <a:buFont typeface="Wingdings" pitchFamily="2" charset="2"/>
              <a:buChar char="§"/>
            </a:pPr>
            <a:r>
              <a:rPr b="1" dirty="0" sz="2000" lang="en-US" u="sng">
                <a:solidFill>
                  <a:srgbClr val="7030A0"/>
                </a:solidFill>
                <a:effectLst>
                  <a:outerShdw algn="tl" blurRad="38100" dir="2700000" dist="38100">
                    <a:srgbClr val="000000">
                      <a:alpha val="43137"/>
                    </a:srgbClr>
                  </a:outerShdw>
                </a:effectLst>
              </a:rPr>
              <a:t>Anterior</a:t>
            </a:r>
            <a:r>
              <a:rPr dirty="0" sz="2000" lang="en-US"/>
              <a:t>  : subdivided into </a:t>
            </a:r>
          </a:p>
          <a:p>
            <a:pPr lvl="1">
              <a:buFont typeface="Wingdings" pitchFamily="2" charset="2"/>
              <a:buChar char="ü"/>
            </a:pPr>
            <a:r>
              <a:rPr b="1" dirty="0" sz="2000" lang="en-US" err="1">
                <a:solidFill>
                  <a:srgbClr val="0070C0"/>
                </a:solidFill>
              </a:rPr>
              <a:t>Sincipital</a:t>
            </a:r>
            <a:r>
              <a:rPr b="1" dirty="0" sz="2000" lang="en-US">
                <a:solidFill>
                  <a:srgbClr val="0070C0"/>
                </a:solidFill>
              </a:rPr>
              <a:t> or frontoethmoidal</a:t>
            </a:r>
            <a:r>
              <a:rPr dirty="0" sz="2000" lang="en-US"/>
              <a:t> (when the herniation is anterior to the </a:t>
            </a:r>
            <a:r>
              <a:rPr b="1" dirty="0" sz="2000" lang="en-US">
                <a:solidFill>
                  <a:srgbClr val="002060"/>
                </a:solidFill>
              </a:rPr>
              <a:t>cribriform Plate</a:t>
            </a:r>
            <a:r>
              <a:rPr dirty="0" sz="2000" lang="en-US"/>
              <a:t>) divided into 3 region:</a:t>
            </a:r>
          </a:p>
          <a:p>
            <a:pPr lvl="2"/>
            <a:r>
              <a:rPr b="1" dirty="0" lang="en-US" err="1"/>
              <a:t>Nasofrontal</a:t>
            </a:r>
            <a:endParaRPr dirty="0" lang="en-US"/>
          </a:p>
          <a:p>
            <a:pPr lvl="2"/>
            <a:r>
              <a:rPr b="1" dirty="0" lang="en-US" err="1"/>
              <a:t>Naso-ethmoidal</a:t>
            </a:r>
            <a:endParaRPr dirty="0" lang="en-US"/>
          </a:p>
          <a:p>
            <a:pPr lvl="2"/>
            <a:r>
              <a:rPr b="1" dirty="0" lang="en-US" err="1"/>
              <a:t>Naso-orbital</a:t>
            </a:r>
            <a:endParaRPr b="1" dirty="0" lang="en-US"/>
          </a:p>
          <a:p>
            <a:pPr lvl="2"/>
            <a:endParaRPr dirty="0" lang="en-US"/>
          </a:p>
          <a:p>
            <a:pPr lvl="1">
              <a:buFont typeface="Wingdings" pitchFamily="2" charset="2"/>
              <a:buChar char="ü"/>
            </a:pPr>
            <a:r>
              <a:rPr b="1" dirty="0" sz="2000" lang="en-US">
                <a:solidFill>
                  <a:srgbClr val="0070C0"/>
                </a:solidFill>
              </a:rPr>
              <a:t>Basal</a:t>
            </a:r>
            <a:r>
              <a:rPr dirty="0" sz="2000" lang="en-US"/>
              <a:t> (when the herniation is through the </a:t>
            </a:r>
            <a:r>
              <a:rPr b="1" dirty="0" sz="2000" lang="en-US">
                <a:solidFill>
                  <a:srgbClr val="002060"/>
                </a:solidFill>
              </a:rPr>
              <a:t>sphenoid sinus</a:t>
            </a:r>
            <a:r>
              <a:rPr dirty="0" sz="2000" lang="en-US"/>
              <a:t>) occur with </a:t>
            </a:r>
            <a:r>
              <a:rPr dirty="0" sz="2000" lang="en-US">
                <a:solidFill>
                  <a:srgbClr val="C00000"/>
                </a:solidFill>
              </a:rPr>
              <a:t>sphenoid wing hypoplasia commonly associated with NF1</a:t>
            </a:r>
          </a:p>
          <a:p>
            <a:pPr lvl="2"/>
            <a:r>
              <a:rPr b="1" dirty="0" lang="en-US" err="1"/>
              <a:t>Transethmoidal</a:t>
            </a:r>
            <a:endParaRPr dirty="0" lang="en-US"/>
          </a:p>
          <a:p>
            <a:pPr lvl="2"/>
            <a:r>
              <a:rPr b="1" dirty="0" lang="en-US" err="1"/>
              <a:t>Spheno-ethmoidal</a:t>
            </a:r>
            <a:endParaRPr dirty="0" lang="en-US"/>
          </a:p>
          <a:p>
            <a:pPr lvl="2"/>
            <a:r>
              <a:rPr b="1" dirty="0" lang="en-US" err="1"/>
              <a:t>Transsphenoidal</a:t>
            </a:r>
            <a:endParaRPr dirty="0" lang="en-US"/>
          </a:p>
          <a:p>
            <a:pPr lvl="2"/>
            <a:r>
              <a:rPr b="1" dirty="0" lang="en-US" err="1"/>
              <a:t>Fronto-sphenoidal</a:t>
            </a:r>
            <a:r>
              <a:rPr b="1" dirty="0" lang="en-US"/>
              <a:t> or </a:t>
            </a:r>
            <a:r>
              <a:rPr b="1" dirty="0" lang="en-US" err="1"/>
              <a:t>spheno-orbital</a:t>
            </a:r>
            <a:endParaRPr dirty="0" lang="en-US"/>
          </a:p>
          <a:p>
            <a:pPr>
              <a:buFont typeface="Wingdings" panose="05000000000000000000" pitchFamily="2" charset="2"/>
              <a:buChar char="Ø"/>
            </a:pPr>
            <a:endParaRPr dirty="0" sz="2000" lang="en-US"/>
          </a:p>
          <a:p>
            <a:r>
              <a:rPr dirty="0" sz="2000" lang="en-US"/>
              <a:t>Occipital and </a:t>
            </a:r>
            <a:r>
              <a:rPr dirty="0" sz="2000" lang="en-US" err="1"/>
              <a:t>sincipital</a:t>
            </a:r>
            <a:r>
              <a:rPr dirty="0" sz="2000" lang="en-US"/>
              <a:t> encephaloceles are usually </a:t>
            </a:r>
            <a:r>
              <a:rPr b="1" dirty="0" sz="2000" lang="en-US"/>
              <a:t>midline</a:t>
            </a:r>
            <a:r>
              <a:rPr dirty="0" sz="2000" lang="en-US"/>
              <a:t> in location.</a:t>
            </a:r>
          </a:p>
          <a:p>
            <a:r>
              <a:rPr dirty="0" sz="2000" lang="en-US"/>
              <a:t>Temporal encephalocele is located </a:t>
            </a:r>
            <a:r>
              <a:rPr b="1" dirty="0" sz="2000" lang="en-US"/>
              <a:t>laterally</a:t>
            </a:r>
            <a:r>
              <a:rPr dirty="0" sz="2000" lang="en-US"/>
              <a:t> at the </a:t>
            </a:r>
            <a:r>
              <a:rPr dirty="0" sz="2000" lang="en-US" err="1"/>
              <a:t>pterion</a:t>
            </a:r>
            <a:r>
              <a:rPr dirty="0" sz="2000" lang="en-US"/>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9" name=""/>
        <p:cNvGrpSpPr/>
        <p:nvPr/>
      </p:nvGrpSpPr>
      <p:grpSpPr>
        <a:xfrm>
          <a:off x="0" y="0"/>
          <a:ext cx="0" cy="0"/>
          <a:chOff x="0" y="0"/>
          <a:chExt cx="0" cy="0"/>
        </a:xfrm>
      </p:grpSpPr>
      <p:sp>
        <p:nvSpPr>
          <p:cNvPr id="1048621" name="Title 1"/>
          <p:cNvSpPr>
            <a:spLocks noGrp="1"/>
          </p:cNvSpPr>
          <p:nvPr>
            <p:ph type="title"/>
          </p:nvPr>
        </p:nvSpPr>
        <p:spPr>
          <a:xfrm>
            <a:off x="628650" y="1131094"/>
            <a:ext cx="7886700" cy="3566636"/>
          </a:xfrm>
        </p:spPr>
        <p:txBody>
          <a:bodyPr/>
          <a:p>
            <a:pPr algn="ctr"/>
            <a:r>
              <a:rPr b="1" dirty="0" lang="en-US" u="sng">
                <a:solidFill>
                  <a:srgbClr val="002060"/>
                </a:solidFill>
                <a:effectLst>
                  <a:outerShdw algn="tl" blurRad="38100" dir="2700000" dist="38100">
                    <a:srgbClr val="000000">
                      <a:alpha val="43137"/>
                    </a:srgbClr>
                  </a:outerShdw>
                </a:effectLst>
                <a:latin typeface="Baskerville Old Face" panose="02020602080505020303" pitchFamily="18" charset="77"/>
              </a:rPr>
              <a:t>CRANIAL DERMAL SINUS TRACTS</a:t>
            </a:r>
            <a:br>
              <a:rPr b="1" dirty="0" lang="en-US" u="sng">
                <a:solidFill>
                  <a:srgbClr val="002060"/>
                </a:solidFill>
                <a:effectLst>
                  <a:outerShdw algn="tl" blurRad="38100" dir="2700000" dist="38100">
                    <a:srgbClr val="000000">
                      <a:alpha val="43137"/>
                    </a:srgbClr>
                  </a:outerShdw>
                </a:effectLst>
                <a:latin typeface="Baskerville Old Face" panose="02020602080505020303" pitchFamily="18" charset="77"/>
              </a:rPr>
            </a:br>
            <a:r>
              <a:rPr b="1" dirty="0" lang="en-US" u="sng">
                <a:solidFill>
                  <a:srgbClr val="002060"/>
                </a:solidFill>
                <a:effectLst>
                  <a:outerShdw algn="tl" blurRad="38100" dir="2700000" dist="38100">
                    <a:srgbClr val="000000">
                      <a:alpha val="43137"/>
                    </a:srgbClr>
                  </a:outerShdw>
                </a:effectLst>
                <a:latin typeface="Baskerville Old Face" panose="02020602080505020303" pitchFamily="18" charset="77"/>
              </a:rPr>
              <a:t>C.D.S.T.</a:t>
            </a:r>
            <a:endParaRPr dirty="0" lang="ar-IQ" u="sng">
              <a:solidFill>
                <a:srgbClr val="002060"/>
              </a:solidFill>
              <a:effectLst>
                <a:outerShdw algn="tl" blurRad="38100" dir="2700000" dist="38100">
                  <a:srgbClr val="000000">
                    <a:alpha val="43137"/>
                  </a:srgbClr>
                </a:outerShdw>
              </a:effectLst>
              <a:latin typeface="Baskerville Old Face" panose="02020602080505020303" pitchFamily="18" charset="77"/>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0" name=""/>
        <p:cNvGrpSpPr/>
        <p:nvPr/>
      </p:nvGrpSpPr>
      <p:grpSpPr>
        <a:xfrm>
          <a:off x="0" y="0"/>
          <a:ext cx="0" cy="0"/>
          <a:chOff x="0" y="0"/>
          <a:chExt cx="0" cy="0"/>
        </a:xfrm>
      </p:grpSpPr>
      <p:sp>
        <p:nvSpPr>
          <p:cNvPr id="1048622" name="Content Placeholder 2"/>
          <p:cNvSpPr>
            <a:spLocks noGrp="1"/>
          </p:cNvSpPr>
          <p:nvPr>
            <p:ph idx="1"/>
          </p:nvPr>
        </p:nvSpPr>
        <p:spPr>
          <a:xfrm>
            <a:off x="86014" y="92216"/>
            <a:ext cx="8977168" cy="6684966"/>
          </a:xfrm>
        </p:spPr>
        <p:txBody>
          <a:bodyPr>
            <a:normAutofit fontScale="95000" lnSpcReduction="20000"/>
          </a:bodyPr>
          <a:p>
            <a:pPr>
              <a:buFont typeface="Wingdings" pitchFamily="2" charset="2"/>
              <a:buChar char="q"/>
            </a:pPr>
            <a:r>
              <a:rPr b="1" dirty="0" sz="2000" lang="en-US" u="sng">
                <a:solidFill>
                  <a:srgbClr val="C00000"/>
                </a:solidFill>
                <a:effectLst>
                  <a:outerShdw algn="tl" blurRad="38100" dir="2700000" dist="38100">
                    <a:srgbClr val="000000">
                      <a:alpha val="43137"/>
                    </a:srgbClr>
                  </a:outerShdw>
                </a:effectLst>
              </a:rPr>
              <a:t>Clinical notes</a:t>
            </a:r>
            <a:endParaRPr b="1" dirty="0" sz="2000" lang="ar-IQ" u="sng">
              <a:solidFill>
                <a:srgbClr val="C00000"/>
              </a:solidFill>
              <a:effectLst>
                <a:outerShdw algn="tl" blurRad="38100" dir="2700000" dist="38100">
                  <a:srgbClr val="000000">
                    <a:alpha val="43137"/>
                  </a:srgbClr>
                </a:outerShdw>
              </a:effectLst>
            </a:endParaRPr>
          </a:p>
          <a:p>
            <a:pPr>
              <a:buFont typeface="Wingdings" panose="05000000000000000000" pitchFamily="2" charset="2"/>
              <a:buChar char="Ø"/>
            </a:pPr>
            <a:r>
              <a:rPr dirty="0" sz="2000" lang="en-US">
                <a:solidFill>
                  <a:srgbClr val="002060"/>
                </a:solidFill>
              </a:rPr>
              <a:t>In the presence of an </a:t>
            </a:r>
            <a:r>
              <a:rPr b="1" dirty="0" sz="2000" lang="en-US">
                <a:solidFill>
                  <a:srgbClr val="002060"/>
                </a:solidFill>
              </a:rPr>
              <a:t>unexplained meningitis</a:t>
            </a:r>
            <a:r>
              <a:rPr dirty="0" sz="2000" lang="en-US">
                <a:solidFill>
                  <a:srgbClr val="002060"/>
                </a:solidFill>
              </a:rPr>
              <a:t>, especially due to</a:t>
            </a:r>
            <a:r>
              <a:rPr b="1" dirty="0" sz="2000" lang="en-US">
                <a:solidFill>
                  <a:srgbClr val="002060"/>
                </a:solidFill>
              </a:rPr>
              <a:t> Staph aureus</a:t>
            </a:r>
            <a:r>
              <a:rPr dirty="0" sz="2000" lang="en-US">
                <a:solidFill>
                  <a:srgbClr val="002060"/>
                </a:solidFill>
              </a:rPr>
              <a:t> </a:t>
            </a:r>
            <a:r>
              <a:rPr dirty="0" sz="2000" lang="en-US" err="1">
                <a:solidFill>
                  <a:srgbClr val="002060"/>
                </a:solidFill>
              </a:rPr>
              <a:t>hemolyticus</a:t>
            </a:r>
            <a:r>
              <a:rPr dirty="0" sz="2000" lang="en-US">
                <a:solidFill>
                  <a:srgbClr val="002060"/>
                </a:solidFill>
              </a:rPr>
              <a:t>, the entire skin surface along the midline should be examined carefully for dimples, palpable thickening, or sinus openings.</a:t>
            </a:r>
          </a:p>
          <a:p>
            <a:pPr>
              <a:buFont typeface="Wingdings" pitchFamily="2" charset="2"/>
              <a:buChar char="§"/>
            </a:pPr>
            <a:r>
              <a:rPr dirty="0" sz="2000" lang="en-US"/>
              <a:t>Uncommon, potentially deleterious, congenital, epithelialized tunnels that originate at the skin surface and can occur anywhere along the </a:t>
            </a:r>
            <a:r>
              <a:rPr dirty="0" sz="2000" lang="en-US" err="1"/>
              <a:t>neuraxis</a:t>
            </a:r>
            <a:r>
              <a:rPr dirty="0" sz="2000" lang="en-US"/>
              <a:t>.</a:t>
            </a:r>
          </a:p>
          <a:p>
            <a:pPr>
              <a:buFont typeface="Wingdings" pitchFamily="2" charset="2"/>
              <a:buChar char="§"/>
            </a:pPr>
            <a:r>
              <a:rPr dirty="0" sz="2000" lang="en-US"/>
              <a:t>The most common sites are at the </a:t>
            </a:r>
            <a:r>
              <a:rPr b="1" dirty="0" sz="2000" lang="en-US"/>
              <a:t>occipital protuberance or </a:t>
            </a:r>
            <a:r>
              <a:rPr b="1" dirty="0" sz="2000" lang="en-US" err="1"/>
              <a:t>nasion</a:t>
            </a:r>
            <a:r>
              <a:rPr dirty="0" sz="2000" lang="en-US"/>
              <a:t>.</a:t>
            </a:r>
          </a:p>
          <a:p>
            <a:pPr>
              <a:buFont typeface="Wingdings" pitchFamily="2" charset="2"/>
              <a:buChar char="§"/>
            </a:pPr>
            <a:r>
              <a:rPr dirty="0" sz="2000" lang="en-US"/>
              <a:t>They occur most frequently in the </a:t>
            </a:r>
            <a:r>
              <a:rPr b="1" dirty="0" sz="2000" lang="en-US">
                <a:solidFill>
                  <a:srgbClr val="0070C0"/>
                </a:solidFill>
              </a:rPr>
              <a:t>midline.</a:t>
            </a:r>
          </a:p>
          <a:p>
            <a:pPr>
              <a:buFont typeface="Wingdings" pitchFamily="2" charset="2"/>
              <a:buChar char="§"/>
            </a:pPr>
            <a:r>
              <a:rPr dirty="0" sz="2000" lang="en-US"/>
              <a:t>Result from failure of </a:t>
            </a:r>
            <a:r>
              <a:rPr b="1" dirty="0" sz="2000" lang="en-US">
                <a:solidFill>
                  <a:srgbClr val="7030A0"/>
                </a:solidFill>
              </a:rPr>
              <a:t>dysjunction of neuroectoderm and cutaneous ectoderm</a:t>
            </a:r>
            <a:r>
              <a:rPr b="1" dirty="0" sz="2000" lang="en-US"/>
              <a:t>.</a:t>
            </a:r>
          </a:p>
          <a:p>
            <a:pPr>
              <a:buFont typeface="Wingdings" pitchFamily="2" charset="2"/>
              <a:buChar char="§"/>
            </a:pPr>
            <a:r>
              <a:rPr dirty="0" sz="2000" lang="en-US"/>
              <a:t>It usually </a:t>
            </a:r>
            <a:r>
              <a:rPr b="1" dirty="0" sz="2000" lang="en-US"/>
              <a:t>sporadic</a:t>
            </a:r>
            <a:r>
              <a:rPr dirty="0" sz="2000" lang="en-US"/>
              <a:t> with </a:t>
            </a:r>
            <a:r>
              <a:rPr b="1" dirty="0" sz="2000" lang="en-US"/>
              <a:t>female predominance</a:t>
            </a:r>
            <a:r>
              <a:rPr dirty="0" sz="2000" lang="en-US"/>
              <a:t>. </a:t>
            </a:r>
          </a:p>
          <a:p>
            <a:pPr>
              <a:buFont typeface="Wingdings" panose="05000000000000000000" pitchFamily="2" charset="2"/>
              <a:buChar char="Ø"/>
            </a:pPr>
            <a:endParaRPr b="1" dirty="0" sz="2000" lang="en-US"/>
          </a:p>
          <a:p>
            <a:pPr>
              <a:buFont typeface="Wingdings" panose="05000000000000000000" pitchFamily="2" charset="2"/>
              <a:buChar char="Ø"/>
            </a:pPr>
            <a:r>
              <a:rPr b="1" dirty="0" sz="2000" lang="en-US" err="1"/>
              <a:t>Nonmidline</a:t>
            </a:r>
            <a:r>
              <a:rPr b="1" dirty="0" sz="2000" lang="en-US"/>
              <a:t> dermal sinus occur in </a:t>
            </a:r>
          </a:p>
          <a:p>
            <a:pPr lvl="1">
              <a:buFont typeface="Wingdings" panose="05000000000000000000" pitchFamily="2" charset="2"/>
              <a:buChar char="§"/>
            </a:pPr>
            <a:r>
              <a:rPr b="1" dirty="0" sz="2000" lang="en-US" err="1">
                <a:solidFill>
                  <a:schemeClr val="accent1">
                    <a:lumMod val="50000"/>
                  </a:schemeClr>
                </a:solidFill>
              </a:rPr>
              <a:t>Retroauricular</a:t>
            </a:r>
            <a:endParaRPr b="1" dirty="0" sz="2000" lang="en-US">
              <a:solidFill>
                <a:schemeClr val="accent1">
                  <a:lumMod val="50000"/>
                </a:schemeClr>
              </a:solidFill>
            </a:endParaRPr>
          </a:p>
          <a:p>
            <a:pPr lvl="1">
              <a:buFont typeface="Wingdings" panose="05000000000000000000" pitchFamily="2" charset="2"/>
              <a:buChar char="§"/>
            </a:pPr>
            <a:r>
              <a:rPr b="1" dirty="0" sz="2000" lang="en-US" err="1">
                <a:solidFill>
                  <a:schemeClr val="accent1">
                    <a:lumMod val="50000"/>
                  </a:schemeClr>
                </a:solidFill>
              </a:rPr>
              <a:t>Pterional</a:t>
            </a:r>
            <a:r>
              <a:rPr b="1" dirty="0" sz="2000" lang="en-US">
                <a:solidFill>
                  <a:schemeClr val="accent1">
                    <a:lumMod val="50000"/>
                  </a:schemeClr>
                </a:solidFill>
              </a:rPr>
              <a:t> ( lateral temporal )</a:t>
            </a:r>
          </a:p>
          <a:p>
            <a:pPr lvl="1">
              <a:buFont typeface="Wingdings" panose="05000000000000000000" pitchFamily="2" charset="2"/>
              <a:buChar char="§"/>
            </a:pPr>
            <a:r>
              <a:rPr b="1" dirty="0" sz="2000" lang="en-US">
                <a:solidFill>
                  <a:schemeClr val="accent1">
                    <a:lumMod val="50000"/>
                  </a:schemeClr>
                </a:solidFill>
              </a:rPr>
              <a:t>Lateral, parietal, anterior temporal </a:t>
            </a:r>
          </a:p>
          <a:p>
            <a:pPr>
              <a:buFont typeface="Wingdings" panose="05000000000000000000" pitchFamily="2" charset="2"/>
              <a:buChar char="§"/>
            </a:pPr>
            <a:endParaRPr dirty="0" sz="2000" lang="en-US">
              <a:solidFill>
                <a:schemeClr val="tx1">
                  <a:lumMod val="95000"/>
                  <a:lumOff val="5000"/>
                </a:schemeClr>
              </a:solidFill>
            </a:endParaRPr>
          </a:p>
          <a:p>
            <a:pPr>
              <a:buFont typeface="Wingdings" panose="05000000000000000000" pitchFamily="2" charset="2"/>
              <a:buChar char="§"/>
            </a:pPr>
            <a:r>
              <a:rPr dirty="0" sz="2000" lang="en-US">
                <a:solidFill>
                  <a:schemeClr val="tx1">
                    <a:lumMod val="95000"/>
                    <a:lumOff val="5000"/>
                  </a:schemeClr>
                </a:solidFill>
              </a:rPr>
              <a:t>Meningitis caused by staphylococcus aureus commonly followed by Gram -</a:t>
            </a:r>
            <a:r>
              <a:rPr dirty="0" sz="2000" lang="en-US" err="1">
                <a:solidFill>
                  <a:schemeClr val="tx1">
                    <a:lumMod val="95000"/>
                    <a:lumOff val="5000"/>
                  </a:schemeClr>
                </a:solidFill>
              </a:rPr>
              <a:t>ve</a:t>
            </a:r>
            <a:endParaRPr dirty="0" sz="2000" lang="en-US">
              <a:solidFill>
                <a:schemeClr val="tx1">
                  <a:lumMod val="95000"/>
                  <a:lumOff val="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1" name=""/>
        <p:cNvGrpSpPr/>
        <p:nvPr/>
      </p:nvGrpSpPr>
      <p:grpSpPr>
        <a:xfrm>
          <a:off x="0" y="0"/>
          <a:ext cx="0" cy="0"/>
          <a:chOff x="0" y="0"/>
          <a:chExt cx="0" cy="0"/>
        </a:xfrm>
      </p:grpSpPr>
      <p:sp>
        <p:nvSpPr>
          <p:cNvPr id="1048623" name="Content Placeholder 2"/>
          <p:cNvSpPr>
            <a:spLocks noGrp="1"/>
          </p:cNvSpPr>
          <p:nvPr>
            <p:ph idx="1"/>
          </p:nvPr>
        </p:nvSpPr>
        <p:spPr>
          <a:xfrm>
            <a:off x="80818" y="93806"/>
            <a:ext cx="8982364" cy="6683376"/>
          </a:xfrm>
        </p:spPr>
        <p:txBody>
          <a:bodyPr>
            <a:normAutofit/>
          </a:bodyPr>
          <a:p>
            <a:pPr>
              <a:buFont typeface="Wingdings" pitchFamily="2" charset="2"/>
              <a:buChar char="q"/>
            </a:pPr>
            <a:r>
              <a:rPr b="1" dirty="0" sz="2000" lang="en-US" u="sng">
                <a:solidFill>
                  <a:srgbClr val="C00000"/>
                </a:solidFill>
              </a:rPr>
              <a:t>Diagnosis</a:t>
            </a:r>
            <a:endParaRPr b="1" dirty="0" sz="2000" lang="ar-IQ" u="sng">
              <a:solidFill>
                <a:srgbClr val="C00000"/>
              </a:solidFill>
            </a:endParaRPr>
          </a:p>
          <a:p>
            <a:pPr>
              <a:buFont typeface="Wingdings" pitchFamily="2" charset="2"/>
              <a:buChar char="Ø"/>
            </a:pPr>
            <a:r>
              <a:rPr b="1" dirty="0" sz="2000" lang="en-US"/>
              <a:t>Clinically</a:t>
            </a:r>
          </a:p>
          <a:p>
            <a:pPr lvl="1">
              <a:buFont typeface="Wingdings" pitchFamily="2" charset="2"/>
              <a:buChar char="§"/>
            </a:pPr>
            <a:r>
              <a:rPr b="1" dirty="0" sz="2000" lang="en-US">
                <a:solidFill>
                  <a:srgbClr val="0070C0"/>
                </a:solidFill>
              </a:rPr>
              <a:t>Cranial DST</a:t>
            </a:r>
          </a:p>
          <a:p>
            <a:pPr lvl="2"/>
            <a:r>
              <a:rPr dirty="0" lang="en-US"/>
              <a:t>They may appear as a sources of fulminant meningitis 50%</a:t>
            </a:r>
          </a:p>
          <a:p>
            <a:pPr lvl="2"/>
            <a:r>
              <a:rPr dirty="0" lang="en-US"/>
              <a:t>Commonly appear as a small, asymptomatic cutaneous dimple or pit. 33%</a:t>
            </a:r>
          </a:p>
          <a:p>
            <a:pPr lvl="2"/>
            <a:r>
              <a:rPr dirty="0" lang="en-US"/>
              <a:t>Acute hydrocephalus with bulging fontanelles, lethargy, and paresis. 5%</a:t>
            </a:r>
          </a:p>
          <a:p>
            <a:pPr lvl="1">
              <a:buFont typeface="Wingdings" pitchFamily="2" charset="2"/>
              <a:buChar char="§"/>
            </a:pPr>
            <a:r>
              <a:rPr b="1" dirty="0" sz="2000" lang="en-US">
                <a:solidFill>
                  <a:srgbClr val="0070C0"/>
                </a:solidFill>
              </a:rPr>
              <a:t>Nasal DST</a:t>
            </a:r>
          </a:p>
          <a:p>
            <a:pPr lvl="2"/>
            <a:r>
              <a:rPr dirty="0" lang="en-US"/>
              <a:t>Stridor and difficulty feeding</a:t>
            </a:r>
          </a:p>
          <a:p>
            <a:pPr lvl="2"/>
            <a:endParaRPr dirty="0" lang="en-US"/>
          </a:p>
          <a:p>
            <a:pPr>
              <a:buFont typeface="Wingdings" pitchFamily="2" charset="2"/>
              <a:buChar char="Ø"/>
            </a:pPr>
            <a:r>
              <a:rPr b="1" dirty="0" sz="2000" lang="en-US"/>
              <a:t>By examination</a:t>
            </a:r>
          </a:p>
          <a:p>
            <a:pPr lvl="1"/>
            <a:r>
              <a:rPr dirty="0" sz="2000" lang="en-US"/>
              <a:t>The cutaneous dimples may be associated with fine or thick hairs, </a:t>
            </a:r>
            <a:r>
              <a:rPr dirty="0" sz="2000" lang="en-US" err="1"/>
              <a:t>hyperpigmented</a:t>
            </a:r>
            <a:r>
              <a:rPr dirty="0" sz="2000" lang="en-US"/>
              <a:t> patch, or a soft tissue mass. </a:t>
            </a:r>
          </a:p>
          <a:p>
            <a:pPr lvl="1"/>
            <a:endParaRPr dirty="0" sz="2000" lang="en-US"/>
          </a:p>
          <a:p>
            <a:pPr>
              <a:buFont typeface="Wingdings" pitchFamily="2" charset="2"/>
              <a:buChar char="Ø"/>
            </a:pPr>
            <a:r>
              <a:rPr b="1" dirty="0" sz="2000" lang="en-US"/>
              <a:t>Imaging</a:t>
            </a:r>
          </a:p>
          <a:p>
            <a:pPr lvl="1"/>
            <a:r>
              <a:rPr dirty="0" sz="2000" lang="en-US"/>
              <a:t>MRI with contrast (tracts less than 1 to 2 mm in diameter may be missed on routine MRI)</a:t>
            </a:r>
            <a:endParaRPr dirty="0" sz="2000" lang="ar-IQ"/>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2" name=""/>
        <p:cNvGrpSpPr/>
        <p:nvPr/>
      </p:nvGrpSpPr>
      <p:grpSpPr>
        <a:xfrm>
          <a:off x="0" y="0"/>
          <a:ext cx="0" cy="0"/>
          <a:chOff x="0" y="0"/>
          <a:chExt cx="0" cy="0"/>
        </a:xfrm>
      </p:grpSpPr>
      <p:sp>
        <p:nvSpPr>
          <p:cNvPr id="1048624" name="Content Placeholder 2"/>
          <p:cNvSpPr>
            <a:spLocks noGrp="1"/>
          </p:cNvSpPr>
          <p:nvPr>
            <p:ph idx="1"/>
          </p:nvPr>
        </p:nvSpPr>
        <p:spPr>
          <a:xfrm>
            <a:off x="86014" y="80819"/>
            <a:ext cx="8977168" cy="6696364"/>
          </a:xfrm>
        </p:spPr>
        <p:txBody>
          <a:bodyPr>
            <a:normAutofit/>
          </a:bodyPr>
          <a:p>
            <a:pPr>
              <a:buFont typeface="Wingdings" pitchFamily="2" charset="2"/>
              <a:buChar char="q"/>
            </a:pPr>
            <a:r>
              <a:rPr b="1" dirty="0" sz="2000" lang="en-US" u="sng">
                <a:solidFill>
                  <a:srgbClr val="C00000"/>
                </a:solidFill>
              </a:rPr>
              <a:t>Management</a:t>
            </a:r>
            <a:endParaRPr b="1" dirty="0" sz="2000" lang="ar-IQ" u="sng">
              <a:solidFill>
                <a:srgbClr val="C00000"/>
              </a:solidFill>
            </a:endParaRPr>
          </a:p>
          <a:p>
            <a:pPr>
              <a:buFont typeface="Wingdings" pitchFamily="2" charset="2"/>
              <a:buChar char="Ø"/>
            </a:pPr>
            <a:r>
              <a:rPr b="1" dirty="0" sz="2000" lang="en-US">
                <a:solidFill>
                  <a:srgbClr val="002060"/>
                </a:solidFill>
              </a:rPr>
              <a:t>For asymptomatic cranial DSTs: </a:t>
            </a:r>
            <a:r>
              <a:rPr dirty="0" sz="2000" lang="en-US"/>
              <a:t>prophylactic surgical removal of the tract and any associated dermoid or epidermoid cyst is warranted “as soon as the child can tolerate the operation.</a:t>
            </a:r>
          </a:p>
          <a:p>
            <a:pPr>
              <a:buFont typeface="Wingdings" pitchFamily="2" charset="2"/>
              <a:buChar char="Ø"/>
            </a:pPr>
            <a:r>
              <a:rPr b="1" dirty="0" sz="2000" lang="en-US">
                <a:solidFill>
                  <a:srgbClr val="002060"/>
                </a:solidFill>
              </a:rPr>
              <a:t>Delayed surgery of DSTs</a:t>
            </a:r>
            <a:r>
              <a:rPr dirty="0" sz="2000" lang="en-US"/>
              <a:t> </a:t>
            </a:r>
            <a:r>
              <a:rPr b="1" dirty="0" sz="2000" lang="en-US">
                <a:solidFill>
                  <a:srgbClr val="002060"/>
                </a:solidFill>
              </a:rPr>
              <a:t>associated with prior infection</a:t>
            </a:r>
            <a:r>
              <a:rPr dirty="0" sz="2000" lang="en-US"/>
              <a:t> can be complicated by fibrosis and inflammatory scarring.</a:t>
            </a:r>
          </a:p>
          <a:p>
            <a:pPr>
              <a:buFont typeface="Wingdings" pitchFamily="2" charset="2"/>
              <a:buChar char="Ø"/>
            </a:pPr>
            <a:r>
              <a:rPr dirty="0" sz="2000" lang="en-US"/>
              <a:t>Elective surgical time at </a:t>
            </a:r>
            <a:r>
              <a:rPr b="1" dirty="0" sz="2000" lang="en-US"/>
              <a:t>5 to 8 months of age</a:t>
            </a:r>
            <a:r>
              <a:rPr dirty="0" sz="2000" lang="en-US"/>
              <a:t>.</a:t>
            </a:r>
          </a:p>
          <a:p>
            <a:endParaRPr dirty="0" sz="2000" lang="en-US"/>
          </a:p>
          <a:p>
            <a:r>
              <a:rPr dirty="0" sz="2000" lang="en-US"/>
              <a:t>The goal is to eliminate </a:t>
            </a:r>
            <a:r>
              <a:rPr b="1" dirty="0" sz="2000" lang="en-US">
                <a:solidFill>
                  <a:srgbClr val="0070C0"/>
                </a:solidFill>
              </a:rPr>
              <a:t>the risk of meningitis </a:t>
            </a:r>
            <a:r>
              <a:rPr dirty="0" sz="2000" lang="en-US"/>
              <a:t>and</a:t>
            </a:r>
            <a:r>
              <a:rPr b="1" dirty="0" sz="2000" lang="en-US">
                <a:solidFill>
                  <a:srgbClr val="0070C0"/>
                </a:solidFill>
              </a:rPr>
              <a:t> abscess formation</a:t>
            </a:r>
          </a:p>
          <a:p>
            <a:r>
              <a:rPr dirty="0" sz="2000" lang="en-US"/>
              <a:t>In the presence of </a:t>
            </a:r>
            <a:r>
              <a:rPr b="1" dirty="0" sz="2000" lang="en-US"/>
              <a:t>CSF leak, infection, or raised intracranial pressure</a:t>
            </a:r>
            <a:r>
              <a:rPr dirty="0" sz="2000" lang="en-US"/>
              <a:t>, surgery should be performed emergently</a:t>
            </a:r>
          </a:p>
          <a:p>
            <a:r>
              <a:rPr dirty="0" sz="2000" lang="en-US"/>
              <a:t>If associated with </a:t>
            </a:r>
            <a:r>
              <a:rPr dirty="0" sz="2000" lang="en-US" err="1"/>
              <a:t>demoid</a:t>
            </a:r>
            <a:r>
              <a:rPr dirty="0" sz="2000" lang="en-US"/>
              <a:t> or epidermoid cysts should be removed </a:t>
            </a:r>
            <a:r>
              <a:rPr b="1" dirty="0" sz="2000" lang="en-US"/>
              <a:t>en bloc</a:t>
            </a:r>
            <a:r>
              <a:rPr dirty="0" sz="2000" lang="en-US"/>
              <a:t> to prevent recurrence.  </a:t>
            </a:r>
          </a:p>
          <a:p>
            <a:r>
              <a:rPr dirty="0" sz="2000" lang="en-US"/>
              <a:t>The most common surgical error is leaving some capsule remnants behind that later lead to regrowth of the lesion.</a:t>
            </a:r>
            <a:endParaRPr dirty="0" sz="2000" lang="ar-IQ"/>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3" name=""/>
        <p:cNvGrpSpPr/>
        <p:nvPr/>
      </p:nvGrpSpPr>
      <p:grpSpPr>
        <a:xfrm>
          <a:off x="0" y="0"/>
          <a:ext cx="0" cy="0"/>
          <a:chOff x="0" y="0"/>
          <a:chExt cx="0" cy="0"/>
        </a:xfrm>
      </p:grpSpPr>
      <p:sp>
        <p:nvSpPr>
          <p:cNvPr id="1048625" name="Content Placeholder 2"/>
          <p:cNvSpPr>
            <a:spLocks noGrp="1"/>
          </p:cNvSpPr>
          <p:nvPr>
            <p:ph idx="1"/>
          </p:nvPr>
        </p:nvSpPr>
        <p:spPr>
          <a:xfrm>
            <a:off x="85734" y="76974"/>
            <a:ext cx="8965902" cy="6688661"/>
          </a:xfrm>
        </p:spPr>
        <p:txBody>
          <a:bodyPr>
            <a:normAutofit/>
          </a:bodyPr>
          <a:p>
            <a:pPr>
              <a:buFont typeface="Wingdings" pitchFamily="2" charset="2"/>
              <a:buChar char="q"/>
            </a:pPr>
            <a:r>
              <a:rPr b="1" dirty="0" sz="2000" lang="en-US" u="sng">
                <a:solidFill>
                  <a:srgbClr val="C00000"/>
                </a:solidFill>
              </a:rPr>
              <a:t>Dermoid and epidermoid cysts association with DST</a:t>
            </a:r>
          </a:p>
          <a:p>
            <a:r>
              <a:rPr dirty="0" sz="2000" lang="en-US"/>
              <a:t>Can be found at any depth along the tract in up to 50% of cases</a:t>
            </a:r>
          </a:p>
          <a:p>
            <a:r>
              <a:rPr dirty="0" sz="2000" lang="en-US"/>
              <a:t>Present as: </a:t>
            </a:r>
          </a:p>
          <a:p>
            <a:pPr indent="-342900" lvl="1" marL="800100">
              <a:buFont typeface="+mj-lt"/>
              <a:buAutoNum type="arabicPeriod"/>
            </a:pPr>
            <a:r>
              <a:rPr dirty="0" sz="2000" lang="en-US"/>
              <a:t>Mass effect</a:t>
            </a:r>
          </a:p>
          <a:p>
            <a:pPr indent="-342900" lvl="1" marL="800100">
              <a:buFont typeface="+mj-lt"/>
              <a:buAutoNum type="arabicPeriod"/>
            </a:pPr>
            <a:r>
              <a:rPr dirty="0" sz="2000" lang="en-US"/>
              <a:t>2ry infection causing abscess formation within scalp , below dura or within the brain.</a:t>
            </a:r>
          </a:p>
          <a:p>
            <a:pPr indent="-342900" lvl="1" marL="800100">
              <a:buFont typeface="+mj-lt"/>
              <a:buAutoNum type="arabicPeriod"/>
            </a:pPr>
            <a:r>
              <a:rPr dirty="0" sz="2000" lang="en-US"/>
              <a:t>Can rupture spontaneously and cause an aseptic (or </a:t>
            </a:r>
            <a:r>
              <a:rPr b="1" dirty="0" sz="2000" lang="en-US">
                <a:solidFill>
                  <a:srgbClr val="0070C0"/>
                </a:solidFill>
              </a:rPr>
              <a:t>Mollaret’s</a:t>
            </a:r>
            <a:r>
              <a:rPr dirty="0" sz="2000" lang="en-US"/>
              <a:t>) meningitis.</a:t>
            </a:r>
          </a:p>
          <a:p>
            <a:pPr indent="-342900" lvl="1" marL="800100">
              <a:buFont typeface="+mj-lt"/>
              <a:buAutoNum type="arabicPeriod"/>
            </a:pPr>
            <a:r>
              <a:rPr dirty="0" sz="2000" lang="en-US"/>
              <a:t>Obstruct CSF pathway causing hydrocephaly.</a:t>
            </a:r>
          </a:p>
          <a:p>
            <a:endParaRPr dirty="0" sz="2000" lang="en-US"/>
          </a:p>
          <a:p>
            <a:endParaRPr dirty="0" sz="2000" lang="en-US"/>
          </a:p>
          <a:p>
            <a:pPr>
              <a:buFont typeface="Wingdings" pitchFamily="2" charset="2"/>
              <a:buChar char="q"/>
            </a:pPr>
            <a:r>
              <a:rPr b="1" dirty="0" sz="2000" lang="en-US" u="sng">
                <a:solidFill>
                  <a:srgbClr val="C00000"/>
                </a:solidFill>
              </a:rPr>
              <a:t>Prognosis</a:t>
            </a:r>
            <a:endParaRPr b="1" dirty="0" sz="2000" lang="ar-IQ" u="sng">
              <a:solidFill>
                <a:srgbClr val="C00000"/>
              </a:solidFill>
            </a:endParaRPr>
          </a:p>
          <a:p>
            <a:r>
              <a:rPr dirty="0" sz="2000" lang="en-US"/>
              <a:t>When completely resected, cranial DSTs rarely recur, and the prognosis is usually favorable; however, recurrence following partial removal has been documented as late as 20 years from the original operation.</a:t>
            </a:r>
            <a:endParaRPr dirty="0" sz="2000" lang="ar-IQ"/>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4" name=""/>
        <p:cNvGrpSpPr/>
        <p:nvPr/>
      </p:nvGrpSpPr>
      <p:grpSpPr>
        <a:xfrm>
          <a:off x="0" y="0"/>
          <a:ext cx="0" cy="0"/>
          <a:chOff x="0" y="0"/>
          <a:chExt cx="0" cy="0"/>
        </a:xfrm>
      </p:grpSpPr>
      <p:sp>
        <p:nvSpPr>
          <p:cNvPr id="1048626" name="Title 1"/>
          <p:cNvSpPr>
            <a:spLocks noGrp="1"/>
          </p:cNvSpPr>
          <p:nvPr>
            <p:ph type="title"/>
          </p:nvPr>
        </p:nvSpPr>
        <p:spPr/>
        <p:txBody>
          <a:bodyPr/>
          <a:p>
            <a:endParaRPr dirty="0" lang="ar-IQ"/>
          </a:p>
        </p:txBody>
      </p:sp>
      <p:pic>
        <p:nvPicPr>
          <p:cNvPr id="2097171" name="Picture 4"/>
          <p:cNvPicPr>
            <a:picLocks noChangeAspect="1" noGrp="1"/>
          </p:cNvPicPr>
          <p:nvPr>
            <p:ph idx="1"/>
          </p:nvPr>
        </p:nvPicPr>
        <p:blipFill>
          <a:blip xmlns:r="http://schemas.openxmlformats.org/officeDocument/2006/relationships" r:embed="rId1"/>
          <a:stretch>
            <a:fillRect/>
          </a:stretch>
        </p:blipFill>
        <p:spPr>
          <a:xfrm>
            <a:off x="97558" y="0"/>
            <a:ext cx="8948884" cy="3429000"/>
          </a:xfrm>
          <a:prstGeom prst="rect"/>
          <a:ln>
            <a:noFill/>
          </a:ln>
          <a:effectLst>
            <a:softEdge rad="112500"/>
          </a:effectLst>
        </p:spPr>
      </p:pic>
      <p:pic>
        <p:nvPicPr>
          <p:cNvPr id="2097172" name="Picture 6"/>
          <p:cNvPicPr>
            <a:picLocks noChangeAspect="1"/>
          </p:cNvPicPr>
          <p:nvPr/>
        </p:nvPicPr>
        <p:blipFill>
          <a:blip xmlns:r="http://schemas.openxmlformats.org/officeDocument/2006/relationships" r:embed="rId2"/>
          <a:stretch>
            <a:fillRect/>
          </a:stretch>
        </p:blipFill>
        <p:spPr>
          <a:xfrm>
            <a:off x="97558" y="3429000"/>
            <a:ext cx="8948884" cy="3429000"/>
          </a:xfrm>
          <a:prstGeom prst="rect"/>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5" name=""/>
        <p:cNvGrpSpPr/>
        <p:nvPr/>
      </p:nvGrpSpPr>
      <p:grpSpPr>
        <a:xfrm>
          <a:off x="0" y="0"/>
          <a:ext cx="0" cy="0"/>
          <a:chOff x="0" y="0"/>
          <a:chExt cx="0" cy="0"/>
        </a:xfrm>
      </p:grpSpPr>
      <p:pic>
        <p:nvPicPr>
          <p:cNvPr id="2097173" name="Picture 4"/>
          <p:cNvPicPr>
            <a:picLocks noChangeAspect="1" noGrp="1"/>
          </p:cNvPicPr>
          <p:nvPr>
            <p:ph idx="1"/>
          </p:nvPr>
        </p:nvPicPr>
        <p:blipFill>
          <a:blip xmlns:r="http://schemas.openxmlformats.org/officeDocument/2006/relationships" r:embed="rId1"/>
          <a:stretch>
            <a:fillRect/>
          </a:stretch>
        </p:blipFill>
        <p:spPr>
          <a:xfrm>
            <a:off x="1" y="0"/>
            <a:ext cx="4699000" cy="6858000"/>
          </a:xfrm>
          <a:prstGeom prst="rect"/>
          <a:ln>
            <a:noFill/>
          </a:ln>
          <a:effectLst>
            <a:softEdge rad="112500"/>
          </a:effectLst>
        </p:spPr>
      </p:pic>
      <p:pic>
        <p:nvPicPr>
          <p:cNvPr id="2097174" name="Picture 6"/>
          <p:cNvPicPr>
            <a:picLocks noChangeAspect="1"/>
          </p:cNvPicPr>
          <p:nvPr/>
        </p:nvPicPr>
        <p:blipFill>
          <a:blip xmlns:r="http://schemas.openxmlformats.org/officeDocument/2006/relationships" r:embed="rId2"/>
          <a:stretch>
            <a:fillRect/>
          </a:stretch>
        </p:blipFill>
        <p:spPr>
          <a:xfrm>
            <a:off x="4698999" y="1027907"/>
            <a:ext cx="4445000" cy="3901440"/>
          </a:xfrm>
          <a:prstGeom prst="rect"/>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6" name=""/>
        <p:cNvGrpSpPr/>
        <p:nvPr/>
      </p:nvGrpSpPr>
      <p:grpSpPr>
        <a:xfrm>
          <a:off x="0" y="0"/>
          <a:ext cx="0" cy="0"/>
          <a:chOff x="0" y="0"/>
          <a:chExt cx="0" cy="0"/>
        </a:xfrm>
      </p:grpSpPr>
      <p:sp>
        <p:nvSpPr>
          <p:cNvPr id="1048627" name="Title 1"/>
          <p:cNvSpPr>
            <a:spLocks noGrp="1"/>
          </p:cNvSpPr>
          <p:nvPr>
            <p:ph type="title"/>
          </p:nvPr>
        </p:nvSpPr>
        <p:spPr>
          <a:xfrm>
            <a:off x="628650" y="1131094"/>
            <a:ext cx="7886700" cy="3517651"/>
          </a:xfrm>
        </p:spPr>
        <p:txBody>
          <a:bodyPr/>
          <a:p>
            <a:pPr algn="ctr"/>
            <a:r>
              <a:rPr dirty="0" sz="7200" lang="en-US">
                <a:solidFill>
                  <a:srgbClr val="002060"/>
                </a:solidFill>
                <a:effectLst>
                  <a:outerShdw algn="tl" blurRad="38100" dir="2700000" dist="38100">
                    <a:srgbClr val="000000">
                      <a:alpha val="43137"/>
                    </a:srgbClr>
                  </a:outerShdw>
                </a:effectLst>
                <a:latin typeface="Algerian" pitchFamily="82" charset="77"/>
              </a:rPr>
              <a:t>Dandy-Walker Syndrome</a:t>
            </a:r>
            <a:br>
              <a:rPr dirty="0" sz="7200" lang="en-US">
                <a:solidFill>
                  <a:srgbClr val="002060"/>
                </a:solidFill>
                <a:effectLst>
                  <a:outerShdw algn="tl" blurRad="38100" dir="2700000" dist="38100">
                    <a:srgbClr val="000000">
                      <a:alpha val="43137"/>
                    </a:srgbClr>
                  </a:outerShdw>
                </a:effectLst>
                <a:latin typeface="Algerian" pitchFamily="82" charset="77"/>
              </a:rPr>
            </a:br>
            <a:r>
              <a:rPr b="1" dirty="0" sz="2000" lang="en-US" err="1">
                <a:effectLst>
                  <a:outerShdw algn="tl" blurRad="38100" dir="2700000" dist="38100">
                    <a:srgbClr val="000000">
                      <a:alpha val="43137"/>
                    </a:srgbClr>
                  </a:outerShdw>
                </a:effectLst>
                <a:latin typeface="+mn-lt"/>
              </a:rPr>
              <a:t>Youmans</a:t>
            </a:r>
            <a:r>
              <a:rPr b="1" dirty="0" sz="2000" lang="en-US">
                <a:effectLst>
                  <a:outerShdw algn="tl" blurRad="38100" dir="2700000" dist="38100">
                    <a:srgbClr val="000000">
                      <a:alpha val="43137"/>
                    </a:srgbClr>
                  </a:outerShdw>
                </a:effectLst>
                <a:latin typeface="+mn-lt"/>
              </a:rPr>
              <a:t> Chap. 188</a:t>
            </a:r>
            <a:endParaRPr b="1" dirty="0" sz="2000" lang="ar-IQ">
              <a:effectLst>
                <a:outerShdw algn="tl" blurRad="38100" dir="2700000" dist="38100">
                  <a:srgbClr val="000000">
                    <a:alpha val="43137"/>
                  </a:srgbClr>
                </a:outerShdw>
              </a:effectLst>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7" name=""/>
        <p:cNvGrpSpPr/>
        <p:nvPr/>
      </p:nvGrpSpPr>
      <p:grpSpPr>
        <a:xfrm>
          <a:off x="0" y="0"/>
          <a:ext cx="0" cy="0"/>
          <a:chOff x="0" y="0"/>
          <a:chExt cx="0" cy="0"/>
        </a:xfrm>
      </p:grpSpPr>
      <p:sp>
        <p:nvSpPr>
          <p:cNvPr id="1048628" name="Content Placeholder 2"/>
          <p:cNvSpPr>
            <a:spLocks noGrp="1"/>
          </p:cNvSpPr>
          <p:nvPr>
            <p:ph idx="1"/>
          </p:nvPr>
        </p:nvSpPr>
        <p:spPr>
          <a:xfrm>
            <a:off x="91258" y="80818"/>
            <a:ext cx="8960377" cy="6684818"/>
          </a:xfrm>
        </p:spPr>
        <p:txBody>
          <a:bodyPr>
            <a:normAutofit fontScale="95000" lnSpcReduction="20000"/>
          </a:bodyPr>
          <a:p>
            <a:pPr>
              <a:buFont typeface="Wingdings" pitchFamily="2" charset="2"/>
              <a:buChar char="Ø"/>
            </a:pPr>
            <a:r>
              <a:rPr dirty="0" sz="2000" lang="en-US"/>
              <a:t>It’s characterized by agenesis or hypoplasia of the cerebellar vermis, cystic dilation of the fourth ventricle, and enlargement of the posterior fossa with or without hydrocephalus.</a:t>
            </a:r>
          </a:p>
          <a:p>
            <a:pPr>
              <a:buFont typeface="Wingdings" pitchFamily="2" charset="2"/>
              <a:buChar char="§"/>
            </a:pPr>
            <a:r>
              <a:rPr b="1" dirty="0" sz="2000" lang="en-US"/>
              <a:t>Embryology </a:t>
            </a:r>
          </a:p>
          <a:p>
            <a:pPr indent="0" lvl="1" marL="457200">
              <a:buNone/>
            </a:pPr>
            <a:r>
              <a:rPr dirty="0" sz="2000" lang="en-US" err="1"/>
              <a:t>Dysgenetic</a:t>
            </a:r>
            <a:r>
              <a:rPr dirty="0" sz="2000" lang="en-US"/>
              <a:t> development of the anterior membranous area of the rhombencephalon.</a:t>
            </a:r>
          </a:p>
          <a:p>
            <a:endParaRPr dirty="0" sz="2000" lang="en-US"/>
          </a:p>
          <a:p>
            <a:pPr>
              <a:buFont typeface="Wingdings" pitchFamily="2" charset="2"/>
              <a:buChar char="q"/>
            </a:pPr>
            <a:r>
              <a:rPr b="1" dirty="0" sz="2000" lang="en-US" u="sng">
                <a:solidFill>
                  <a:srgbClr val="C00000"/>
                </a:solidFill>
                <a:effectLst>
                  <a:outerShdw algn="tl" blurRad="38100" dir="2700000" dist="38100">
                    <a:srgbClr val="000000">
                      <a:alpha val="43137"/>
                    </a:srgbClr>
                  </a:outerShdw>
                </a:effectLst>
              </a:rPr>
              <a:t>Six Radiographic Features Necessary for Diagnosis</a:t>
            </a:r>
            <a:endParaRPr b="1" dirty="0" sz="2000" lang="ar-IQ" u="sng">
              <a:solidFill>
                <a:srgbClr val="C00000"/>
              </a:solidFill>
              <a:effectLst>
                <a:outerShdw algn="tl" blurRad="38100" dir="2700000" dist="38100">
                  <a:srgbClr val="000000">
                    <a:alpha val="43137"/>
                  </a:srgbClr>
                </a:outerShdw>
              </a:effectLst>
            </a:endParaRPr>
          </a:p>
          <a:p>
            <a:pPr indent="-385763" marL="385763">
              <a:buFont typeface="+mj-lt"/>
              <a:buAutoNum type="arabicPeriod"/>
            </a:pPr>
            <a:r>
              <a:rPr dirty="0" sz="2000" lang="en-US"/>
              <a:t>Large posterior fossa cyst communicating with the fourth ventricle.</a:t>
            </a:r>
          </a:p>
          <a:p>
            <a:pPr indent="-385763" marL="385763">
              <a:buFont typeface="+mj-lt"/>
              <a:buAutoNum type="arabicPeriod"/>
            </a:pPr>
            <a:r>
              <a:rPr dirty="0" sz="2000" lang="en-US"/>
              <a:t>Absence of a portion of the inferior vermis.</a:t>
            </a:r>
          </a:p>
          <a:p>
            <a:pPr indent="-385763" marL="385763">
              <a:buFont typeface="+mj-lt"/>
              <a:buAutoNum type="arabicPeriod"/>
            </a:pPr>
            <a:r>
              <a:rPr dirty="0" sz="2000" lang="en-US" err="1"/>
              <a:t>Hypoplasia</a:t>
            </a:r>
            <a:r>
              <a:rPr dirty="0" sz="2000" lang="en-US"/>
              <a:t>, anterior rotation, and upward displacement of the remaining vermis.</a:t>
            </a:r>
          </a:p>
          <a:p>
            <a:pPr indent="-385763" marL="385763">
              <a:buFont typeface="+mj-lt"/>
              <a:buAutoNum type="arabicPeriod"/>
            </a:pPr>
            <a:r>
              <a:rPr dirty="0" sz="2000" lang="en-US"/>
              <a:t>Absence or flattening of the angle of the </a:t>
            </a:r>
            <a:r>
              <a:rPr dirty="0" sz="2000" lang="en-US" err="1"/>
              <a:t>Fastigium</a:t>
            </a:r>
            <a:r>
              <a:rPr dirty="0" sz="2000" lang="en-US"/>
              <a:t> (highest point in the roof of the 4</a:t>
            </a:r>
            <a:r>
              <a:rPr baseline="30000" dirty="0" sz="2000" lang="en-US"/>
              <a:t>th</a:t>
            </a:r>
            <a:r>
              <a:rPr dirty="0" sz="2000" lang="en-US"/>
              <a:t> ventricle).</a:t>
            </a:r>
          </a:p>
          <a:p>
            <a:pPr indent="-385763" marL="385763">
              <a:buFont typeface="+mj-lt"/>
              <a:buAutoNum type="arabicPeriod"/>
            </a:pPr>
            <a:r>
              <a:rPr dirty="0" sz="2000" lang="en-US"/>
              <a:t>Large posterior fossa with elevation of </a:t>
            </a:r>
            <a:r>
              <a:rPr dirty="0" sz="2000" lang="en-US" err="1"/>
              <a:t>Torcular</a:t>
            </a:r>
            <a:r>
              <a:rPr dirty="0" sz="2000" lang="en-US"/>
              <a:t> </a:t>
            </a:r>
            <a:r>
              <a:rPr dirty="0" sz="2000" lang="en-US" err="1"/>
              <a:t>Herophili</a:t>
            </a:r>
            <a:r>
              <a:rPr dirty="0" sz="2000" lang="en-US"/>
              <a:t> (confluence of sinuses).</a:t>
            </a:r>
          </a:p>
          <a:p>
            <a:pPr indent="-385763" marL="385763">
              <a:buFont typeface="+mj-lt"/>
              <a:buAutoNum type="arabicPeriod"/>
            </a:pPr>
            <a:r>
              <a:rPr dirty="0" sz="2000" lang="en-US"/>
              <a:t>Anterolateral displacement of the cerebellar hemispheres.</a:t>
            </a:r>
          </a:p>
          <a:p>
            <a:pPr indent="-385763" marL="385763">
              <a:buFont typeface="+mj-lt"/>
              <a:buAutoNum type="arabicPeriod"/>
            </a:pPr>
            <a:endParaRPr dirty="0" sz="2000" lang="en-US"/>
          </a:p>
          <a:p>
            <a:pPr>
              <a:buFont typeface="Wingdings" pitchFamily="2" charset="2"/>
              <a:buChar char="v"/>
            </a:pPr>
            <a:r>
              <a:rPr b="1" dirty="0" sz="2000" lang="en-US"/>
              <a:t>Note/ </a:t>
            </a:r>
            <a:r>
              <a:rPr b="1" dirty="0" sz="2000" lang="en-US" err="1">
                <a:solidFill>
                  <a:srgbClr val="C00000"/>
                </a:solidFill>
              </a:rPr>
              <a:t>Bucy’s</a:t>
            </a:r>
            <a:r>
              <a:rPr b="1" dirty="0" sz="2000" lang="en-US">
                <a:solidFill>
                  <a:srgbClr val="C00000"/>
                </a:solidFill>
              </a:rPr>
              <a:t> sign</a:t>
            </a:r>
            <a:r>
              <a:rPr b="1" dirty="0" sz="2000" lang="en-US"/>
              <a:t>: elevated </a:t>
            </a:r>
            <a:r>
              <a:rPr b="1" dirty="0" sz="2000" lang="en-US" err="1"/>
              <a:t>Torcula</a:t>
            </a:r>
            <a:r>
              <a:rPr b="1" dirty="0" sz="2000" lang="en-US"/>
              <a:t> </a:t>
            </a:r>
            <a:r>
              <a:rPr b="1" dirty="0" sz="2000" lang="en-US" err="1"/>
              <a:t>herophili</a:t>
            </a:r>
            <a:endParaRPr b="1" dirty="0" sz="2000" lang="ar-IQ"/>
          </a:p>
          <a:p>
            <a:endParaRPr dirty="0" sz="2000" lang="ar-IQ"/>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8" name=""/>
        <p:cNvGrpSpPr/>
        <p:nvPr/>
      </p:nvGrpSpPr>
      <p:grpSpPr>
        <a:xfrm>
          <a:off x="0" y="0"/>
          <a:ext cx="0" cy="0"/>
          <a:chOff x="0" y="0"/>
          <a:chExt cx="0" cy="0"/>
        </a:xfrm>
      </p:grpSpPr>
      <p:sp>
        <p:nvSpPr>
          <p:cNvPr id="1048629" name="Content Placeholder 2"/>
          <p:cNvSpPr>
            <a:spLocks noGrp="1"/>
          </p:cNvSpPr>
          <p:nvPr>
            <p:ph idx="1"/>
          </p:nvPr>
        </p:nvSpPr>
        <p:spPr>
          <a:xfrm>
            <a:off x="97558" y="93806"/>
            <a:ext cx="8965623" cy="6671830"/>
          </a:xfrm>
        </p:spPr>
        <p:txBody>
          <a:bodyPr>
            <a:noAutofit/>
          </a:bodyPr>
          <a:p>
            <a:pPr>
              <a:buFont typeface="Wingdings" panose="05000000000000000000" pitchFamily="2" charset="2"/>
              <a:buChar char="v"/>
            </a:pPr>
            <a:r>
              <a:rPr b="1" dirty="0" sz="2000" lang="en-US"/>
              <a:t>Dandy-Walker syndrome (DWS)</a:t>
            </a:r>
          </a:p>
          <a:p>
            <a:pPr lvl="1">
              <a:buFont typeface="Wingdings" panose="05000000000000000000" pitchFamily="2" charset="2"/>
              <a:buChar char="v"/>
            </a:pPr>
            <a:r>
              <a:rPr dirty="0" sz="2000" lang="en-US" err="1"/>
              <a:t>agenesis</a:t>
            </a:r>
            <a:r>
              <a:rPr dirty="0" sz="2000" lang="en-US"/>
              <a:t> or </a:t>
            </a:r>
            <a:r>
              <a:rPr dirty="0" sz="2000" lang="en-US" err="1"/>
              <a:t>hypoplasia</a:t>
            </a:r>
            <a:r>
              <a:rPr dirty="0" sz="2000" lang="en-US"/>
              <a:t> of the cerebellar vermis, cystic dilation of the fourth ventricle, and enlargement of the posterior fossa with or without hydrocephalus.</a:t>
            </a:r>
          </a:p>
          <a:p>
            <a:pPr>
              <a:buFont typeface="Wingdings" panose="05000000000000000000" pitchFamily="2" charset="2"/>
              <a:buChar char="v"/>
            </a:pPr>
            <a:r>
              <a:rPr b="1" dirty="0" sz="2000" lang="en-US"/>
              <a:t>Dandy-Walker variant (DWV)</a:t>
            </a:r>
            <a:r>
              <a:rPr dirty="0" sz="2000" lang="en-US"/>
              <a:t> </a:t>
            </a:r>
          </a:p>
          <a:p>
            <a:pPr lvl="1"/>
            <a:r>
              <a:rPr dirty="0" sz="2000" lang="en-US"/>
              <a:t>consists of an inferior cerebellar </a:t>
            </a:r>
            <a:r>
              <a:rPr dirty="0" sz="2000" lang="en-US" err="1"/>
              <a:t>vermian</a:t>
            </a:r>
            <a:r>
              <a:rPr dirty="0" sz="2000" lang="en-US"/>
              <a:t> defect and communication between a normal-sized </a:t>
            </a:r>
            <a:r>
              <a:rPr dirty="0" sz="2000" lang="en-US" err="1"/>
              <a:t>cisterna</a:t>
            </a:r>
            <a:r>
              <a:rPr dirty="0" sz="2000" lang="en-US"/>
              <a:t> magna and fourth ventricle</a:t>
            </a:r>
          </a:p>
          <a:p>
            <a:pPr>
              <a:buFont typeface="Wingdings" panose="05000000000000000000" pitchFamily="2" charset="2"/>
              <a:buChar char="v"/>
            </a:pPr>
            <a:r>
              <a:rPr b="1" dirty="0" sz="2000" lang="en-US"/>
              <a:t>Dandy-Walker complex (DWC)</a:t>
            </a:r>
            <a:r>
              <a:rPr dirty="0" sz="2000" lang="en-US"/>
              <a:t> categorized from </a:t>
            </a:r>
          </a:p>
          <a:p>
            <a:pPr lvl="1"/>
            <a:r>
              <a:rPr b="1" dirty="0" sz="2000" lang="en-US">
                <a:solidFill>
                  <a:srgbClr val="002060"/>
                </a:solidFill>
              </a:rPr>
              <a:t>Mild</a:t>
            </a:r>
            <a:r>
              <a:rPr dirty="0" sz="2000" lang="en-US"/>
              <a:t>           (mega–</a:t>
            </a:r>
            <a:r>
              <a:rPr dirty="0" sz="2000" lang="en-US" err="1"/>
              <a:t>cisterna</a:t>
            </a:r>
            <a:r>
              <a:rPr dirty="0" sz="2000" lang="en-US"/>
              <a:t> magna only) </a:t>
            </a:r>
          </a:p>
          <a:p>
            <a:pPr lvl="1"/>
            <a:r>
              <a:rPr b="1" dirty="0" sz="2000" lang="en-US">
                <a:solidFill>
                  <a:srgbClr val="002060"/>
                </a:solidFill>
              </a:rPr>
              <a:t>Moderate</a:t>
            </a:r>
            <a:r>
              <a:rPr dirty="0" sz="2000" lang="en-US"/>
              <a:t> (mild </a:t>
            </a:r>
            <a:r>
              <a:rPr dirty="0" sz="2000" lang="en-US" err="1"/>
              <a:t>hypoplasia</a:t>
            </a:r>
            <a:r>
              <a:rPr dirty="0" sz="2000" lang="en-US"/>
              <a:t> of vermis, enlarged fourth ventricle) </a:t>
            </a:r>
          </a:p>
          <a:p>
            <a:pPr lvl="1"/>
            <a:r>
              <a:rPr b="1" dirty="0" sz="2000" lang="en-US">
                <a:solidFill>
                  <a:srgbClr val="002060"/>
                </a:solidFill>
              </a:rPr>
              <a:t>Severe</a:t>
            </a:r>
            <a:r>
              <a:rPr dirty="0" sz="2000" lang="en-US"/>
              <a:t>       (</a:t>
            </a:r>
            <a:r>
              <a:rPr dirty="0" sz="2000" lang="en-US" err="1"/>
              <a:t>agenesis</a:t>
            </a:r>
            <a:r>
              <a:rPr dirty="0" sz="2000" lang="en-US"/>
              <a:t> of vermis, dilation of posterior fossa cyst &amp; 4</a:t>
            </a:r>
            <a:r>
              <a:rPr baseline="30000" dirty="0" sz="2000" lang="en-US"/>
              <a:t>th</a:t>
            </a:r>
            <a:r>
              <a:rPr dirty="0" sz="2000" lang="en-US"/>
              <a:t> ventricle)</a:t>
            </a:r>
          </a:p>
          <a:p>
            <a:pPr lvl="1"/>
            <a:endParaRPr dirty="0" sz="2000" lang="en-US">
              <a:solidFill>
                <a:schemeClr val="tx2"/>
              </a:solidFill>
            </a:endParaRPr>
          </a:p>
          <a:p>
            <a:pPr>
              <a:buFont typeface="Wingdings" panose="05000000000000000000" pitchFamily="2" charset="2"/>
              <a:buChar char="Ø"/>
            </a:pPr>
            <a:r>
              <a:rPr b="1" dirty="0" sz="2000" lang="en-US" u="sng">
                <a:solidFill>
                  <a:srgbClr val="C00000"/>
                </a:solidFill>
                <a:effectLst>
                  <a:outerShdw algn="tl" blurRad="38100" dir="2700000" dist="38100">
                    <a:srgbClr val="000000">
                      <a:alpha val="43137"/>
                    </a:srgbClr>
                  </a:outerShdw>
                </a:effectLst>
              </a:rPr>
              <a:t>Differential Diagnosis</a:t>
            </a:r>
          </a:p>
          <a:p>
            <a:pPr indent="-385763" lvl="1" marL="842963">
              <a:buFont typeface="+mj-lt"/>
              <a:buAutoNum type="arabicPeriod"/>
            </a:pPr>
            <a:r>
              <a:rPr dirty="0" sz="2000" lang="en-US"/>
              <a:t>Mega </a:t>
            </a:r>
            <a:r>
              <a:rPr dirty="0" sz="2000" lang="en-US" err="1"/>
              <a:t>cisterna</a:t>
            </a:r>
            <a:r>
              <a:rPr dirty="0" sz="2000" lang="en-US"/>
              <a:t> magna</a:t>
            </a:r>
          </a:p>
          <a:p>
            <a:pPr indent="-385763" lvl="1" marL="842963">
              <a:buFont typeface="+mj-lt"/>
              <a:buAutoNum type="arabicPeriod"/>
            </a:pPr>
            <a:r>
              <a:rPr dirty="0" sz="2000" lang="en-US"/>
              <a:t>Posterior fossa arachnoid cyst </a:t>
            </a:r>
          </a:p>
          <a:p>
            <a:pPr indent="-385763" lvl="1" marL="842963">
              <a:buFont typeface="+mj-lt"/>
              <a:buAutoNum type="arabicPeriod"/>
            </a:pPr>
            <a:r>
              <a:rPr dirty="0" sz="2000" lang="en-US"/>
              <a:t>Persistent Blake's pouch cyst</a:t>
            </a:r>
          </a:p>
          <a:p>
            <a:pPr indent="-385763" lvl="1" marL="842963">
              <a:buFont typeface="+mj-lt"/>
              <a:buAutoNum type="arabicPeriod"/>
            </a:pPr>
            <a:r>
              <a:rPr dirty="0" sz="2000" lang="en-US"/>
              <a:t>4</a:t>
            </a:r>
            <a:r>
              <a:rPr baseline="30000" dirty="0" sz="2000" lang="en-US"/>
              <a:t>th</a:t>
            </a:r>
            <a:r>
              <a:rPr dirty="0" sz="2000" lang="en-US"/>
              <a:t> </a:t>
            </a:r>
            <a:r>
              <a:rPr dirty="0" sz="2000" lang="en-US" err="1"/>
              <a:t>ventriculocele</a:t>
            </a:r>
            <a:r>
              <a:rPr dirty="0" sz="2000" lang="en-US"/>
              <a:t> (</a:t>
            </a:r>
            <a:r>
              <a:rPr dirty="0" sz="2000" lang="en-US" err="1"/>
              <a:t>encephalocystocele</a:t>
            </a:r>
            <a:r>
              <a:rPr dirty="0" sz="2000" lang="en-US"/>
              <a:t>)</a:t>
            </a:r>
          </a:p>
          <a:p>
            <a:pPr indent="-385763" lvl="1" marL="842963">
              <a:buFont typeface="+mj-lt"/>
              <a:buAutoNum type="arabicPeriod"/>
            </a:pPr>
            <a:r>
              <a:rPr dirty="0" sz="2000" lang="en-US"/>
              <a:t>Congenital </a:t>
            </a:r>
            <a:r>
              <a:rPr dirty="0" sz="2000" lang="en-US" err="1"/>
              <a:t>vermian</a:t>
            </a:r>
            <a:r>
              <a:rPr dirty="0" sz="2000" lang="en-US"/>
              <a:t> </a:t>
            </a:r>
            <a:r>
              <a:rPr dirty="0" sz="2000" lang="en-US" err="1"/>
              <a:t>hypoplasia</a:t>
            </a:r>
            <a:endParaRPr dirty="0" sz="2000" lang="en-US"/>
          </a:p>
          <a:p>
            <a:pPr indent="-385763" lvl="1" marL="842963">
              <a:buFont typeface="+mj-lt"/>
              <a:buAutoNum type="arabicPeriod"/>
            </a:pPr>
            <a:r>
              <a:rPr dirty="0" sz="2000" lang="en-US"/>
              <a:t>DWV</a:t>
            </a:r>
            <a:endParaRPr dirty="0" sz="2000" lang="ar-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1" name=""/>
        <p:cNvGrpSpPr/>
        <p:nvPr/>
      </p:nvGrpSpPr>
      <p:grpSpPr>
        <a:xfrm>
          <a:off x="0" y="0"/>
          <a:ext cx="0" cy="0"/>
          <a:chOff x="0" y="0"/>
          <a:chExt cx="0" cy="0"/>
        </a:xfrm>
      </p:grpSpPr>
      <p:sp>
        <p:nvSpPr>
          <p:cNvPr id="1048589" name="Content Placeholder 2"/>
          <p:cNvSpPr>
            <a:spLocks noGrp="1"/>
          </p:cNvSpPr>
          <p:nvPr>
            <p:ph idx="1"/>
          </p:nvPr>
        </p:nvSpPr>
        <p:spPr>
          <a:xfrm>
            <a:off x="86012" y="82261"/>
            <a:ext cx="8977169" cy="6694922"/>
          </a:xfrm>
        </p:spPr>
        <p:txBody>
          <a:bodyPr>
            <a:normAutofit/>
          </a:bodyPr>
          <a:p>
            <a:pPr>
              <a:buFont typeface="Wingdings" pitchFamily="2" charset="2"/>
              <a:buChar char="q"/>
            </a:pPr>
            <a:r>
              <a:rPr b="1" dirty="0" sz="2000" lang="en-US" u="sng">
                <a:solidFill>
                  <a:srgbClr val="C00000"/>
                </a:solidFill>
              </a:rPr>
              <a:t>Embryology</a:t>
            </a:r>
          </a:p>
          <a:p>
            <a:r>
              <a:rPr dirty="0" sz="2000" lang="en-US"/>
              <a:t>Aberrations of development of the </a:t>
            </a:r>
            <a:r>
              <a:rPr b="1" dirty="0" sz="2000" lang="en-US"/>
              <a:t>foramen cecum</a:t>
            </a:r>
            <a:r>
              <a:rPr dirty="0" sz="2000" lang="en-US"/>
              <a:t> is sources of nasal </a:t>
            </a:r>
            <a:r>
              <a:rPr dirty="0" sz="2000" lang="en-US" err="1"/>
              <a:t>encephaloceles</a:t>
            </a:r>
            <a:r>
              <a:rPr dirty="0" sz="2000" lang="en-US"/>
              <a:t>.</a:t>
            </a:r>
          </a:p>
          <a:p>
            <a:r>
              <a:rPr dirty="0" sz="2000" lang="en-US"/>
              <a:t>Persistent development of a lateral </a:t>
            </a:r>
            <a:r>
              <a:rPr dirty="0" sz="2000" lang="en-US" err="1"/>
              <a:t>craniopharyngeal</a:t>
            </a:r>
            <a:r>
              <a:rPr dirty="0" sz="2000" lang="en-US"/>
              <a:t> canal (</a:t>
            </a:r>
            <a:r>
              <a:rPr b="1" dirty="0" sz="2000" lang="en-US">
                <a:solidFill>
                  <a:srgbClr val="C00000"/>
                </a:solidFill>
              </a:rPr>
              <a:t>Sternberg’s canal</a:t>
            </a:r>
            <a:r>
              <a:rPr dirty="0" sz="2000" lang="en-US"/>
              <a:t>) caused by </a:t>
            </a:r>
            <a:r>
              <a:rPr b="1" dirty="0" sz="2000" lang="en-US"/>
              <a:t>incomplete development of the medial sphenoid bone</a:t>
            </a:r>
            <a:r>
              <a:rPr dirty="0" sz="2000" lang="en-US"/>
              <a:t> which can act as gateway for </a:t>
            </a:r>
            <a:r>
              <a:rPr dirty="0" sz="2000" lang="en-US" err="1"/>
              <a:t>encephaloceles</a:t>
            </a:r>
            <a:r>
              <a:rPr dirty="0" sz="2000" lang="en-US"/>
              <a:t> to protrude into the lateral sphenoid sinus.</a:t>
            </a:r>
            <a:endParaRPr dirty="0" sz="2000" lang="ar-IQ"/>
          </a:p>
        </p:txBody>
      </p:sp>
      <p:pic>
        <p:nvPicPr>
          <p:cNvPr id="2097152" name="Picture 6"/>
          <p:cNvPicPr>
            <a:picLocks noChangeAspect="1"/>
          </p:cNvPicPr>
          <p:nvPr/>
        </p:nvPicPr>
        <p:blipFill>
          <a:blip xmlns:r="http://schemas.openxmlformats.org/officeDocument/2006/relationships" r:embed="rId1"/>
          <a:stretch>
            <a:fillRect/>
          </a:stretch>
        </p:blipFill>
        <p:spPr>
          <a:xfrm>
            <a:off x="357125" y="2174208"/>
            <a:ext cx="8429749" cy="4601531"/>
          </a:xfrm>
          <a:prstGeom prst="rect"/>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9" name=""/>
        <p:cNvGrpSpPr/>
        <p:nvPr/>
      </p:nvGrpSpPr>
      <p:grpSpPr>
        <a:xfrm>
          <a:off x="0" y="0"/>
          <a:ext cx="0" cy="0"/>
          <a:chOff x="0" y="0"/>
          <a:chExt cx="0" cy="0"/>
        </a:xfrm>
      </p:grpSpPr>
      <p:sp>
        <p:nvSpPr>
          <p:cNvPr id="1048630" name="Title 1"/>
          <p:cNvSpPr>
            <a:spLocks noGrp="1"/>
          </p:cNvSpPr>
          <p:nvPr>
            <p:ph type="title"/>
          </p:nvPr>
        </p:nvSpPr>
        <p:spPr/>
        <p:txBody>
          <a:bodyPr/>
          <a:p>
            <a:endParaRPr lang="en-IQ"/>
          </a:p>
        </p:txBody>
      </p:sp>
      <p:pic>
        <p:nvPicPr>
          <p:cNvPr id="2097175" name="Picture 4"/>
          <p:cNvPicPr>
            <a:picLocks noChangeAspect="1" noGrp="1"/>
          </p:cNvPicPr>
          <p:nvPr>
            <p:ph idx="1"/>
          </p:nvPr>
        </p:nvPicPr>
        <p:blipFill>
          <a:blip xmlns:r="http://schemas.openxmlformats.org/officeDocument/2006/relationships" r:embed="rId1"/>
          <a:stretch>
            <a:fillRect/>
          </a:stretch>
        </p:blipFill>
        <p:spPr>
          <a:xfrm>
            <a:off x="155863" y="109283"/>
            <a:ext cx="8832273" cy="6639433"/>
          </a:xfrm>
          <a:prstGeom prst="rect"/>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0" name=""/>
        <p:cNvGrpSpPr/>
        <p:nvPr/>
      </p:nvGrpSpPr>
      <p:grpSpPr>
        <a:xfrm>
          <a:off x="0" y="0"/>
          <a:ext cx="0" cy="0"/>
          <a:chOff x="0" y="0"/>
          <a:chExt cx="0" cy="0"/>
        </a:xfrm>
      </p:grpSpPr>
      <p:pic>
        <p:nvPicPr>
          <p:cNvPr id="2097176" name="Picture 8"/>
          <p:cNvPicPr>
            <a:picLocks noChangeAspect="1" noGrp="1"/>
          </p:cNvPicPr>
          <p:nvPr>
            <p:ph idx="1"/>
          </p:nvPr>
        </p:nvPicPr>
        <p:blipFill>
          <a:blip xmlns:r="http://schemas.openxmlformats.org/officeDocument/2006/relationships" r:embed="rId1"/>
          <a:stretch>
            <a:fillRect/>
          </a:stretch>
        </p:blipFill>
        <p:spPr>
          <a:xfrm>
            <a:off x="170501" y="462180"/>
            <a:ext cx="8802997" cy="5379820"/>
          </a:xfrm>
          <a:prstGeom prst="rect"/>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1" name=""/>
        <p:cNvGrpSpPr/>
        <p:nvPr/>
      </p:nvGrpSpPr>
      <p:grpSpPr>
        <a:xfrm>
          <a:off x="0" y="0"/>
          <a:ext cx="0" cy="0"/>
          <a:chOff x="0" y="0"/>
          <a:chExt cx="0" cy="0"/>
        </a:xfrm>
      </p:grpSpPr>
      <p:sp>
        <p:nvSpPr>
          <p:cNvPr id="1048631" name="Title 1"/>
          <p:cNvSpPr>
            <a:spLocks noGrp="1"/>
          </p:cNvSpPr>
          <p:nvPr>
            <p:ph type="title"/>
          </p:nvPr>
        </p:nvSpPr>
        <p:spPr/>
        <p:txBody>
          <a:bodyPr/>
          <a:p>
            <a:endParaRPr lang="en-IQ"/>
          </a:p>
        </p:txBody>
      </p:sp>
      <p:pic>
        <p:nvPicPr>
          <p:cNvPr id="2097177" name="Picture 4"/>
          <p:cNvPicPr>
            <a:picLocks noChangeAspect="1" noGrp="1"/>
          </p:cNvPicPr>
          <p:nvPr>
            <p:ph idx="1"/>
          </p:nvPr>
        </p:nvPicPr>
        <p:blipFill>
          <a:blip xmlns:r="http://schemas.openxmlformats.org/officeDocument/2006/relationships" r:embed="rId1"/>
          <a:stretch>
            <a:fillRect/>
          </a:stretch>
        </p:blipFill>
        <p:spPr>
          <a:xfrm>
            <a:off x="0" y="-1"/>
            <a:ext cx="9144000" cy="4687455"/>
          </a:xfrm>
        </p:spPr>
      </p:pic>
      <p:sp>
        <p:nvSpPr>
          <p:cNvPr id="1048632" name="TextBox 6"/>
          <p:cNvSpPr txBox="1"/>
          <p:nvPr/>
        </p:nvSpPr>
        <p:spPr>
          <a:xfrm>
            <a:off x="0" y="4687454"/>
            <a:ext cx="9144000" cy="2034541"/>
          </a:xfrm>
          <a:prstGeom prst="rect"/>
          <a:noFill/>
        </p:spPr>
        <p:txBody>
          <a:bodyPr wrap="square">
            <a:spAutoFit/>
          </a:bodyPr>
          <a:p>
            <a:pPr indent="-342900" marL="342900">
              <a:buFont typeface="+mj-lt"/>
              <a:buAutoNum type="alphaUcPeriod"/>
            </a:pPr>
            <a:r>
              <a:rPr b="1" dirty="0" sz="1600" lang="en-US"/>
              <a:t>Dandy-Walker variant</a:t>
            </a:r>
            <a:r>
              <a:rPr dirty="0" sz="1600" lang="en-US"/>
              <a:t> with a 4</a:t>
            </a:r>
            <a:r>
              <a:rPr baseline="30000" dirty="0" sz="1600" lang="en-US"/>
              <a:t>th</a:t>
            </a:r>
            <a:r>
              <a:rPr dirty="0" sz="1600" lang="en-US"/>
              <a:t>  ventricle communicating with a </a:t>
            </a:r>
            <a:r>
              <a:rPr dirty="0" sz="1600" lang="en-US" err="1"/>
              <a:t>retrocerebellar</a:t>
            </a:r>
            <a:r>
              <a:rPr dirty="0" sz="1600" lang="en-US"/>
              <a:t> cyst (white arrow), absence of the inferior vermis, absence of the corpus </a:t>
            </a:r>
            <a:r>
              <a:rPr dirty="0" sz="1600" lang="en-US" err="1"/>
              <a:t>callosum</a:t>
            </a:r>
            <a:r>
              <a:rPr dirty="0" sz="1600" lang="en-US"/>
              <a:t> and </a:t>
            </a:r>
            <a:r>
              <a:rPr dirty="0" sz="1600" lang="en-US" err="1"/>
              <a:t>lissencephaly</a:t>
            </a:r>
            <a:r>
              <a:rPr dirty="0" sz="1600" lang="en-US"/>
              <a:t>. </a:t>
            </a:r>
          </a:p>
          <a:p>
            <a:pPr indent="-342900" marL="342900">
              <a:buFont typeface="+mj-lt"/>
              <a:buAutoNum type="alphaUcPeriod"/>
            </a:pPr>
            <a:r>
              <a:rPr b="1" dirty="0" sz="1600" lang="en-US"/>
              <a:t>Cerebellar vermis </a:t>
            </a:r>
            <a:r>
              <a:rPr b="1" dirty="0" sz="1600" lang="en-US" err="1"/>
              <a:t>hypoplasia</a:t>
            </a:r>
            <a:r>
              <a:rPr b="1" dirty="0" sz="1600" lang="en-US"/>
              <a:t>/atrophy</a:t>
            </a:r>
            <a:r>
              <a:rPr dirty="0" sz="1600" lang="en-US"/>
              <a:t>. Note the normal size of the posterior fossa</a:t>
            </a:r>
          </a:p>
          <a:p>
            <a:pPr indent="-342900" marL="342900">
              <a:buFont typeface="+mj-lt"/>
              <a:buAutoNum type="alphaUcPeriod"/>
            </a:pPr>
            <a:r>
              <a:rPr b="1" dirty="0" sz="1600" lang="en-US" err="1"/>
              <a:t>Retrocerebellar</a:t>
            </a:r>
            <a:r>
              <a:rPr b="1" dirty="0" sz="1600" lang="en-US"/>
              <a:t> cyst</a:t>
            </a:r>
            <a:r>
              <a:rPr dirty="0" sz="1600" lang="en-US"/>
              <a:t> with anterior shift of cerebellum</a:t>
            </a:r>
          </a:p>
          <a:p>
            <a:pPr indent="-342900" marL="342900">
              <a:buFont typeface="+mj-lt"/>
              <a:buAutoNum type="alphaUcPeriod"/>
            </a:pPr>
            <a:r>
              <a:rPr b="1" dirty="0" sz="1600" lang="en-US"/>
              <a:t>Mega–</a:t>
            </a:r>
            <a:r>
              <a:rPr b="1" dirty="0" sz="1600" lang="en-US" err="1"/>
              <a:t>cisterna</a:t>
            </a:r>
            <a:r>
              <a:rPr b="1" dirty="0" sz="1600" lang="en-US"/>
              <a:t> magna</a:t>
            </a:r>
            <a:r>
              <a:rPr dirty="0" sz="1600" lang="en-US"/>
              <a:t>. Note enlarged size of the posterior fossa but normal size of the cerebellum, </a:t>
            </a:r>
            <a:r>
              <a:rPr b="1" dirty="0" sz="1600" lang="en-US">
                <a:solidFill>
                  <a:srgbClr val="C00000"/>
                </a:solidFill>
              </a:rPr>
              <a:t>normal size 3-8 mm.</a:t>
            </a:r>
          </a:p>
          <a:p>
            <a:pPr indent="-342900" marL="342900">
              <a:buFont typeface="+mj-lt"/>
              <a:buAutoNum type="alphaUcPeriod"/>
            </a:pPr>
            <a:r>
              <a:rPr b="1" dirty="0" sz="1600" lang="en-US"/>
              <a:t>Blake’s pouch cyst. </a:t>
            </a:r>
            <a:r>
              <a:rPr b="0" dirty="0" sz="1600" lang="en-US"/>
              <a:t>posterior ballooning of the</a:t>
            </a:r>
            <a:r>
              <a:rPr b="0" dirty="0" sz="1600" lang="en-US">
                <a:solidFill>
                  <a:srgbClr val="3D3D3D"/>
                </a:solidFill>
              </a:rPr>
              <a:t> </a:t>
            </a:r>
            <a:r>
              <a:rPr b="0" dirty="0" sz="1600" lang="en-US">
                <a:solidFill>
                  <a:srgbClr val="41699B"/>
                </a:solidFill>
                <a:hlinkClick r:id="rId2"/>
              </a:rPr>
              <a:t>inferior medullary velum</a:t>
            </a:r>
            <a:r>
              <a:rPr b="0" dirty="0" sz="1600" lang="en-US">
                <a:solidFill>
                  <a:srgbClr val="3D3D3D"/>
                </a:solidFill>
                <a:hlinkClick r:id="rId2"/>
              </a:rPr>
              <a:t> into the </a:t>
            </a:r>
            <a:r>
              <a:rPr b="0" dirty="0" sz="1600" lang="en-US" err="1">
                <a:solidFill>
                  <a:srgbClr val="41699B"/>
                </a:solidFill>
                <a:hlinkClick r:id="rId3"/>
              </a:rPr>
              <a:t>cisterna</a:t>
            </a:r>
            <a:r>
              <a:rPr b="0" dirty="0" sz="1600" lang="en-US">
                <a:solidFill>
                  <a:srgbClr val="41699B"/>
                </a:solidFill>
                <a:hlinkClick r:id="rId3"/>
              </a:rPr>
              <a:t> magna</a:t>
            </a:r>
            <a:r>
              <a:rPr b="0" dirty="0" sz="1600" lang="en-US">
                <a:solidFill>
                  <a:srgbClr val="3D3D3D"/>
                </a:solidFill>
                <a:hlinkClick r:id="rId3"/>
              </a:rPr>
              <a:t>, below and posterior to the </a:t>
            </a:r>
            <a:r>
              <a:rPr b="0" dirty="0" sz="1600" lang="en-US">
                <a:solidFill>
                  <a:srgbClr val="41699B"/>
                </a:solidFill>
                <a:hlinkClick r:id="rId4"/>
              </a:rPr>
              <a:t>vermis</a:t>
            </a:r>
            <a:r>
              <a:rPr b="0" dirty="0" sz="1600" lang="en-US">
                <a:solidFill>
                  <a:srgbClr val="3D3D3D"/>
                </a:solidFill>
                <a:hlinkClick r:id="rId4"/>
              </a:rPr>
              <a:t>, that communicates with an open </a:t>
            </a:r>
            <a:r>
              <a:rPr b="0" dirty="0" sz="1600" lang="en-US">
                <a:solidFill>
                  <a:srgbClr val="41699B"/>
                </a:solidFill>
                <a:hlinkClick r:id="rId5"/>
              </a:rPr>
              <a:t>fourth ventricle</a:t>
            </a:r>
            <a:endParaRPr b="1" dirty="0" sz="1600" lang="en-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2" name=""/>
        <p:cNvGrpSpPr/>
        <p:nvPr/>
      </p:nvGrpSpPr>
      <p:grpSpPr>
        <a:xfrm>
          <a:off x="0" y="0"/>
          <a:ext cx="0" cy="0"/>
          <a:chOff x="0" y="0"/>
          <a:chExt cx="0" cy="0"/>
        </a:xfrm>
      </p:grpSpPr>
      <p:pic>
        <p:nvPicPr>
          <p:cNvPr id="2097178" name="Picture 4"/>
          <p:cNvPicPr>
            <a:picLocks noChangeAspect="1" noGrp="1"/>
          </p:cNvPicPr>
          <p:nvPr>
            <p:ph idx="1"/>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179" name="Picture 6"/>
          <p:cNvPicPr>
            <a:picLocks noChangeAspect="1"/>
          </p:cNvPicPr>
          <p:nvPr/>
        </p:nvPicPr>
        <p:blipFill>
          <a:blip xmlns:r="http://schemas.openxmlformats.org/officeDocument/2006/relationships" r:embed="rId2"/>
          <a:stretch>
            <a:fillRect/>
          </a:stretch>
        </p:blipFill>
        <p:spPr>
          <a:xfrm>
            <a:off x="4572000" y="857251"/>
            <a:ext cx="4572000" cy="5143499"/>
          </a:xfrm>
          <a:prstGeom prst="rect"/>
          <a:ln>
            <a:noFill/>
          </a:ln>
          <a:effectLst>
            <a:softEdge rad="112500"/>
          </a:effectLst>
        </p:spPr>
      </p:pic>
      <p:sp>
        <p:nvSpPr>
          <p:cNvPr id="1048633" name="TextBox 4"/>
          <p:cNvSpPr txBox="1"/>
          <p:nvPr/>
        </p:nvSpPr>
        <p:spPr>
          <a:xfrm>
            <a:off x="2978727" y="222433"/>
            <a:ext cx="3186546" cy="701040"/>
          </a:xfrm>
          <a:prstGeom prst="rect"/>
          <a:noFill/>
        </p:spPr>
        <p:txBody>
          <a:bodyPr wrap="square">
            <a:spAutoFit/>
          </a:bodyPr>
          <a:p>
            <a:r>
              <a:rPr b="1" dirty="0" sz="2000" lang="en-US" err="1">
                <a:solidFill>
                  <a:srgbClr val="C00000"/>
                </a:solidFill>
              </a:rPr>
              <a:t>Bucy’s</a:t>
            </a:r>
            <a:r>
              <a:rPr b="1" dirty="0" sz="2000" lang="en-US">
                <a:solidFill>
                  <a:srgbClr val="C00000"/>
                </a:solidFill>
              </a:rPr>
              <a:t> sign: </a:t>
            </a:r>
            <a:r>
              <a:rPr b="1" dirty="0" sz="2000" lang="en-US"/>
              <a:t>elevated </a:t>
            </a:r>
            <a:r>
              <a:rPr b="1" dirty="0" sz="2000" lang="en-US" err="1"/>
              <a:t>torcula</a:t>
            </a:r>
            <a:endParaRPr b="1" dirty="0" sz="2000" lang="en-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3" name=""/>
        <p:cNvGrpSpPr/>
        <p:nvPr/>
      </p:nvGrpSpPr>
      <p:grpSpPr>
        <a:xfrm>
          <a:off x="0" y="0"/>
          <a:ext cx="0" cy="0"/>
          <a:chOff x="0" y="0"/>
          <a:chExt cx="0" cy="0"/>
        </a:xfrm>
      </p:grpSpPr>
      <p:pic>
        <p:nvPicPr>
          <p:cNvPr id="2097180" name="Picture 4"/>
          <p:cNvPicPr>
            <a:picLocks noChangeAspect="1" noGrp="1"/>
          </p:cNvPicPr>
          <p:nvPr>
            <p:ph idx="1"/>
          </p:nvPr>
        </p:nvPicPr>
        <p:blipFill>
          <a:blip xmlns:r="http://schemas.openxmlformats.org/officeDocument/2006/relationships" r:embed="rId1"/>
          <a:stretch>
            <a:fillRect/>
          </a:stretch>
        </p:blipFill>
        <p:spPr>
          <a:xfrm>
            <a:off x="0" y="857250"/>
            <a:ext cx="4572000" cy="5143500"/>
          </a:xfrm>
          <a:prstGeom prst="rect"/>
          <a:ln>
            <a:noFill/>
          </a:ln>
          <a:effectLst>
            <a:softEdge rad="112500"/>
          </a:effectLst>
        </p:spPr>
      </p:pic>
      <p:pic>
        <p:nvPicPr>
          <p:cNvPr id="2097181" name="Picture 6"/>
          <p:cNvPicPr>
            <a:picLocks noChangeAspect="1"/>
          </p:cNvPicPr>
          <p:nvPr/>
        </p:nvPicPr>
        <p:blipFill>
          <a:blip xmlns:r="http://schemas.openxmlformats.org/officeDocument/2006/relationships" r:embed="rId2"/>
          <a:stretch>
            <a:fillRect/>
          </a:stretch>
        </p:blipFill>
        <p:spPr>
          <a:xfrm>
            <a:off x="4572000" y="857250"/>
            <a:ext cx="4572000" cy="5143500"/>
          </a:xfrm>
          <a:prstGeom prst="rect"/>
          <a:ln>
            <a:noFill/>
          </a:ln>
          <a:effectLst>
            <a:softEdge rad="1125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4" name=""/>
        <p:cNvGrpSpPr/>
        <p:nvPr/>
      </p:nvGrpSpPr>
      <p:grpSpPr>
        <a:xfrm>
          <a:off x="0" y="0"/>
          <a:ext cx="0" cy="0"/>
          <a:chOff x="0" y="0"/>
          <a:chExt cx="0" cy="0"/>
        </a:xfrm>
      </p:grpSpPr>
      <p:pic>
        <p:nvPicPr>
          <p:cNvPr id="2097182" name="Picture 6"/>
          <p:cNvPicPr>
            <a:picLocks noChangeAspect="1"/>
          </p:cNvPicPr>
          <p:nvPr/>
        </p:nvPicPr>
        <p:blipFill>
          <a:blip xmlns:r="http://schemas.openxmlformats.org/officeDocument/2006/relationships" r:embed="rId1"/>
          <a:stretch>
            <a:fillRect/>
          </a:stretch>
        </p:blipFill>
        <p:spPr>
          <a:xfrm>
            <a:off x="91000" y="965200"/>
            <a:ext cx="8962000" cy="4553527"/>
          </a:xfrm>
          <a:prstGeom prst="rect"/>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5" name=""/>
        <p:cNvGrpSpPr/>
        <p:nvPr/>
      </p:nvGrpSpPr>
      <p:grpSpPr>
        <a:xfrm>
          <a:off x="0" y="0"/>
          <a:ext cx="0" cy="0"/>
          <a:chOff x="0" y="0"/>
          <a:chExt cx="0" cy="0"/>
        </a:xfrm>
      </p:grpSpPr>
      <p:pic>
        <p:nvPicPr>
          <p:cNvPr id="2097183" name="Picture 2"/>
          <p:cNvPicPr>
            <a:picLocks noChangeAspect="1"/>
          </p:cNvPicPr>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6" name=""/>
        <p:cNvGrpSpPr/>
        <p:nvPr/>
      </p:nvGrpSpPr>
      <p:grpSpPr>
        <a:xfrm>
          <a:off x="0" y="0"/>
          <a:ext cx="0" cy="0"/>
          <a:chOff x="0" y="0"/>
          <a:chExt cx="0" cy="0"/>
        </a:xfrm>
      </p:grpSpPr>
      <p:pic>
        <p:nvPicPr>
          <p:cNvPr id="2097184" name="Picture 2"/>
          <p:cNvPicPr>
            <a:picLocks noChangeAspect="1"/>
          </p:cNvPicPr>
          <p:nvPr/>
        </p:nvPicPr>
        <p:blipFill>
          <a:blip xmlns:r="http://schemas.openxmlformats.org/officeDocument/2006/relationships" r:embed="rId1"/>
          <a:stretch>
            <a:fillRect/>
          </a:stretch>
        </p:blipFill>
        <p:spPr>
          <a:xfrm>
            <a:off x="1" y="857251"/>
            <a:ext cx="9143999" cy="5143499"/>
          </a:xfrm>
          <a:prstGeom prst="rect"/>
          <a:ln>
            <a:noFill/>
          </a:ln>
          <a:effectLst>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7" name=""/>
        <p:cNvGrpSpPr/>
        <p:nvPr/>
      </p:nvGrpSpPr>
      <p:grpSpPr>
        <a:xfrm>
          <a:off x="0" y="0"/>
          <a:ext cx="0" cy="0"/>
          <a:chOff x="0" y="0"/>
          <a:chExt cx="0" cy="0"/>
        </a:xfrm>
      </p:grpSpPr>
      <p:sp>
        <p:nvSpPr>
          <p:cNvPr id="1048634" name="Content Placeholder 2"/>
          <p:cNvSpPr>
            <a:spLocks noGrp="1"/>
          </p:cNvSpPr>
          <p:nvPr>
            <p:ph idx="1"/>
          </p:nvPr>
        </p:nvSpPr>
        <p:spPr>
          <a:xfrm>
            <a:off x="91993" y="92364"/>
            <a:ext cx="8971189" cy="6673272"/>
          </a:xfrm>
        </p:spPr>
        <p:txBody>
          <a:bodyPr>
            <a:noAutofit/>
          </a:bodyPr>
          <a:p>
            <a:pPr>
              <a:buFont typeface="Wingdings" pitchFamily="2" charset="2"/>
              <a:buChar char="q"/>
            </a:pPr>
            <a:r>
              <a:rPr b="1" dirty="0" sz="2000" lang="en-US" u="sng">
                <a:solidFill>
                  <a:srgbClr val="C00000"/>
                </a:solidFill>
                <a:effectLst>
                  <a:outerShdw algn="tl" blurRad="38100" dir="2700000" dist="38100">
                    <a:srgbClr val="000000">
                      <a:alpha val="43137"/>
                    </a:srgbClr>
                  </a:outerShdw>
                </a:effectLst>
              </a:rPr>
              <a:t>Clinical presentation</a:t>
            </a:r>
            <a:endParaRPr b="1" dirty="0" sz="2000" lang="ar-IQ" u="sng">
              <a:solidFill>
                <a:srgbClr val="C00000"/>
              </a:solidFill>
              <a:effectLst>
                <a:outerShdw algn="tl" blurRad="38100" dir="2700000" dist="38100">
                  <a:srgbClr val="000000">
                    <a:alpha val="43137"/>
                  </a:srgbClr>
                </a:outerShdw>
              </a:effectLst>
            </a:endParaRPr>
          </a:p>
          <a:p>
            <a:pPr>
              <a:buFont typeface="Wingdings" pitchFamily="2" charset="2"/>
              <a:buChar char="§"/>
            </a:pPr>
            <a:r>
              <a:rPr dirty="0" sz="2000" lang="en-US">
                <a:cs typeface="Arial" panose="020B0604020202020204" pitchFamily="34" charset="0"/>
              </a:rPr>
              <a:t>The majority of patients presenting in the first year.</a:t>
            </a:r>
          </a:p>
          <a:p>
            <a:pPr>
              <a:buFont typeface="Wingdings" pitchFamily="2" charset="2"/>
              <a:buChar char="§"/>
            </a:pPr>
            <a:r>
              <a:rPr dirty="0" sz="2000" lang="en-US">
                <a:cs typeface="Arial" panose="020B0604020202020204" pitchFamily="34" charset="0"/>
              </a:rPr>
              <a:t>Diagnosis may be delayed until adolescence or even adulthood in less severe cases</a:t>
            </a:r>
          </a:p>
          <a:p>
            <a:pPr>
              <a:buFont typeface="Wingdings" pitchFamily="2" charset="2"/>
              <a:buChar char="§"/>
            </a:pPr>
            <a:endParaRPr dirty="0" sz="2000" lang="en-US">
              <a:cs typeface="Arial" panose="020B0604020202020204" pitchFamily="34" charset="0"/>
            </a:endParaRPr>
          </a:p>
          <a:p>
            <a:pPr>
              <a:buFont typeface="Wingdings" pitchFamily="2" charset="2"/>
              <a:buChar char="v"/>
            </a:pPr>
            <a:r>
              <a:rPr b="1" dirty="0" sz="2000" lang="en-US">
                <a:solidFill>
                  <a:srgbClr val="002060"/>
                </a:solidFill>
                <a:cs typeface="Arial" panose="020B0604020202020204" pitchFamily="34" charset="0"/>
              </a:rPr>
              <a:t>Postnatal presentation</a:t>
            </a:r>
          </a:p>
          <a:p>
            <a:pPr lvl="1"/>
            <a:r>
              <a:rPr dirty="0" sz="2000" lang="en-US">
                <a:cs typeface="Arial" panose="020B0604020202020204" pitchFamily="34" charset="0"/>
              </a:rPr>
              <a:t>The most common postnatal presentation is </a:t>
            </a:r>
            <a:r>
              <a:rPr b="1" dirty="0" sz="2000" lang="en-US">
                <a:solidFill>
                  <a:srgbClr val="0070C0"/>
                </a:solidFill>
                <a:cs typeface="Arial" panose="020B0604020202020204" pitchFamily="34" charset="0"/>
              </a:rPr>
              <a:t>macrocrania</a:t>
            </a:r>
            <a:r>
              <a:rPr dirty="0" sz="2000" lang="en-US">
                <a:solidFill>
                  <a:schemeClr val="accent1">
                    <a:lumMod val="50000"/>
                  </a:schemeClr>
                </a:solidFill>
                <a:cs typeface="Arial" panose="020B0604020202020204" pitchFamily="34" charset="0"/>
              </a:rPr>
              <a:t> </a:t>
            </a:r>
            <a:endParaRPr dirty="0" sz="2000" lang="en-US">
              <a:cs typeface="Arial" panose="020B0604020202020204" pitchFamily="34" charset="0"/>
            </a:endParaRPr>
          </a:p>
          <a:p>
            <a:pPr lvl="1"/>
            <a:r>
              <a:rPr b="1" dirty="0" sz="2000" lang="en-US">
                <a:cs typeface="Arial" panose="020B0604020202020204" pitchFamily="34" charset="0"/>
              </a:rPr>
              <a:t>Other signs include</a:t>
            </a:r>
            <a:r>
              <a:rPr dirty="0" sz="2000" lang="en-US">
                <a:cs typeface="Arial" panose="020B0604020202020204" pitchFamily="34" charset="0"/>
              </a:rPr>
              <a:t> the sunset sign, a large posterior fossa, seizures, spasticity, lethargy, delayed milestones, respiratory failure, apnea, deafness, visual problems, increased intracranial pressure, and hydrocephalus.</a:t>
            </a:r>
          </a:p>
          <a:p>
            <a:pPr lvl="1"/>
            <a:r>
              <a:rPr dirty="0" sz="2000" lang="en-US">
                <a:cs typeface="Arial" panose="020B0604020202020204" pitchFamily="34" charset="0"/>
              </a:rPr>
              <a:t>Hydrocephalus occur in </a:t>
            </a:r>
            <a:r>
              <a:rPr b="1" dirty="0" sz="2000" lang="en-US">
                <a:solidFill>
                  <a:srgbClr val="C00000"/>
                </a:solidFill>
                <a:cs typeface="Arial" panose="020B0604020202020204" pitchFamily="34" charset="0"/>
              </a:rPr>
              <a:t>80%</a:t>
            </a:r>
            <a:r>
              <a:rPr dirty="0" sz="2000" lang="en-US">
                <a:solidFill>
                  <a:schemeClr val="accent1">
                    <a:lumMod val="50000"/>
                  </a:schemeClr>
                </a:solidFill>
                <a:cs typeface="Arial" panose="020B0604020202020204" pitchFamily="34" charset="0"/>
              </a:rPr>
              <a:t> </a:t>
            </a:r>
            <a:r>
              <a:rPr dirty="0" sz="2000" lang="en-US">
                <a:cs typeface="Arial" panose="020B0604020202020204" pitchFamily="34" charset="0"/>
              </a:rPr>
              <a:t>of all patients.</a:t>
            </a:r>
          </a:p>
          <a:p>
            <a:pPr>
              <a:buFont typeface="Wingdings" pitchFamily="2" charset="2"/>
              <a:buChar char="§"/>
            </a:pPr>
            <a:endParaRPr dirty="0" sz="2000" lang="en-US">
              <a:cs typeface="Arial" panose="020B0604020202020204" pitchFamily="34" charset="0"/>
            </a:endParaRPr>
          </a:p>
          <a:p>
            <a:pPr>
              <a:buFont typeface="Wingdings" pitchFamily="2" charset="2"/>
              <a:buChar char="v"/>
            </a:pPr>
            <a:r>
              <a:rPr b="1" dirty="0" sz="2000" lang="en-US">
                <a:solidFill>
                  <a:srgbClr val="002060"/>
                </a:solidFill>
                <a:cs typeface="Arial" panose="020B0604020202020204" pitchFamily="34" charset="0"/>
              </a:rPr>
              <a:t>Older children and adults presentations</a:t>
            </a:r>
          </a:p>
          <a:p>
            <a:pPr lvl="1"/>
            <a:r>
              <a:rPr dirty="0" sz="2000" lang="en-US">
                <a:cs typeface="Arial" panose="020B0604020202020204" pitchFamily="34" charset="0"/>
              </a:rPr>
              <a:t>Headache, vomiting, cranial nerve palsies, nystagmus, and ataxia.</a:t>
            </a:r>
          </a:p>
          <a:p>
            <a:endParaRPr dirty="0" sz="2000" lang="en-US">
              <a:cs typeface="Arial" panose="020B0604020202020204" pitchFamily="34" charset="0"/>
            </a:endParaRPr>
          </a:p>
          <a:p>
            <a:pPr>
              <a:buFont typeface="Wingdings" pitchFamily="2" charset="2"/>
              <a:buChar char="v"/>
            </a:pPr>
            <a:r>
              <a:rPr b="1" dirty="0" sz="2000" lang="en-US" u="sng">
                <a:solidFill>
                  <a:srgbClr val="C00000"/>
                </a:solidFill>
                <a:effectLst>
                  <a:outerShdw algn="tl" blurRad="38100" dir="2700000" dist="38100">
                    <a:srgbClr val="000000">
                      <a:alpha val="43137"/>
                    </a:srgbClr>
                  </a:outerShdw>
                </a:effectLst>
              </a:rPr>
              <a:t>Central Nervous System and Systemic Anomalies</a:t>
            </a:r>
          </a:p>
          <a:p>
            <a:pPr lvl="1">
              <a:buFont typeface="Wingdings" pitchFamily="2" charset="2"/>
              <a:buChar char="ü"/>
            </a:pPr>
            <a:r>
              <a:rPr dirty="0" sz="2000" lang="en-US"/>
              <a:t>Most common of which is </a:t>
            </a:r>
            <a:r>
              <a:rPr dirty="0" sz="2000" lang="en-US" err="1"/>
              <a:t>agenesis</a:t>
            </a:r>
            <a:r>
              <a:rPr dirty="0" sz="2000" lang="en-US"/>
              <a:t> of corpus </a:t>
            </a:r>
            <a:r>
              <a:rPr dirty="0" sz="2000" lang="en-US" err="1"/>
              <a:t>callosum</a:t>
            </a:r>
            <a:r>
              <a:rPr dirty="0" sz="2000" lang="en-US"/>
              <a:t>.</a:t>
            </a:r>
          </a:p>
          <a:p>
            <a:pPr lvl="1">
              <a:buFont typeface="Wingdings" pitchFamily="2" charset="2"/>
              <a:buChar char="ü"/>
            </a:pPr>
            <a:r>
              <a:rPr dirty="0" sz="2000" lang="en-US"/>
              <a:t>Most common systemic manifestations include capillary </a:t>
            </a:r>
            <a:r>
              <a:rPr dirty="0" sz="2000" lang="en-US" err="1"/>
              <a:t>hemangiomas</a:t>
            </a:r>
            <a:r>
              <a:rPr dirty="0" sz="2000" lang="en-US"/>
              <a:t> and cardiac defects.</a:t>
            </a:r>
            <a:endParaRPr dirty="0" sz="2000" lang="ar-IQ">
              <a:effectLst>
                <a:outerShdw algn="tl" blurRad="38100" dir="2700000" dist="38100">
                  <a:srgbClr val="000000">
                    <a:alpha val="43137"/>
                  </a:srgbClr>
                </a:outerShdw>
              </a:effectLst>
            </a:endParaRPr>
          </a:p>
          <a:p>
            <a:endParaRPr dirty="0" sz="2000" lang="en-US">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8" name=""/>
        <p:cNvGrpSpPr/>
        <p:nvPr/>
      </p:nvGrpSpPr>
      <p:grpSpPr>
        <a:xfrm>
          <a:off x="0" y="0"/>
          <a:ext cx="0" cy="0"/>
          <a:chOff x="0" y="0"/>
          <a:chExt cx="0" cy="0"/>
        </a:xfrm>
      </p:grpSpPr>
      <p:pic>
        <p:nvPicPr>
          <p:cNvPr id="2097185" name="Picture 4"/>
          <p:cNvPicPr>
            <a:picLocks noChangeAspect="1"/>
          </p:cNvPicPr>
          <p:nvPr/>
        </p:nvPicPr>
        <p:blipFill>
          <a:blip xmlns:r="http://schemas.openxmlformats.org/officeDocument/2006/relationships" r:embed="rId1"/>
          <a:stretch>
            <a:fillRect/>
          </a:stretch>
        </p:blipFill>
        <p:spPr>
          <a:xfrm>
            <a:off x="1069861" y="76172"/>
            <a:ext cx="7004278" cy="6705656"/>
          </a:xfrm>
          <a:prstGeom prst="rect"/>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2" name=""/>
        <p:cNvGrpSpPr/>
        <p:nvPr/>
      </p:nvGrpSpPr>
      <p:grpSpPr>
        <a:xfrm>
          <a:off x="0" y="0"/>
          <a:ext cx="0" cy="0"/>
          <a:chOff x="0" y="0"/>
          <a:chExt cx="0" cy="0"/>
        </a:xfrm>
      </p:grpSpPr>
      <p:sp>
        <p:nvSpPr>
          <p:cNvPr id="1048590" name="Title 1"/>
          <p:cNvSpPr>
            <a:spLocks noGrp="1"/>
          </p:cNvSpPr>
          <p:nvPr>
            <p:ph type="title"/>
          </p:nvPr>
        </p:nvSpPr>
        <p:spPr/>
        <p:txBody>
          <a:bodyPr/>
          <a:p>
            <a:endParaRPr lang="en-IQ"/>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149516" y="136265"/>
            <a:ext cx="8844967" cy="6585470"/>
          </a:xfrm>
          <a:prstGeom prst="rect"/>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9" name=""/>
        <p:cNvGrpSpPr/>
        <p:nvPr/>
      </p:nvGrpSpPr>
      <p:grpSpPr>
        <a:xfrm>
          <a:off x="0" y="0"/>
          <a:ext cx="0" cy="0"/>
          <a:chOff x="0" y="0"/>
          <a:chExt cx="0" cy="0"/>
        </a:xfrm>
      </p:grpSpPr>
      <p:sp>
        <p:nvSpPr>
          <p:cNvPr id="1048635" name="Title 1"/>
          <p:cNvSpPr>
            <a:spLocks noGrp="1"/>
          </p:cNvSpPr>
          <p:nvPr>
            <p:ph type="title"/>
          </p:nvPr>
        </p:nvSpPr>
        <p:spPr/>
        <p:txBody>
          <a:bodyPr/>
          <a:p>
            <a:endParaRPr lang="en-IQ"/>
          </a:p>
        </p:txBody>
      </p:sp>
      <p:pic>
        <p:nvPicPr>
          <p:cNvPr id="2097186" name="Picture 4"/>
          <p:cNvPicPr>
            <a:picLocks noChangeAspect="1" noGrp="1"/>
          </p:cNvPicPr>
          <p:nvPr>
            <p:ph idx="1"/>
          </p:nvPr>
        </p:nvPicPr>
        <p:blipFill>
          <a:blip xmlns:r="http://schemas.openxmlformats.org/officeDocument/2006/relationships" r:embed="rId1"/>
          <a:stretch>
            <a:fillRect/>
          </a:stretch>
        </p:blipFill>
        <p:spPr>
          <a:xfrm>
            <a:off x="242454" y="76608"/>
            <a:ext cx="8659091" cy="6704783"/>
          </a:xfrm>
          <a:prstGeom prst="rect"/>
          <a:ln>
            <a:noFill/>
          </a:ln>
          <a:effectLst>
            <a:softEdge rad="1125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0" name=""/>
        <p:cNvGrpSpPr/>
        <p:nvPr/>
      </p:nvGrpSpPr>
      <p:grpSpPr>
        <a:xfrm>
          <a:off x="0" y="0"/>
          <a:ext cx="0" cy="0"/>
          <a:chOff x="0" y="0"/>
          <a:chExt cx="0" cy="0"/>
        </a:xfrm>
      </p:grpSpPr>
      <p:sp>
        <p:nvSpPr>
          <p:cNvPr id="1048636" name="Content Placeholder 2"/>
          <p:cNvSpPr>
            <a:spLocks noGrp="1"/>
          </p:cNvSpPr>
          <p:nvPr>
            <p:ph idx="1"/>
          </p:nvPr>
        </p:nvSpPr>
        <p:spPr>
          <a:xfrm>
            <a:off x="80818" y="80818"/>
            <a:ext cx="8982364" cy="6696364"/>
          </a:xfrm>
        </p:spPr>
        <p:txBody>
          <a:bodyPr>
            <a:normAutofit fontScale="95000" lnSpcReduction="20000"/>
          </a:bodyPr>
          <a:p>
            <a:pPr>
              <a:buFont typeface="Wingdings" pitchFamily="2" charset="2"/>
              <a:buChar char="q"/>
            </a:pPr>
            <a:r>
              <a:rPr b="1" dirty="0" sz="2000" lang="en-US" u="sng">
                <a:solidFill>
                  <a:srgbClr val="C00000"/>
                </a:solidFill>
                <a:effectLst>
                  <a:outerShdw algn="tl" blurRad="38100" dir="2700000" dist="38100">
                    <a:srgbClr val="000000">
                      <a:alpha val="43137"/>
                    </a:srgbClr>
                  </a:outerShdw>
                </a:effectLst>
              </a:rPr>
              <a:t>Management</a:t>
            </a:r>
            <a:endParaRPr b="1" dirty="0" sz="2000" lang="ar-IQ" u="sng">
              <a:solidFill>
                <a:srgbClr val="C00000"/>
              </a:solidFill>
              <a:effectLst>
                <a:outerShdw algn="tl" blurRad="38100" dir="2700000" dist="38100">
                  <a:srgbClr val="000000">
                    <a:alpha val="43137"/>
                  </a:srgbClr>
                </a:outerShdw>
              </a:effectLst>
            </a:endParaRPr>
          </a:p>
          <a:p>
            <a:pPr indent="-457200" marL="457200">
              <a:buFont typeface="+mj-lt"/>
              <a:buAutoNum type="arabicParenR"/>
            </a:pPr>
            <a:r>
              <a:rPr dirty="0" sz="2000" lang="en-US"/>
              <a:t>Cyst membrane excision</a:t>
            </a:r>
          </a:p>
          <a:p>
            <a:pPr indent="-457200" marL="457200">
              <a:buFont typeface="+mj-lt"/>
              <a:buAutoNum type="arabicParenR"/>
            </a:pPr>
            <a:r>
              <a:rPr dirty="0" sz="2000" lang="en-US"/>
              <a:t>Shunting</a:t>
            </a:r>
          </a:p>
          <a:p>
            <a:pPr indent="-457200" marL="457200">
              <a:buFont typeface="+mj-lt"/>
              <a:buAutoNum type="arabicParenR"/>
            </a:pPr>
            <a:r>
              <a:rPr dirty="0" sz="2000" lang="en-US" err="1"/>
              <a:t>Neuroendoscopic</a:t>
            </a:r>
            <a:r>
              <a:rPr dirty="0" sz="2000" lang="en-US"/>
              <a:t> intervention</a:t>
            </a:r>
          </a:p>
          <a:p>
            <a:r>
              <a:rPr dirty="0" sz="2000" lang="en-US"/>
              <a:t>Currently, diversion of CSF through shunting is the most widely accepted first-line treatment of DWS.</a:t>
            </a:r>
          </a:p>
          <a:p>
            <a:endParaRPr dirty="0" sz="2000" lang="en-US"/>
          </a:p>
          <a:p>
            <a:pPr>
              <a:buFont typeface="Wingdings" panose="05000000000000000000" pitchFamily="2" charset="2"/>
              <a:buChar char="Ø"/>
            </a:pPr>
            <a:r>
              <a:rPr b="1" dirty="0" sz="2000" lang="en-US" u="sng">
                <a:solidFill>
                  <a:schemeClr val="accent1">
                    <a:lumMod val="50000"/>
                  </a:schemeClr>
                </a:solidFill>
                <a:effectLst>
                  <a:outerShdw algn="tl" blurRad="38100" dir="2700000" dist="38100">
                    <a:srgbClr val="000000">
                      <a:alpha val="43137"/>
                    </a:srgbClr>
                  </a:outerShdw>
                </a:effectLst>
              </a:rPr>
              <a:t>Shunt Options Include: </a:t>
            </a:r>
            <a:endParaRPr b="1" dirty="0" sz="2000" lang="ar-IQ" u="sng">
              <a:solidFill>
                <a:schemeClr val="accent1">
                  <a:lumMod val="50000"/>
                </a:schemeClr>
              </a:solidFill>
              <a:effectLst>
                <a:outerShdw algn="tl" blurRad="38100" dir="2700000" dist="38100">
                  <a:srgbClr val="000000">
                    <a:alpha val="43137"/>
                  </a:srgbClr>
                </a:outerShdw>
              </a:effectLst>
            </a:endParaRPr>
          </a:p>
          <a:p>
            <a:pPr lvl="1">
              <a:buFont typeface="Wingdings" pitchFamily="2" charset="2"/>
              <a:buChar char="ü"/>
            </a:pPr>
            <a:r>
              <a:rPr dirty="0" sz="2000" lang="en-US"/>
              <a:t>Shunting the </a:t>
            </a:r>
            <a:r>
              <a:rPr dirty="0" sz="2000" lang="en-US" err="1"/>
              <a:t>Supratentorial</a:t>
            </a:r>
            <a:r>
              <a:rPr dirty="0" sz="2000" lang="en-US"/>
              <a:t> compartment,</a:t>
            </a:r>
          </a:p>
          <a:p>
            <a:pPr lvl="1">
              <a:buFont typeface="Wingdings" pitchFamily="2" charset="2"/>
              <a:buChar char="ü"/>
            </a:pPr>
            <a:r>
              <a:rPr dirty="0" sz="2000" lang="en-US"/>
              <a:t>Shunting the Cerebellar cyst,</a:t>
            </a:r>
          </a:p>
          <a:p>
            <a:pPr lvl="1">
              <a:buFont typeface="Wingdings" pitchFamily="2" charset="2"/>
              <a:buChar char="ü"/>
            </a:pPr>
            <a:r>
              <a:rPr dirty="0" sz="2000" lang="en-US"/>
              <a:t>Shunting both components ( Dual shunt )</a:t>
            </a:r>
          </a:p>
          <a:p>
            <a:endParaRPr dirty="0" sz="2000" lang="en-US"/>
          </a:p>
          <a:p>
            <a:pPr>
              <a:buFont typeface="Wingdings" pitchFamily="2" charset="2"/>
              <a:buChar char="v"/>
            </a:pPr>
            <a:r>
              <a:rPr dirty="0" sz="2000" lang="en-US"/>
              <a:t> </a:t>
            </a:r>
            <a:r>
              <a:rPr dirty="0" sz="2000" lang="en-US" err="1"/>
              <a:t>Supratentorail</a:t>
            </a:r>
            <a:r>
              <a:rPr dirty="0" sz="2000" lang="en-US"/>
              <a:t> shunting &gt;&gt;&gt; </a:t>
            </a:r>
            <a:r>
              <a:rPr dirty="0" sz="2000" lang="en-US" err="1"/>
              <a:t>aqueductal</a:t>
            </a:r>
            <a:r>
              <a:rPr dirty="0" sz="2000" lang="en-US"/>
              <a:t> stenosis &gt;&gt;&gt;&gt; isolated 4</a:t>
            </a:r>
            <a:r>
              <a:rPr baseline="30000" dirty="0" sz="2000" lang="en-US"/>
              <a:t>th</a:t>
            </a:r>
            <a:r>
              <a:rPr dirty="0" sz="2000" lang="en-US"/>
              <a:t> ventricle </a:t>
            </a:r>
          </a:p>
          <a:p>
            <a:pPr indent="0" marL="0">
              <a:buNone/>
            </a:pPr>
            <a:r>
              <a:rPr dirty="0" sz="2000" lang="en-US"/>
              <a:t>     &gt;&gt;&gt;&gt; Upward herniation with hypothalamic dysfunction.</a:t>
            </a:r>
          </a:p>
          <a:p>
            <a:pPr indent="0" marL="0">
              <a:buNone/>
            </a:pPr>
            <a:endParaRPr dirty="0" sz="2000" lang="en-US"/>
          </a:p>
          <a:p>
            <a:pPr>
              <a:buFont typeface="Wingdings" pitchFamily="2" charset="2"/>
              <a:buChar char="Ø"/>
            </a:pPr>
            <a:r>
              <a:rPr dirty="0" sz="2000" lang="en-US"/>
              <a:t>A dual drainage system that includes a ventricular catheter and a cyst catheter that are Y-connected has proved superior to other methods in successfully alleviating the hydrocephalus and posterior fossa symptoms.</a:t>
            </a:r>
            <a:endParaRPr dirty="0" sz="2000" lang="ar-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1" name=""/>
        <p:cNvGrpSpPr/>
        <p:nvPr/>
      </p:nvGrpSpPr>
      <p:grpSpPr>
        <a:xfrm>
          <a:off x="0" y="0"/>
          <a:ext cx="0" cy="0"/>
          <a:chOff x="0" y="0"/>
          <a:chExt cx="0" cy="0"/>
        </a:xfrm>
      </p:grpSpPr>
      <p:sp>
        <p:nvSpPr>
          <p:cNvPr id="1048637" name="Content Placeholder 2"/>
          <p:cNvSpPr>
            <a:spLocks noGrp="1"/>
          </p:cNvSpPr>
          <p:nvPr>
            <p:ph idx="1"/>
          </p:nvPr>
        </p:nvSpPr>
        <p:spPr>
          <a:xfrm>
            <a:off x="80819" y="80818"/>
            <a:ext cx="8970818" cy="6696364"/>
          </a:xfrm>
        </p:spPr>
        <p:txBody>
          <a:bodyPr>
            <a:normAutofit/>
          </a:bodyPr>
          <a:p>
            <a:pPr>
              <a:buFont typeface="Wingdings" pitchFamily="2" charset="2"/>
              <a:buChar char="Ø"/>
            </a:pPr>
            <a:r>
              <a:rPr b="1" dirty="0" sz="2000" lang="en-US" err="1">
                <a:solidFill>
                  <a:srgbClr val="0070C0"/>
                </a:solidFill>
              </a:rPr>
              <a:t>Cystoperitoneal</a:t>
            </a:r>
            <a:r>
              <a:rPr b="1" dirty="0" sz="2000" lang="en-US">
                <a:solidFill>
                  <a:srgbClr val="0070C0"/>
                </a:solidFill>
              </a:rPr>
              <a:t> shunting</a:t>
            </a:r>
            <a:r>
              <a:rPr dirty="0" sz="2000" lang="en-US"/>
              <a:t> minimizes the risk of entrapping the fourth ventricle and is at present the surgical procedure preferred by most neurosurgeons.</a:t>
            </a:r>
          </a:p>
          <a:p>
            <a:endParaRPr dirty="0" sz="2000" lang="en-US" u="sng">
              <a:solidFill>
                <a:schemeClr val="accent1">
                  <a:lumMod val="50000"/>
                </a:schemeClr>
              </a:solidFill>
              <a:effectLst>
                <a:outerShdw algn="tl" blurRad="38100" dir="2700000" dist="38100">
                  <a:srgbClr val="000000">
                    <a:alpha val="43137"/>
                  </a:srgbClr>
                </a:outerShdw>
              </a:effectLst>
            </a:endParaRPr>
          </a:p>
          <a:p>
            <a:pPr>
              <a:buFont typeface="Wingdings" pitchFamily="2" charset="2"/>
              <a:buChar char="v"/>
            </a:pPr>
            <a:r>
              <a:rPr b="1" dirty="0" sz="2000" lang="en-US" u="sng">
                <a:solidFill>
                  <a:srgbClr val="002060"/>
                </a:solidFill>
                <a:effectLst>
                  <a:outerShdw algn="tl" blurRad="38100" dir="2700000" dist="38100">
                    <a:srgbClr val="000000">
                      <a:alpha val="43137"/>
                    </a:srgbClr>
                  </a:outerShdw>
                </a:effectLst>
              </a:rPr>
              <a:t>Other Interventions</a:t>
            </a:r>
            <a:endParaRPr b="1" dirty="0" sz="2000" lang="ar-IQ" u="sng">
              <a:solidFill>
                <a:srgbClr val="002060"/>
              </a:solidFill>
              <a:effectLst>
                <a:outerShdw algn="tl" blurRad="38100" dir="2700000" dist="38100">
                  <a:srgbClr val="000000">
                    <a:alpha val="43137"/>
                  </a:srgbClr>
                </a:outerShdw>
              </a:effectLst>
            </a:endParaRPr>
          </a:p>
          <a:p>
            <a:pPr lvl="1">
              <a:buFont typeface="Wingdings" pitchFamily="2" charset="2"/>
              <a:buChar char="§"/>
            </a:pPr>
            <a:r>
              <a:rPr dirty="0" sz="2000" lang="en-US"/>
              <a:t>Endoscopic Third Ventriculostomy (ETV)</a:t>
            </a:r>
          </a:p>
          <a:p>
            <a:pPr lvl="1">
              <a:buFont typeface="Wingdings" pitchFamily="2" charset="2"/>
              <a:buChar char="§"/>
            </a:pPr>
            <a:r>
              <a:rPr dirty="0" sz="2000" lang="en-US"/>
              <a:t>Aqueductal “stent” with shunting</a:t>
            </a:r>
          </a:p>
          <a:p>
            <a:pPr lvl="1">
              <a:buFont typeface="Wingdings" pitchFamily="2" charset="2"/>
              <a:buChar char="§"/>
            </a:pPr>
            <a:r>
              <a:rPr dirty="0" sz="2000" lang="en-US"/>
              <a:t>Endoscope-assisted Transtentorial Proximal Catheter Placement With Shunting.</a:t>
            </a:r>
          </a:p>
          <a:p>
            <a:pPr lvl="1">
              <a:buFont typeface="Wingdings" pitchFamily="2" charset="2"/>
              <a:buChar char="§"/>
            </a:pPr>
            <a:endParaRPr dirty="0" sz="2000" lang="en-US"/>
          </a:p>
          <a:p>
            <a:pPr>
              <a:buFont typeface="Wingdings" pitchFamily="2" charset="2"/>
              <a:buChar char="q"/>
            </a:pPr>
            <a:r>
              <a:rPr dirty="0" sz="2000" lang="en-US" u="sng">
                <a:solidFill>
                  <a:srgbClr val="C00000"/>
                </a:solidFill>
                <a:effectLst>
                  <a:outerShdw algn="tl" blurRad="38100" dir="2700000" dist="38100">
                    <a:srgbClr val="000000">
                      <a:alpha val="43137"/>
                    </a:srgbClr>
                  </a:outerShdw>
                </a:effectLst>
                <a:latin typeface="Algerian" pitchFamily="82" charset="77"/>
              </a:rPr>
              <a:t>The Recommended Treatment  Is :</a:t>
            </a:r>
          </a:p>
          <a:p>
            <a:r>
              <a:rPr dirty="0" sz="2000" lang="en-US"/>
              <a:t>VPS with progressive hydrocephalus the most successful in Pt &lt; 1y.</a:t>
            </a:r>
          </a:p>
          <a:p>
            <a:r>
              <a:rPr dirty="0" sz="2000" lang="en-US"/>
              <a:t>ETV &gt; 6 month</a:t>
            </a:r>
          </a:p>
          <a:p>
            <a:r>
              <a:rPr dirty="0" sz="2000" lang="en-US"/>
              <a:t>Fenestration and shunting of cyst , excision of posterior fossa membrane in refractory cases.</a:t>
            </a:r>
          </a:p>
          <a:p>
            <a:r>
              <a:rPr dirty="0" sz="2000" lang="en-US"/>
              <a:t>Dual shunt in case of failure.</a:t>
            </a:r>
          </a:p>
          <a:p>
            <a:r>
              <a:rPr dirty="0" sz="2000" lang="en-US"/>
              <a:t>ETV and </a:t>
            </a:r>
            <a:r>
              <a:rPr dirty="0" sz="2000" lang="en-US" err="1"/>
              <a:t>aqueductal</a:t>
            </a:r>
            <a:r>
              <a:rPr dirty="0" sz="2000" lang="en-US"/>
              <a:t> </a:t>
            </a:r>
            <a:r>
              <a:rPr dirty="0" sz="2000" lang="en-US" err="1"/>
              <a:t>stenting</a:t>
            </a:r>
            <a:r>
              <a:rPr dirty="0" sz="2000" lang="en-US"/>
              <a:t> or dual shunt in case of Aqueduct stenosis.</a:t>
            </a:r>
          </a:p>
          <a:p>
            <a:endParaRPr dirty="0" sz="2000" lang="en-US"/>
          </a:p>
          <a:p>
            <a:endParaRPr dirty="0" sz="2000" lang="en-US"/>
          </a:p>
          <a:p>
            <a:pPr>
              <a:buFont typeface="Wingdings" pitchFamily="2" charset="2"/>
              <a:buChar char="§"/>
            </a:pPr>
            <a:endParaRPr dirty="0" sz="2000" lang="ar-IQ"/>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2" name=""/>
        <p:cNvGrpSpPr/>
        <p:nvPr/>
      </p:nvGrpSpPr>
      <p:grpSpPr>
        <a:xfrm>
          <a:off x="0" y="0"/>
          <a:ext cx="0" cy="0"/>
          <a:chOff x="0" y="0"/>
          <a:chExt cx="0" cy="0"/>
        </a:xfrm>
      </p:grpSpPr>
      <p:pic>
        <p:nvPicPr>
          <p:cNvPr id="2097187" name="Picture 4"/>
          <p:cNvPicPr>
            <a:picLocks noChangeAspect="1" noGrp="1"/>
          </p:cNvPicPr>
          <p:nvPr>
            <p:ph idx="1"/>
          </p:nvPr>
        </p:nvPicPr>
        <p:blipFill>
          <a:blip xmlns:r="http://schemas.openxmlformats.org/officeDocument/2006/relationships" r:embed="rId1"/>
          <a:stretch>
            <a:fillRect/>
          </a:stretch>
        </p:blipFill>
        <p:spPr>
          <a:xfrm>
            <a:off x="80701" y="469725"/>
            <a:ext cx="8982598" cy="4783456"/>
          </a:xfrm>
          <a:prstGeom prst="rect"/>
          <a:ln>
            <a:noFill/>
          </a:ln>
          <a:effectLst>
            <a:softEdge rad="1125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24" name=""/>
        <p:cNvGrpSpPr/>
        <p:nvPr/>
      </p:nvGrpSpPr>
      <p:grpSpPr>
        <a:xfrm>
          <a:off x="0" y="0"/>
          <a:ext cx="0" cy="0"/>
          <a:chOff x="0" y="0"/>
          <a:chExt cx="0" cy="0"/>
        </a:xfrm>
      </p:grpSpPr>
      <p:sp>
        <p:nvSpPr>
          <p:cNvPr id="1048642" name="Title 1"/>
          <p:cNvSpPr>
            <a:spLocks noGrp="1"/>
          </p:cNvSpPr>
          <p:nvPr>
            <p:ph type="title"/>
          </p:nvPr>
        </p:nvSpPr>
        <p:spPr>
          <a:xfrm>
            <a:off x="2744643" y="2931913"/>
            <a:ext cx="3654714" cy="994172"/>
          </a:xfrm>
          <a:noFill/>
          <a:ln>
            <a:noFill/>
          </a:ln>
        </p:spPr>
        <p:style>
          <a:lnRef idx="0">
            <a:scrgbClr r="0" g="0" b="0"/>
          </a:lnRef>
          <a:fillRef idx="0">
            <a:scrgbClr r="0" g="0" b="0"/>
          </a:fillRef>
          <a:effectRef idx="0">
            <a:scrgbClr r="0" g="0" b="0"/>
          </a:effectRef>
          <a:fontRef idx="minor">
            <a:schemeClr val="accent3"/>
          </a:fontRef>
        </p:style>
        <p:txBody>
          <a:bodyPr>
            <a:noAutofit/>
            <a:scene3d>
              <a:camera prst="orthographicFront"/>
              <a:lightRig dir="t" rig="threePt"/>
            </a:scene3d>
            <a:sp3d extrusionH="57150">
              <a:bevelT w="38100" h="38100"/>
            </a:sp3d>
          </a:bodyPr>
          <a:p>
            <a:pPr algn="ctr"/>
            <a:r>
              <a:rPr dirty="0" sz="4800" lang="en-US">
                <a:solidFill>
                  <a:srgbClr val="000000"/>
                </a:solidFill>
                <a:latin typeface="Algerian" pitchFamily="82" charset="77"/>
              </a:rPr>
              <a:t>Thank you</a:t>
            </a:r>
            <a:endParaRPr dirty="0" sz="4800" lang="ar-IQ">
              <a:solidFill>
                <a:srgbClr val="000000"/>
              </a:solidFill>
              <a:latin typeface="Algerian" pitchFamily="8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3"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523424" y="87627"/>
            <a:ext cx="8097151" cy="6682746"/>
          </a:xfrm>
          <a:prstGeom prst="rect"/>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4" name=""/>
        <p:cNvGrpSpPr/>
        <p:nvPr/>
      </p:nvGrpSpPr>
      <p:grpSpPr>
        <a:xfrm>
          <a:off x="0" y="0"/>
          <a:ext cx="0" cy="0"/>
          <a:chOff x="0" y="0"/>
          <a:chExt cx="0" cy="0"/>
        </a:xfrm>
      </p:grpSpPr>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857250"/>
            <a:ext cx="9144000" cy="5143500"/>
          </a:xfrm>
          <a:prstGeom prst="rect"/>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5"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1" y="857250"/>
            <a:ext cx="9144000" cy="5143500"/>
          </a:xfrm>
          <a:prstGeom prst="rect"/>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6" name=""/>
        <p:cNvGrpSpPr/>
        <p:nvPr/>
      </p:nvGrpSpPr>
      <p:grpSpPr>
        <a:xfrm>
          <a:off x="0" y="0"/>
          <a:ext cx="0" cy="0"/>
          <a:chOff x="0" y="0"/>
          <a:chExt cx="0" cy="0"/>
        </a:xfrm>
      </p:grpSpPr>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857251"/>
            <a:ext cx="9144000" cy="5143499"/>
          </a:xfrm>
          <a:prstGeom prst="rect"/>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Company>SACC</Company>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cranial dysraphisms</dc:title>
  <dc:creator>Maher Fattouh</dc:creator>
  <cp:lastModifiedBy>Ahmed Maan</cp:lastModifiedBy>
  <dcterms:created xsi:type="dcterms:W3CDTF">2017-12-15T01:45:20Z</dcterms:created>
  <dcterms:modified xsi:type="dcterms:W3CDTF">2022-11-25T20:18:15Z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0e3edc5884ee4d0e9b8b49745b3ae6ba</vt:lpwstr>
  </property>
</Properties>
</file>