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ink/ink1.xml" ContentType="application/inkml+xml"/>
  <Override PartName="/ppt/slides/slide12.xml" ContentType="application/vnd.openxmlformats-officedocument.presentationml.slide+xml"/>
  <Override PartName="/ppt/ink/ink2.xml" ContentType="application/inkml+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saveSubsetFonts="1">
  <p:sldMasterIdLst>
    <p:sldMasterId id="2147483660" r:id="rId1"/>
  </p:sldMasterIdLst>
  <p:notesMasterIdLst>
    <p:notesMasterId r:id="rId2"/>
  </p:notesMasterIdLst>
  <p:sldIdLst>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Lst>
  <p:sldSz type="screen4x3" cy="6858000" cx="9144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4994" autoAdjust="0"/>
    <p:restoredTop sz="95468" autoAdjust="0"/>
  </p:normalViewPr>
  <p:slideViewPr>
    <p:cSldViewPr snapToGrid="0">
      <p:cViewPr varScale="1">
        <p:scale>
          <a:sx n="91" d="100"/>
          <a:sy n="91" d="100"/>
        </p:scale>
        <p:origin x="534" y="96"/>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tableStyles" Target="tableStyles.xml"/><Relationship Id="rId32" Type="http://schemas.openxmlformats.org/officeDocument/2006/relationships/presProps" Target="presProps.xml"/><Relationship Id="rId33" Type="http://schemas.openxmlformats.org/officeDocument/2006/relationships/viewProps" Target="viewProps.xml"/><Relationship Id="rId34" Type="http://schemas.openxmlformats.org/officeDocument/2006/relationships/theme" Target="theme/theme1.xml"/></Relationships>
</file>

<file path=ppt/ink/ink1.xml><?xml version="1.0" encoding="utf-8"?>
<ink xmlns="http://www.w3.org/2003/InkML">
  <definitions>
    <brush xml:id="br0">
      <brushProperty name="color" value="#E71224"/>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161 0 24575, 188 0 24575, 214 0 24575, 243 0 24575, 273 0 24575, 307 0 24575, 341 0 24575, 375 0 24575, 407 0 24575, 441 0 24575, 476 0 24575, 514 0 24575, 551 0 24575, 590 0 24575, 630 0 24575, 671 0 24575, 710 0 24575, 749 0 24575, 785 0 24575, 817 0 24575, 843 0 24575, 865 0 24575, 884 0 24575, 904 0 24575, 925 0 24575, 947 0 24575, 963 0 24575, 979 0 24575, 995 0 24575, 1011 0 24575, 1027 0 24575, 1043 0 24575, 1059 0 24575, 1075 0 24575, 1091 0 24575, 1107 0 24575, 1123 0 24575, 1139 0 24575, 1155 0 24575, 1178 0 24575, 1196 0 24575, 1219 0 24575, 1235 0 24575, 1246 0 24575, 1257 0 24575, 1267 0 24575, 1283 0 24575, 1299 0 24575, 1315 0 24575, 1332 0 24575, 1348 0 24575, 1364 0 24575, 1380 0 24575, 1396 0 24575, 1396 0 24575, 1385 0 24575, 1364 0 24575, 1332 0 24575, 1301 0 24575, 1275 0 24575, 1244 0 24575, 1218 0 24575, 1187 0 24575, 1155 0 24575, 1123 0 24575, 1091 0 24575, 1057 0 24575, 1020 0 24575, 984 0 24575, 941 0 24575, 906 0 24575, 868 0 24575, 831 0 24575, 799 0 24575, 763 0 24575, 736 0 24575, 706 0 24575, 674 0 24575, 642 0 24575, 610 0 24575, 580 0 24575, 553 0 24575, 524 0 24575, 503 0 24575, 476 0 24575, 455 0 24575, 434 0 24575, 418 0 24575, 407 0 24575, 396 0 24575, 385 0 24575, 369 0 24575, 353 0 24575, 337 0 24575, 321 0 24575, 305 0 24575, 289 0 24575, 273 0 24575, 257 0 24575, 246 0 24575, 236 0 24575, 225 0 24575, 209 0 24575, 193 0 24575, 177 0 24575, 161 0 24575, 145 0 24575, 129 0 24575, 113 0 24575, 97 0 24575, 81 0 24575, 65 0 24575, 56 0 24575, 42 0 24575, 33 0 24575, 24 0 24575, 10 0 24575, 1 0 24575</trace>
</ink>
</file>

<file path=ppt/ink/ink2.xml><?xml version="1.0" encoding="utf-8"?>
<ink xmlns="http://www.w3.org/2003/InkML">
  <definitions>
    <brush xml:id="br0">
      <brushProperty name="color" value="#E71224"/>
      <brushProperty name="width" value="0.05" units="cm"/>
      <brushProperty name="height" value="0.05" units="cm"/>
    </brush>
    <context xml:id="ctx0">
      <inkSource xml:id="inkSrc0">
        <traceFormat>
          <channel name="X" min="-2.14748E9" max="2.14748E9" units="cm" defaultValue="0" type="integer"/>
          <channel name="Y" min="-2.14748E9" max="2.14748E9" units="cm" defaultValue="0" type="integer"/>
          <channel name="F" max="32767" units="dev" defaultValue="0" type="integer"/>
        </traceFormat>
        <channelProperties>
          <channelProperty channel="X" name="resolution" value="1000.0" units="1/cm"/>
          <channelProperty channel="Y" name="resolution" value="1000.0" units="1/cm"/>
          <channelProperty channel="F" name="resolution" value="0.0" units="1/dev"/>
        </channelProperties>
      </inkSource>
    </context>
  </definitions>
  <trace timeOffset="0.0" brushRef="#br0" contextRef="#ctx0"> 0 0 24575, 56 0 24575, 112 0 24575, 210 0 24575, 248 0 24575, 289 0 24575, 337 0 24575, 392 0 24575, 451 0 24575, 510 0 24575, 563 0 24575, 624 0 24575, 677 0 24575, 731 0 24575, 784 0 24575, 841 0 24575, 900 0 24575, 950 0 24575, 998 0 24575, 1042 0 24575, 1091 0 24575, 1142 0 24575, 1190 0 24575, 1238 0 24575, 1271 0 24575, 1315 0 24575, 1347 0 24575, 1386 0 24575, 1413 0 24575, 1434 0 24575, 1461 0 24575, 1477 0 24575, 1504 0 24575, 1529 0 24575, 1550 0 24575, 1573 0 24575, 1595 0 24575, 1623 0 24575, 1655 0 24575, 1691 0 24575, 1718 0 24575, 1750 0 24575, 1787 0 24575, 1816 0 24575, 1848 0 24575, 1876 0 24575, 1908 0 24575, 1944 0 24575, 1976 0 24575, 2022 0 24575, 2060 0 24575, 2103 0 24575, 2140 0 24575, 2174 0 24575, 2211 0 24575, 2250 0 24575, 2288 0 24575, 2324 0 24575, 2350 0 24575, 2386 0 24575, 2418 0 24575, 2454 0 24575, 2486 0 24575, 2523 0 24575, 2561 0 24575, 2593 0 24575, 2619 0 24575, 2646 0 24575, 2678 0 24575, 2708 0 24575, 2735 0 24575, 2765 0 24575, 2792 0 24575, 2817 0 24575, 2844 0 24575, 2869 0 24575, 2895 0 24575, 2926 0 24575, 2952 0 24575, 2976 0 24575, 2997 0 24575, 3017 0 24575, 3038 0 24575, 3056 0 24575, 3079 0 24575, 3095 0 24575, 3111 0 24575, 3127 0 24575, 3143 0 24575, 3159 0 24575, 3182 0 24575, 3200 0 24575, 3222 0 24575, 3239 0 24575, 3255 0 24575, 3271 0 24575, 3287 0 24575, 3305 0 24575, 3327 0 24575, 3344 0 24575, 3366 0 24575, 3378 0 24575, 3389 0 24575, 3400 0 24575, 3416 0 24575, 3432 0 24575, 3469 0 24575, 3512 0 24575</trace>
</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83" name=""/>
        <p:cNvGrpSpPr/>
        <p:nvPr/>
      </p:nvGrpSpPr>
      <p:grpSpPr>
        <a:xfrm>
          <a:off x="0" y="0"/>
          <a:ext cx="0" cy="0"/>
          <a:chOff x="0" y="0"/>
          <a:chExt cx="0" cy="0"/>
        </a:xfrm>
      </p:grpSpPr>
      <p:sp>
        <p:nvSpPr>
          <p:cNvPr id="1048677"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78"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79"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80"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81"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82"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10/1/20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6" name=""/>
        <p:cNvGrpSpPr/>
        <p:nvPr/>
      </p:nvGrpSpPr>
      <p:grpSpPr>
        <a:xfrm>
          <a:off x="0" y="0"/>
          <a:ext cx="0" cy="0"/>
          <a:chOff x="0" y="0"/>
          <a:chExt cx="0" cy="0"/>
        </a:xfrm>
      </p:grpSpPr>
      <p:sp>
        <p:nvSpPr>
          <p:cNvPr id="1048644" name="Title 1"/>
          <p:cNvSpPr>
            <a:spLocks noGrp="1"/>
          </p:cNvSpPr>
          <p:nvPr>
            <p:ph type="title"/>
          </p:nvPr>
        </p:nvSpPr>
        <p:spPr/>
        <p:txBody>
          <a:bodyPr/>
          <a:p>
            <a:r>
              <a:rPr lang="en-US"/>
              <a:t>Click to edit Master title style</a:t>
            </a:r>
            <a:endParaRPr dirty="0" lang="en-US"/>
          </a:p>
        </p:txBody>
      </p:sp>
      <p:sp>
        <p:nvSpPr>
          <p:cNvPr id="1048645"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6" name="Date Placeholder 3"/>
          <p:cNvSpPr>
            <a:spLocks noGrp="1"/>
          </p:cNvSpPr>
          <p:nvPr>
            <p:ph type="dt" sz="half" idx="10"/>
          </p:nvPr>
        </p:nvSpPr>
        <p:spPr/>
        <p:txBody>
          <a:bodyPr/>
          <a:p>
            <a:fld id="{C764DE79-268F-4C1A-8933-263129D2AF90}" type="datetimeFigureOut">
              <a:rPr dirty="0" lang="en-US"/>
              <a:t>10/1/20</a:t>
            </a:fld>
            <a:endParaRPr dirty="0" lang="en-US"/>
          </a:p>
        </p:txBody>
      </p:sp>
      <p:sp>
        <p:nvSpPr>
          <p:cNvPr id="1048647" name="Footer Placeholder 4"/>
          <p:cNvSpPr>
            <a:spLocks noGrp="1"/>
          </p:cNvSpPr>
          <p:nvPr>
            <p:ph type="ftr" sz="quarter" idx="11"/>
          </p:nvPr>
        </p:nvSpPr>
        <p:spPr/>
        <p:txBody>
          <a:bodyPr/>
          <a:p>
            <a:endParaRPr dirty="0" lang="en-US"/>
          </a:p>
        </p:txBody>
      </p:sp>
      <p:sp>
        <p:nvSpPr>
          <p:cNvPr id="1048648"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4" name=""/>
        <p:cNvGrpSpPr/>
        <p:nvPr/>
      </p:nvGrpSpPr>
      <p:grpSpPr>
        <a:xfrm>
          <a:off x="0" y="0"/>
          <a:ext cx="0" cy="0"/>
          <a:chOff x="0" y="0"/>
          <a:chExt cx="0" cy="0"/>
        </a:xfrm>
      </p:grpSpPr>
      <p:sp>
        <p:nvSpPr>
          <p:cNvPr id="1048633"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34"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35" name="Date Placeholder 3"/>
          <p:cNvSpPr>
            <a:spLocks noGrp="1"/>
          </p:cNvSpPr>
          <p:nvPr>
            <p:ph type="dt" sz="half" idx="10"/>
          </p:nvPr>
        </p:nvSpPr>
        <p:spPr/>
        <p:txBody>
          <a:bodyPr/>
          <a:p>
            <a:fld id="{C764DE79-268F-4C1A-8933-263129D2AF90}" type="datetimeFigureOut">
              <a:rPr dirty="0" lang="en-US"/>
              <a:t>10/1/20</a:t>
            </a:fld>
            <a:endParaRPr dirty="0" lang="en-US"/>
          </a:p>
        </p:txBody>
      </p:sp>
      <p:sp>
        <p:nvSpPr>
          <p:cNvPr id="1048636" name="Footer Placeholder 4"/>
          <p:cNvSpPr>
            <a:spLocks noGrp="1"/>
          </p:cNvSpPr>
          <p:nvPr>
            <p:ph type="ftr" sz="quarter" idx="11"/>
          </p:nvPr>
        </p:nvSpPr>
        <p:spPr/>
        <p:txBody>
          <a:bodyPr/>
          <a:p>
            <a:endParaRPr dirty="0" lang="en-US"/>
          </a:p>
        </p:txBody>
      </p:sp>
      <p:sp>
        <p:nvSpPr>
          <p:cNvPr id="104863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44"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10/1/20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7" name=""/>
        <p:cNvGrpSpPr/>
        <p:nvPr/>
      </p:nvGrpSpPr>
      <p:grpSpPr>
        <a:xfrm>
          <a:off x="0" y="0"/>
          <a:ext cx="0" cy="0"/>
          <a:chOff x="0" y="0"/>
          <a:chExt cx="0" cy="0"/>
        </a:xfrm>
      </p:grpSpPr>
      <p:sp>
        <p:nvSpPr>
          <p:cNvPr id="1048649"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50"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Edit Master text styles</a:t>
            </a:r>
          </a:p>
        </p:txBody>
      </p:sp>
      <p:sp>
        <p:nvSpPr>
          <p:cNvPr id="1048651" name="Date Placeholder 3"/>
          <p:cNvSpPr>
            <a:spLocks noGrp="1"/>
          </p:cNvSpPr>
          <p:nvPr>
            <p:ph type="dt" sz="half" idx="10"/>
          </p:nvPr>
        </p:nvSpPr>
        <p:spPr/>
        <p:txBody>
          <a:bodyPr/>
          <a:p>
            <a:fld id="{C764DE79-268F-4C1A-8933-263129D2AF90}" type="datetimeFigureOut">
              <a:rPr dirty="0" lang="en-US"/>
              <a:t>10/1/20</a:t>
            </a:fld>
            <a:endParaRPr dirty="0" lang="en-US"/>
          </a:p>
        </p:txBody>
      </p:sp>
      <p:sp>
        <p:nvSpPr>
          <p:cNvPr id="1048652" name="Footer Placeholder 4"/>
          <p:cNvSpPr>
            <a:spLocks noGrp="1"/>
          </p:cNvSpPr>
          <p:nvPr>
            <p:ph type="ftr" sz="quarter" idx="11"/>
          </p:nvPr>
        </p:nvSpPr>
        <p:spPr/>
        <p:txBody>
          <a:bodyPr/>
          <a:p>
            <a:endParaRPr dirty="0" lang="en-US"/>
          </a:p>
        </p:txBody>
      </p:sp>
      <p:sp>
        <p:nvSpPr>
          <p:cNvPr id="1048653"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8" name=""/>
        <p:cNvGrpSpPr/>
        <p:nvPr/>
      </p:nvGrpSpPr>
      <p:grpSpPr>
        <a:xfrm>
          <a:off x="0" y="0"/>
          <a:ext cx="0" cy="0"/>
          <a:chOff x="0" y="0"/>
          <a:chExt cx="0" cy="0"/>
        </a:xfrm>
      </p:grpSpPr>
      <p:sp>
        <p:nvSpPr>
          <p:cNvPr id="1048654" name="Title 1"/>
          <p:cNvSpPr>
            <a:spLocks noGrp="1"/>
          </p:cNvSpPr>
          <p:nvPr>
            <p:ph type="title"/>
          </p:nvPr>
        </p:nvSpPr>
        <p:spPr/>
        <p:txBody>
          <a:bodyPr/>
          <a:p>
            <a:r>
              <a:rPr lang="en-US"/>
              <a:t>Click to edit Master title style</a:t>
            </a:r>
            <a:endParaRPr dirty="0" lang="en-US"/>
          </a:p>
        </p:txBody>
      </p:sp>
      <p:sp>
        <p:nvSpPr>
          <p:cNvPr id="1048655"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6"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7" name="Date Placeholder 4"/>
          <p:cNvSpPr>
            <a:spLocks noGrp="1"/>
          </p:cNvSpPr>
          <p:nvPr>
            <p:ph type="dt" sz="half" idx="10"/>
          </p:nvPr>
        </p:nvSpPr>
        <p:spPr/>
        <p:txBody>
          <a:bodyPr/>
          <a:p>
            <a:fld id="{C764DE79-268F-4C1A-8933-263129D2AF90}" type="datetimeFigureOut">
              <a:rPr dirty="0" lang="en-US"/>
              <a:t>10/1/20</a:t>
            </a:fld>
            <a:endParaRPr dirty="0" lang="en-US"/>
          </a:p>
        </p:txBody>
      </p:sp>
      <p:sp>
        <p:nvSpPr>
          <p:cNvPr id="1048658" name="Footer Placeholder 5"/>
          <p:cNvSpPr>
            <a:spLocks noGrp="1"/>
          </p:cNvSpPr>
          <p:nvPr>
            <p:ph type="ftr" sz="quarter" idx="11"/>
          </p:nvPr>
        </p:nvSpPr>
        <p:spPr/>
        <p:txBody>
          <a:bodyPr/>
          <a:p>
            <a:endParaRPr dirty="0" lang="en-US"/>
          </a:p>
        </p:txBody>
      </p:sp>
      <p:sp>
        <p:nvSpPr>
          <p:cNvPr id="1048659"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9" name=""/>
        <p:cNvGrpSpPr/>
        <p:nvPr/>
      </p:nvGrpSpPr>
      <p:grpSpPr>
        <a:xfrm>
          <a:off x="0" y="0"/>
          <a:ext cx="0" cy="0"/>
          <a:chOff x="0" y="0"/>
          <a:chExt cx="0" cy="0"/>
        </a:xfrm>
      </p:grpSpPr>
      <p:sp>
        <p:nvSpPr>
          <p:cNvPr id="1048660"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61"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62"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3"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64"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5" name="Date Placeholder 6"/>
          <p:cNvSpPr>
            <a:spLocks noGrp="1"/>
          </p:cNvSpPr>
          <p:nvPr>
            <p:ph type="dt" sz="half" idx="10"/>
          </p:nvPr>
        </p:nvSpPr>
        <p:spPr/>
        <p:txBody>
          <a:bodyPr/>
          <a:p>
            <a:fld id="{C764DE79-268F-4C1A-8933-263129D2AF90}" type="datetimeFigureOut">
              <a:rPr dirty="0" lang="en-US"/>
              <a:t>10/1/20</a:t>
            </a:fld>
            <a:endParaRPr dirty="0" lang="en-US"/>
          </a:p>
        </p:txBody>
      </p:sp>
      <p:sp>
        <p:nvSpPr>
          <p:cNvPr id="1048666" name="Footer Placeholder 7"/>
          <p:cNvSpPr>
            <a:spLocks noGrp="1"/>
          </p:cNvSpPr>
          <p:nvPr>
            <p:ph type="ftr" sz="quarter" idx="11"/>
          </p:nvPr>
        </p:nvSpPr>
        <p:spPr/>
        <p:txBody>
          <a:bodyPr/>
          <a:p>
            <a:endParaRPr dirty="0" lang="en-US"/>
          </a:p>
        </p:txBody>
      </p:sp>
      <p:sp>
        <p:nvSpPr>
          <p:cNvPr id="1048667"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3" name=""/>
        <p:cNvGrpSpPr/>
        <p:nvPr/>
      </p:nvGrpSpPr>
      <p:grpSpPr>
        <a:xfrm>
          <a:off x="0" y="0"/>
          <a:ext cx="0" cy="0"/>
          <a:chOff x="0" y="0"/>
          <a:chExt cx="0" cy="0"/>
        </a:xfrm>
      </p:grpSpPr>
      <p:sp>
        <p:nvSpPr>
          <p:cNvPr id="1048629" name="Title 1"/>
          <p:cNvSpPr>
            <a:spLocks noGrp="1"/>
          </p:cNvSpPr>
          <p:nvPr>
            <p:ph type="title"/>
          </p:nvPr>
        </p:nvSpPr>
        <p:spPr/>
        <p:txBody>
          <a:bodyPr/>
          <a:p>
            <a:r>
              <a:rPr lang="en-US"/>
              <a:t>Click to edit Master title style</a:t>
            </a:r>
            <a:endParaRPr dirty="0" lang="en-US"/>
          </a:p>
        </p:txBody>
      </p:sp>
      <p:sp>
        <p:nvSpPr>
          <p:cNvPr id="1048630" name="Date Placeholder 2"/>
          <p:cNvSpPr>
            <a:spLocks noGrp="1"/>
          </p:cNvSpPr>
          <p:nvPr>
            <p:ph type="dt" sz="half" idx="10"/>
          </p:nvPr>
        </p:nvSpPr>
        <p:spPr/>
        <p:txBody>
          <a:bodyPr/>
          <a:p>
            <a:fld id="{C764DE79-268F-4C1A-8933-263129D2AF90}" type="datetimeFigureOut">
              <a:rPr dirty="0" lang="en-US"/>
              <a:t>10/1/20</a:t>
            </a:fld>
            <a:endParaRPr dirty="0" lang="en-US"/>
          </a:p>
        </p:txBody>
      </p:sp>
      <p:sp>
        <p:nvSpPr>
          <p:cNvPr id="1048631" name="Footer Placeholder 3"/>
          <p:cNvSpPr>
            <a:spLocks noGrp="1"/>
          </p:cNvSpPr>
          <p:nvPr>
            <p:ph type="ftr" sz="quarter" idx="11"/>
          </p:nvPr>
        </p:nvSpPr>
        <p:spPr/>
        <p:txBody>
          <a:bodyPr/>
          <a:p>
            <a:endParaRPr dirty="0" lang="en-US"/>
          </a:p>
        </p:txBody>
      </p:sp>
      <p:sp>
        <p:nvSpPr>
          <p:cNvPr id="1048632"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80" name=""/>
        <p:cNvGrpSpPr/>
        <p:nvPr/>
      </p:nvGrpSpPr>
      <p:grpSpPr>
        <a:xfrm>
          <a:off x="0" y="0"/>
          <a:ext cx="0" cy="0"/>
          <a:chOff x="0" y="0"/>
          <a:chExt cx="0" cy="0"/>
        </a:xfrm>
      </p:grpSpPr>
      <p:sp>
        <p:nvSpPr>
          <p:cNvPr id="1048668" name="Date Placeholder 1"/>
          <p:cNvSpPr>
            <a:spLocks noGrp="1"/>
          </p:cNvSpPr>
          <p:nvPr>
            <p:ph type="dt" sz="half" idx="10"/>
          </p:nvPr>
        </p:nvSpPr>
        <p:spPr/>
        <p:txBody>
          <a:bodyPr/>
          <a:p>
            <a:fld id="{C764DE79-268F-4C1A-8933-263129D2AF90}" type="datetimeFigureOut">
              <a:rPr dirty="0" lang="en-US"/>
              <a:t>10/1/20</a:t>
            </a:fld>
            <a:endParaRPr dirty="0" lang="en-US"/>
          </a:p>
        </p:txBody>
      </p:sp>
      <p:sp>
        <p:nvSpPr>
          <p:cNvPr id="1048669" name="Footer Placeholder 2"/>
          <p:cNvSpPr>
            <a:spLocks noGrp="1"/>
          </p:cNvSpPr>
          <p:nvPr>
            <p:ph type="ftr" sz="quarter" idx="11"/>
          </p:nvPr>
        </p:nvSpPr>
        <p:spPr/>
        <p:txBody>
          <a:bodyPr/>
          <a:p>
            <a:endParaRPr dirty="0" lang="en-US"/>
          </a:p>
        </p:txBody>
      </p:sp>
      <p:sp>
        <p:nvSpPr>
          <p:cNvPr id="1048670"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81" name=""/>
        <p:cNvGrpSpPr/>
        <p:nvPr/>
      </p:nvGrpSpPr>
      <p:grpSpPr>
        <a:xfrm>
          <a:off x="0" y="0"/>
          <a:ext cx="0" cy="0"/>
          <a:chOff x="0" y="0"/>
          <a:chExt cx="0" cy="0"/>
        </a:xfrm>
      </p:grpSpPr>
      <p:sp>
        <p:nvSpPr>
          <p:cNvPr id="1048671"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72"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3"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74" name="Date Placeholder 4"/>
          <p:cNvSpPr>
            <a:spLocks noGrp="1"/>
          </p:cNvSpPr>
          <p:nvPr>
            <p:ph type="dt" sz="half" idx="10"/>
          </p:nvPr>
        </p:nvSpPr>
        <p:spPr/>
        <p:txBody>
          <a:bodyPr/>
          <a:p>
            <a:fld id="{C764DE79-268F-4C1A-8933-263129D2AF90}" type="datetimeFigureOut">
              <a:rPr dirty="0" lang="en-US"/>
              <a:t>10/1/20</a:t>
            </a:fld>
            <a:endParaRPr dirty="0" lang="en-US"/>
          </a:p>
        </p:txBody>
      </p:sp>
      <p:sp>
        <p:nvSpPr>
          <p:cNvPr id="1048675" name="Footer Placeholder 5"/>
          <p:cNvSpPr>
            <a:spLocks noGrp="1"/>
          </p:cNvSpPr>
          <p:nvPr>
            <p:ph type="ftr" sz="quarter" idx="11"/>
          </p:nvPr>
        </p:nvSpPr>
        <p:spPr/>
        <p:txBody>
          <a:bodyPr/>
          <a:p>
            <a:endParaRPr dirty="0" lang="en-US"/>
          </a:p>
        </p:txBody>
      </p:sp>
      <p:sp>
        <p:nvSpPr>
          <p:cNvPr id="1048676"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5" name=""/>
        <p:cNvGrpSpPr/>
        <p:nvPr/>
      </p:nvGrpSpPr>
      <p:grpSpPr>
        <a:xfrm>
          <a:off x="0" y="0"/>
          <a:ext cx="0" cy="0"/>
          <a:chOff x="0" y="0"/>
          <a:chExt cx="0" cy="0"/>
        </a:xfrm>
      </p:grpSpPr>
      <p:sp>
        <p:nvSpPr>
          <p:cNvPr id="1048638"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39"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40"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41" name="Date Placeholder 4"/>
          <p:cNvSpPr>
            <a:spLocks noGrp="1"/>
          </p:cNvSpPr>
          <p:nvPr>
            <p:ph type="dt" sz="half" idx="10"/>
          </p:nvPr>
        </p:nvSpPr>
        <p:spPr/>
        <p:txBody>
          <a:bodyPr/>
          <a:p>
            <a:fld id="{C764DE79-268F-4C1A-8933-263129D2AF90}" type="datetimeFigureOut">
              <a:rPr dirty="0" lang="en-US"/>
              <a:t>10/1/20</a:t>
            </a:fld>
            <a:endParaRPr dirty="0" lang="en-US"/>
          </a:p>
        </p:txBody>
      </p:sp>
      <p:sp>
        <p:nvSpPr>
          <p:cNvPr id="1048642" name="Footer Placeholder 5"/>
          <p:cNvSpPr>
            <a:spLocks noGrp="1"/>
          </p:cNvSpPr>
          <p:nvPr>
            <p:ph type="ftr" sz="quarter" idx="11"/>
          </p:nvPr>
        </p:nvSpPr>
        <p:spPr/>
        <p:txBody>
          <a:bodyPr/>
          <a:p>
            <a:endParaRPr dirty="0" lang="en-US"/>
          </a:p>
        </p:txBody>
      </p:sp>
      <p:sp>
        <p:nvSpPr>
          <p:cNvPr id="1048643"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10/1/20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customXml" Target="../ink/ink1.xml"/><Relationship Id="rId3" Type="http://schemas.openxmlformats.org/officeDocument/2006/relationships/image" Target="../media/image3.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customXml" Target="../ink/ink2.xml"/><Relationship Id="rId3" Type="http://schemas.openxmlformats.org/officeDocument/2006/relationships/image" Target="../media/image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عنوان 1"/>
          <p:cNvSpPr>
            <a:spLocks noGrp="1"/>
          </p:cNvSpPr>
          <p:nvPr>
            <p:ph type="ctrTitle"/>
          </p:nvPr>
        </p:nvSpPr>
        <p:spPr>
          <a:xfrm>
            <a:off x="685800" y="937635"/>
            <a:ext cx="7772400" cy="3034001"/>
          </a:xfrm>
        </p:spPr>
        <p:txBody>
          <a:bodyPr>
            <a:normAutofit/>
          </a:bodyPr>
          <a:p>
            <a:r>
              <a:rPr dirty="0" sz="6700" lang="en-US" err="1">
                <a:solidFill>
                  <a:srgbClr val="002060"/>
                </a:solidFill>
                <a:latin typeface="Algerian" pitchFamily="82" charset="77"/>
              </a:rPr>
              <a:t>Chordomas</a:t>
            </a:r>
            <a:r>
              <a:rPr dirty="0" sz="6700" lang="en-US">
                <a:solidFill>
                  <a:srgbClr val="002060"/>
                </a:solidFill>
                <a:latin typeface="Algerian" pitchFamily="82" charset="77"/>
              </a:rPr>
              <a:t>            </a:t>
            </a:r>
            <a:br>
              <a:rPr dirty="0" sz="6700" lang="en-US">
                <a:solidFill>
                  <a:srgbClr val="002060"/>
                </a:solidFill>
                <a:latin typeface="Algerian" pitchFamily="82" charset="77"/>
              </a:rPr>
            </a:br>
            <a:r>
              <a:rPr dirty="0" sz="6700" lang="en-US">
                <a:solidFill>
                  <a:srgbClr val="002060"/>
                </a:solidFill>
                <a:latin typeface="Algerian" pitchFamily="82" charset="77"/>
              </a:rPr>
              <a:t>and </a:t>
            </a:r>
            <a:r>
              <a:rPr dirty="0" sz="6700" lang="en-US" err="1">
                <a:solidFill>
                  <a:srgbClr val="002060"/>
                </a:solidFill>
                <a:latin typeface="Algerian" pitchFamily="82" charset="77"/>
              </a:rPr>
              <a:t>Chondrosarcomas</a:t>
            </a:r>
            <a:r>
              <a:rPr dirty="0" sz="6700" lang="en-US">
                <a:latin typeface="Algerian" pitchFamily="82" charset="77"/>
              </a:rPr>
              <a:t> </a:t>
            </a:r>
            <a:br>
              <a:rPr dirty="0" sz="6700" lang="ar-SA">
                <a:latin typeface="Algerian" pitchFamily="82" charset="77"/>
              </a:rPr>
            </a:br>
            <a:r>
              <a:rPr dirty="0" sz="2200" lang="en-US" err="1">
                <a:latin typeface="Algerian" pitchFamily="82" charset="77"/>
              </a:rPr>
              <a:t>Youmans</a:t>
            </a:r>
            <a:r>
              <a:rPr dirty="0" sz="2200" lang="en-US">
                <a:latin typeface="Algerian" pitchFamily="82" charset="77"/>
              </a:rPr>
              <a:t> Chap. 155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sp>
        <p:nvSpPr>
          <p:cNvPr id="1048604" name="Title 1"/>
          <p:cNvSpPr>
            <a:spLocks noGrp="1"/>
          </p:cNvSpPr>
          <p:nvPr>
            <p:ph type="title"/>
          </p:nvPr>
        </p:nvSpPr>
        <p:spPr/>
        <p:txBody>
          <a:bodyPr/>
          <a:p>
            <a:endParaRPr lang="en-US"/>
          </a:p>
        </p:txBody>
      </p:sp>
      <p:pic>
        <p:nvPicPr>
          <p:cNvPr id="2097152"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05" name="Title 1"/>
          <p:cNvSpPr>
            <a:spLocks noGrp="1"/>
          </p:cNvSpPr>
          <p:nvPr>
            <p:ph type="title"/>
          </p:nvPr>
        </p:nvSpPr>
        <p:spPr/>
        <p:txBody>
          <a:bodyPr/>
          <a:p>
            <a:endParaRPr lang="en-US"/>
          </a:p>
        </p:txBody>
      </p:sp>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mc:AlternateContent xmlns:mc="http://schemas.openxmlformats.org/markup-compatibility/2006">
        <mc:Choice xmlns:p14="http://schemas.microsoft.com/office/powerpoint/2010/main" Requires="p14">
          <p:contentPart p14:bwMode="auto" r:id="rId2">
            <p14:nvContentPartPr>
              <p14:cNvPr id="2097154" name="Ink 2"/>
              <p14:cNvContentPartPr/>
              <p14:nvPr/>
            </p14:nvContentPartPr>
            <p14:xfrm>
              <a:off x="7273422" y="845567"/>
              <a:ext cx="502560" cy="360"/>
            </p14:xfrm>
          </p:contentPart>
        </mc:Choice>
        <mc:Fallback>
          <p:pic>
            <p:nvPicPr>
              <p:cNvPr id="2097154" name="Ink 2"/>
              <p:cNvPicPr>
                <a:picLocks/>
              </p:cNvPicPr>
              <p:nvPr/>
            </p:nvPicPr>
            <p:blipFill>
              <a:blip xmlns:r="http://schemas.openxmlformats.org/officeDocument/2006/relationships" r:embed="rId3"/>
              <a:stretch>
                <a:fillRect/>
              </a:stretch>
            </p:blipFill>
            <p:spPr>
              <a:xfrm>
                <a:off x="7273422" y="845567"/>
                <a:ext cx="502560" cy="360"/>
              </a:xfrm>
              <a:prstGeom prst="rect"/>
            </p:spPr>
          </p:pic>
        </mc:Fallback>
      </mc:AlternateContent>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06" name="Title 1"/>
          <p:cNvSpPr>
            <a:spLocks noGrp="1"/>
          </p:cNvSpPr>
          <p:nvPr>
            <p:ph type="title"/>
          </p:nvPr>
        </p:nvSpPr>
        <p:spPr/>
        <p:txBody>
          <a:bodyPr/>
          <a:p>
            <a:endParaRPr lang="en-US"/>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mc:AlternateContent xmlns:mc="http://schemas.openxmlformats.org/markup-compatibility/2006">
        <mc:Choice xmlns:p14="http://schemas.microsoft.com/office/powerpoint/2010/main" Requires="p14">
          <p:contentPart p14:bwMode="auto" r:id="rId2">
            <p14:nvContentPartPr>
              <p14:cNvPr id="2097156" name="Ink 2"/>
              <p14:cNvContentPartPr/>
              <p14:nvPr/>
            </p14:nvContentPartPr>
            <p14:xfrm>
              <a:off x="23022" y="4580567"/>
              <a:ext cx="1264680" cy="360"/>
            </p14:xfrm>
          </p:contentPart>
        </mc:Choice>
        <mc:Fallback>
          <p:pic>
            <p:nvPicPr>
              <p:cNvPr id="2097156" name="Ink 2"/>
              <p:cNvPicPr>
                <a:picLocks/>
              </p:cNvPicPr>
              <p:nvPr/>
            </p:nvPicPr>
            <p:blipFill>
              <a:blip xmlns:r="http://schemas.openxmlformats.org/officeDocument/2006/relationships" r:embed="rId3"/>
              <a:stretch>
                <a:fillRect/>
              </a:stretch>
            </p:blipFill>
            <p:spPr>
              <a:xfrm>
                <a:off x="23022" y="4580567"/>
                <a:ext cx="1264680" cy="360"/>
              </a:xfrm>
              <a:prstGeom prst="rect"/>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sp>
        <p:nvSpPr>
          <p:cNvPr id="1048607" name="Title 1"/>
          <p:cNvSpPr>
            <a:spLocks noGrp="1"/>
          </p:cNvSpPr>
          <p:nvPr>
            <p:ph type="title"/>
          </p:nvPr>
        </p:nvSpPr>
        <p:spPr/>
        <p:txBody>
          <a:bodyPr/>
          <a:p>
            <a:endParaRPr lang="en-US"/>
          </a:p>
        </p:txBody>
      </p:sp>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7" name=""/>
        <p:cNvGrpSpPr/>
        <p:nvPr/>
      </p:nvGrpSpPr>
      <p:grpSpPr>
        <a:xfrm>
          <a:off x="0" y="0"/>
          <a:ext cx="0" cy="0"/>
          <a:chOff x="0" y="0"/>
          <a:chExt cx="0" cy="0"/>
        </a:xfrm>
      </p:grpSpPr>
      <p:sp>
        <p:nvSpPr>
          <p:cNvPr id="1048608" name="عنوان 1"/>
          <p:cNvSpPr>
            <a:spLocks noGrp="1"/>
          </p:cNvSpPr>
          <p:nvPr>
            <p:ph type="title"/>
          </p:nvPr>
        </p:nvSpPr>
        <p:spPr>
          <a:xfrm>
            <a:off x="92364" y="60614"/>
            <a:ext cx="6447501" cy="562841"/>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DIFFERENTIAL DIAGNOSIS</a:t>
            </a:r>
          </a:p>
        </p:txBody>
      </p:sp>
      <p:sp>
        <p:nvSpPr>
          <p:cNvPr id="1048609" name="عنصر نائب للمحتوى 2"/>
          <p:cNvSpPr>
            <a:spLocks noGrp="1"/>
          </p:cNvSpPr>
          <p:nvPr>
            <p:ph idx="1"/>
          </p:nvPr>
        </p:nvSpPr>
        <p:spPr>
          <a:xfrm>
            <a:off x="92364" y="623454"/>
            <a:ext cx="8959272" cy="6173931"/>
          </a:xfrm>
        </p:spPr>
        <p:txBody>
          <a:bodyPr>
            <a:normAutofit fontScale="95000" lnSpcReduction="20000"/>
          </a:bodyPr>
          <a:p>
            <a:r>
              <a:rPr dirty="0" sz="2000" lang="en-US"/>
              <a:t>Metastatic lesions.</a:t>
            </a:r>
          </a:p>
          <a:p>
            <a:r>
              <a:rPr dirty="0" sz="2000" lang="en-US"/>
              <a:t>Multiple myeloma.</a:t>
            </a:r>
          </a:p>
          <a:p>
            <a:r>
              <a:rPr dirty="0" sz="2000" lang="en-US" err="1"/>
              <a:t>Plasmacytoma</a:t>
            </a:r>
            <a:r>
              <a:rPr dirty="0" sz="2000" lang="en-US"/>
              <a:t>.</a:t>
            </a:r>
          </a:p>
          <a:p>
            <a:r>
              <a:rPr dirty="0" sz="2000" lang="en-US"/>
              <a:t>Osteomyelitis.</a:t>
            </a:r>
          </a:p>
          <a:p>
            <a:r>
              <a:rPr dirty="0" sz="2000" lang="en-US"/>
              <a:t>Lymphoma.</a:t>
            </a:r>
          </a:p>
          <a:p>
            <a:r>
              <a:rPr dirty="0" sz="2000" lang="en-US"/>
              <a:t>Benign notochordal rests.</a:t>
            </a:r>
          </a:p>
          <a:p>
            <a:r>
              <a:rPr dirty="0" sz="2000" lang="en-US"/>
              <a:t>Giant cell tumor, Aneurysmal bone cyst.</a:t>
            </a:r>
          </a:p>
          <a:p>
            <a:r>
              <a:rPr dirty="0" sz="2000" lang="en-US"/>
              <a:t>Osteoid </a:t>
            </a:r>
            <a:r>
              <a:rPr dirty="0" sz="2000" lang="en-US" err="1"/>
              <a:t>osteoma</a:t>
            </a:r>
            <a:r>
              <a:rPr dirty="0" sz="2000" lang="en-US"/>
              <a:t>, </a:t>
            </a:r>
            <a:r>
              <a:rPr dirty="0" sz="2000" lang="en-US" err="1"/>
              <a:t>Osteoblastoma</a:t>
            </a:r>
            <a:r>
              <a:rPr dirty="0" sz="2000" lang="en-US"/>
              <a:t>, hemangioma, and nerve sheath tumor.</a:t>
            </a:r>
          </a:p>
          <a:p>
            <a:r>
              <a:rPr dirty="0" sz="2000" lang="pt-BR"/>
              <a:t>Malignant lesions include Ewing’s sarcoma, primitive neuroectodermal tumor, osteosarcoma, Paget’s sarcoma</a:t>
            </a:r>
            <a:r>
              <a:rPr dirty="0" sz="2000" lang="en-US"/>
              <a:t>.</a:t>
            </a:r>
          </a:p>
          <a:p>
            <a:endParaRPr dirty="0" sz="2000" lang="en-US"/>
          </a:p>
          <a:p>
            <a:r>
              <a:rPr dirty="0" sz="2000" lang="en-US"/>
              <a:t>The  differential  diagnosis  for  primary  vertebral lesions  includes  all  of  these  pathologies  as  well  as  </a:t>
            </a:r>
          </a:p>
          <a:p>
            <a:pPr lvl="1">
              <a:buFont typeface="Wingdings" pitchFamily="2" charset="2"/>
              <a:buChar char="Ø"/>
            </a:pPr>
            <a:r>
              <a:rPr dirty="0" sz="2000" lang="en-US"/>
              <a:t>Teratoma  and </a:t>
            </a:r>
            <a:r>
              <a:rPr dirty="0" sz="2000" lang="en-US" err="1"/>
              <a:t>dermoids</a:t>
            </a:r>
            <a:r>
              <a:rPr dirty="0" sz="2000" lang="en-US"/>
              <a:t>.  </a:t>
            </a:r>
          </a:p>
          <a:p>
            <a:pPr lvl="1">
              <a:buFont typeface="Wingdings" pitchFamily="2" charset="2"/>
              <a:buChar char="Ø"/>
            </a:pPr>
            <a:r>
              <a:rPr dirty="0" sz="2000" lang="en-US" err="1"/>
              <a:t>Myxopapillary</a:t>
            </a:r>
            <a:r>
              <a:rPr dirty="0" sz="2000" lang="en-US"/>
              <a:t>  </a:t>
            </a:r>
            <a:r>
              <a:rPr dirty="0" sz="2000" lang="en-US" err="1"/>
              <a:t>ependymomas</a:t>
            </a:r>
            <a:r>
              <a:rPr dirty="0" sz="2000" lang="en-US"/>
              <a:t>,  which  are  slow-growing lesions  that  arise  from  the  </a:t>
            </a:r>
            <a:r>
              <a:rPr dirty="0" sz="2000" lang="en-US" err="1"/>
              <a:t>filum</a:t>
            </a:r>
            <a:r>
              <a:rPr dirty="0" sz="2000" lang="en-US"/>
              <a:t>  </a:t>
            </a:r>
            <a:r>
              <a:rPr dirty="0" sz="2000" lang="en-US" err="1"/>
              <a:t>terminale</a:t>
            </a:r>
            <a:r>
              <a:rPr dirty="0" sz="2000" lang="en-US"/>
              <a:t>,  can  also  be  mistaken for  </a:t>
            </a:r>
            <a:r>
              <a:rPr dirty="0" sz="2000" lang="en-US" err="1"/>
              <a:t>chordomas</a:t>
            </a:r>
            <a:r>
              <a:rPr dirty="0" sz="2000" lang="en-US"/>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610" name="عنوان 1"/>
          <p:cNvSpPr>
            <a:spLocks noGrp="1"/>
          </p:cNvSpPr>
          <p:nvPr>
            <p:ph type="title"/>
          </p:nvPr>
        </p:nvSpPr>
        <p:spPr>
          <a:xfrm>
            <a:off x="103909" y="95251"/>
            <a:ext cx="9143999" cy="761998"/>
          </a:xfrm>
        </p:spPr>
        <p:txBody>
          <a:bodyPr>
            <a:noAutofit/>
          </a:bodyPr>
          <a:p>
            <a:pPr indent="-457200" marL="457200">
              <a:buFont typeface="Wingdings" pitchFamily="2" charset="2"/>
              <a:buChar char="q"/>
            </a:pPr>
            <a:r>
              <a:rPr dirty="0" sz="2800" lang="en-US" u="sng">
                <a:solidFill>
                  <a:srgbClr val="C00000"/>
                </a:solidFill>
                <a:latin typeface="Algerian" pitchFamily="82" charset="77"/>
              </a:rPr>
              <a:t>STAGING AND CLASSIFICATION SYSTEMS FOR SURGICAL PLANNING</a:t>
            </a:r>
          </a:p>
        </p:txBody>
      </p:sp>
      <p:sp>
        <p:nvSpPr>
          <p:cNvPr id="1048611" name="عنصر نائب للمحتوى 2"/>
          <p:cNvSpPr>
            <a:spLocks noGrp="1"/>
          </p:cNvSpPr>
          <p:nvPr>
            <p:ph idx="1"/>
          </p:nvPr>
        </p:nvSpPr>
        <p:spPr>
          <a:xfrm>
            <a:off x="103909" y="857249"/>
            <a:ext cx="8936182" cy="5905500"/>
          </a:xfrm>
        </p:spPr>
        <p:txBody>
          <a:bodyPr>
            <a:normAutofit/>
          </a:bodyPr>
          <a:p>
            <a:pPr indent="0" marL="0">
              <a:buNone/>
            </a:pPr>
            <a:r>
              <a:rPr b="1" dirty="0" sz="2000" lang="en-US" u="sng"/>
              <a:t>The Enneking staging system useful  for  surgical  planning  in  spinal neoplasms.</a:t>
            </a:r>
          </a:p>
          <a:p>
            <a:pPr>
              <a:buFont typeface="Wingdings" panose="05000000000000000000" pitchFamily="2" charset="2"/>
              <a:buChar char="v"/>
            </a:pPr>
            <a:r>
              <a:rPr b="1" dirty="0" sz="2000" lang="en-US" u="sng">
                <a:solidFill>
                  <a:schemeClr val="accent1">
                    <a:lumMod val="75000"/>
                  </a:schemeClr>
                </a:solidFill>
              </a:rPr>
              <a:t>Tumors are classified based on histologic grade and presence of metastasis.</a:t>
            </a:r>
          </a:p>
          <a:p>
            <a:pPr lvl="1">
              <a:buFont typeface="Wingdings" pitchFamily="2" charset="2"/>
              <a:buChar char="Ø"/>
            </a:pPr>
            <a:r>
              <a:rPr dirty="0" sz="2000" lang="en-US"/>
              <a:t>stage I is low-grade.</a:t>
            </a:r>
          </a:p>
          <a:p>
            <a:pPr lvl="1">
              <a:buFont typeface="Wingdings" pitchFamily="2" charset="2"/>
              <a:buChar char="Ø"/>
            </a:pPr>
            <a:r>
              <a:rPr dirty="0" sz="2000" lang="en-US"/>
              <a:t>stage II is high-grade.</a:t>
            </a:r>
          </a:p>
          <a:p>
            <a:pPr lvl="1">
              <a:buFont typeface="Wingdings" pitchFamily="2" charset="2"/>
              <a:buChar char="Ø"/>
            </a:pPr>
            <a:r>
              <a:rPr dirty="0" sz="2000" lang="en-US"/>
              <a:t>stage III indicates presence of distant metastasis.</a:t>
            </a:r>
          </a:p>
          <a:p>
            <a:pPr>
              <a:buFont typeface="Wingdings" panose="05000000000000000000" pitchFamily="2" charset="2"/>
              <a:buChar char="v"/>
            </a:pPr>
            <a:r>
              <a:rPr b="1" dirty="0" sz="2000" lang="en-US" u="sng">
                <a:solidFill>
                  <a:schemeClr val="accent1">
                    <a:lumMod val="75000"/>
                  </a:schemeClr>
                </a:solidFill>
              </a:rPr>
              <a:t>by anatomic site</a:t>
            </a:r>
          </a:p>
          <a:p>
            <a:pPr lvl="1">
              <a:buFont typeface="Wingdings" pitchFamily="2" charset="2"/>
              <a:buChar char="Ø"/>
            </a:pPr>
            <a:r>
              <a:rPr dirty="0" sz="2000" lang="en-US"/>
              <a:t>subtype A </a:t>
            </a:r>
            <a:r>
              <a:rPr dirty="0" sz="2000" lang="en-US" err="1"/>
              <a:t>intracompartmental</a:t>
            </a:r>
            <a:r>
              <a:rPr dirty="0" sz="2000" lang="en-US"/>
              <a:t>.</a:t>
            </a:r>
          </a:p>
          <a:p>
            <a:pPr lvl="1">
              <a:buFont typeface="Wingdings" pitchFamily="2" charset="2"/>
              <a:buChar char="Ø"/>
            </a:pPr>
            <a:r>
              <a:rPr dirty="0" sz="2000" lang="en-US"/>
              <a:t>subtype B </a:t>
            </a:r>
            <a:r>
              <a:rPr dirty="0" sz="2000" lang="en-US" err="1"/>
              <a:t>extracompartmental</a:t>
            </a:r>
            <a:r>
              <a:rPr dirty="0" sz="2000" lang="en-US"/>
              <a:t>.</a:t>
            </a:r>
          </a:p>
          <a:p>
            <a:pPr>
              <a:buFont typeface="Wingdings" pitchFamily="2" charset="2"/>
              <a:buChar char="§"/>
            </a:pPr>
            <a:r>
              <a:rPr b="1" dirty="0" sz="2000" lang="en-US"/>
              <a:t>Chordomas generally fall into: </a:t>
            </a:r>
          </a:p>
          <a:p>
            <a:pPr lvl="1">
              <a:buFont typeface="Wingdings" pitchFamily="2" charset="2"/>
              <a:buChar char="ü"/>
            </a:pPr>
            <a:r>
              <a:rPr dirty="0" sz="2000" lang="en-US"/>
              <a:t>Stage IA tumors are confined within the vertebral body. </a:t>
            </a:r>
          </a:p>
          <a:p>
            <a:pPr lvl="1">
              <a:buFont typeface="Wingdings" pitchFamily="2" charset="2"/>
              <a:buChar char="ü"/>
            </a:pPr>
            <a:r>
              <a:rPr dirty="0" sz="2000" lang="en-US"/>
              <a:t>Stage IB at the time of diagnosis, indicating low-grade malignant tumors that have invaded the </a:t>
            </a:r>
            <a:r>
              <a:rPr dirty="0" sz="2000" lang="en-US" err="1"/>
              <a:t>paravertebral</a:t>
            </a:r>
            <a:r>
              <a:rPr dirty="0" sz="2000" lang="en-US"/>
              <a:t> compartment.</a:t>
            </a:r>
          </a:p>
          <a:p>
            <a:pPr>
              <a:buFont typeface="Wingdings" pitchFamily="2" charset="2"/>
              <a:buChar char="ü"/>
            </a:pPr>
            <a:r>
              <a:rPr dirty="0" sz="2000" lang="en-US"/>
              <a:t>Most chordomas, including stages IA and IB, should be treated with en bloc excision, with the goal of obtaining wide tumor-free margins.</a:t>
            </a:r>
          </a:p>
          <a:p>
            <a:endParaRPr dirty="0" sz="2000"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612" name="عنوان 1"/>
          <p:cNvSpPr>
            <a:spLocks noGrp="1"/>
          </p:cNvSpPr>
          <p:nvPr>
            <p:ph type="title"/>
          </p:nvPr>
        </p:nvSpPr>
        <p:spPr>
          <a:xfrm>
            <a:off x="103909" y="95251"/>
            <a:ext cx="6447501" cy="480848"/>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SURGERY</a:t>
            </a:r>
          </a:p>
        </p:txBody>
      </p:sp>
      <p:sp>
        <p:nvSpPr>
          <p:cNvPr id="1048613" name="عنصر نائب للمحتوى 2"/>
          <p:cNvSpPr>
            <a:spLocks noGrp="1"/>
          </p:cNvSpPr>
          <p:nvPr>
            <p:ph idx="1"/>
          </p:nvPr>
        </p:nvSpPr>
        <p:spPr>
          <a:xfrm>
            <a:off x="103909" y="576099"/>
            <a:ext cx="8936182" cy="6186650"/>
          </a:xfrm>
        </p:spPr>
        <p:txBody>
          <a:bodyPr>
            <a:normAutofit/>
          </a:bodyPr>
          <a:p>
            <a:pPr>
              <a:buFont typeface="Wingdings" pitchFamily="2" charset="2"/>
              <a:buChar char="v"/>
            </a:pPr>
            <a:r>
              <a:rPr b="1" dirty="0" sz="2000" lang="en-US" u="sng">
                <a:solidFill>
                  <a:srgbClr val="002060"/>
                </a:solidFill>
              </a:rPr>
              <a:t>Clival Chordomas and Chondrosarcomas.</a:t>
            </a:r>
          </a:p>
          <a:p>
            <a:pPr>
              <a:buFont typeface="Wingdings" pitchFamily="2" charset="2"/>
              <a:buChar char="Ø"/>
            </a:pPr>
            <a:r>
              <a:rPr b="1" dirty="0" sz="2000" lang="en-US">
                <a:solidFill>
                  <a:srgbClr val="C00000"/>
                </a:solidFill>
              </a:rPr>
              <a:t>For tumors located along the mid and upper portion of the clivus or extending into the ethmoidal and sphenoidal sinuses, or both, </a:t>
            </a:r>
          </a:p>
          <a:p>
            <a:pPr lvl="1"/>
            <a:r>
              <a:rPr dirty="0" sz="2000" lang="en-US" u="sng"/>
              <a:t>anterior approaches</a:t>
            </a:r>
            <a:r>
              <a:rPr dirty="0" sz="2000" lang="en-US"/>
              <a:t> such as the transsphenoidal with or without endoscopy, extended subfrontal, or transoral-transpharyngeal are suggested, the latter especially for extradural lesions. </a:t>
            </a:r>
          </a:p>
          <a:p>
            <a:pPr>
              <a:buFont typeface="Wingdings" pitchFamily="2" charset="2"/>
              <a:buChar char="Ø"/>
            </a:pPr>
            <a:r>
              <a:rPr b="1" dirty="0" sz="2000" lang="en-US">
                <a:solidFill>
                  <a:srgbClr val="C00000"/>
                </a:solidFill>
              </a:rPr>
              <a:t>For tumor extends into the lateral cavernous sinus or paraclinoid region, </a:t>
            </a:r>
          </a:p>
          <a:p>
            <a:pPr lvl="1"/>
            <a:r>
              <a:rPr dirty="0" sz="2000" lang="en-US" u="sng"/>
              <a:t>anterolateral approach</a:t>
            </a:r>
            <a:r>
              <a:rPr dirty="0" sz="2000" lang="en-US"/>
              <a:t> such as the pterional (with or without an orbitozygomatic osteotomy) is used, with a more posterior or lateral extension necessitating a middle fossa or transpetrosal approach.</a:t>
            </a:r>
          </a:p>
          <a:p>
            <a:pPr>
              <a:buFont typeface="Wingdings" pitchFamily="2" charset="2"/>
              <a:buChar char="Ø"/>
            </a:pPr>
            <a:r>
              <a:rPr b="1" dirty="0" sz="2000" lang="en-US">
                <a:solidFill>
                  <a:srgbClr val="C00000"/>
                </a:solidFill>
              </a:rPr>
              <a:t>For tumors of the lower clivus and foramen magnum, </a:t>
            </a:r>
          </a:p>
          <a:p>
            <a:pPr lvl="1"/>
            <a:r>
              <a:rPr dirty="0" sz="2000" lang="en-US" err="1"/>
              <a:t>transoral</a:t>
            </a:r>
            <a:r>
              <a:rPr dirty="0" sz="2000" lang="en-US"/>
              <a:t> or lateral approaches such as the transjugular or transcondylar.</a:t>
            </a:r>
          </a:p>
          <a:p>
            <a:pPr>
              <a:buFont typeface="Wingdings" pitchFamily="2" charset="2"/>
              <a:buChar char="Ø"/>
            </a:pPr>
            <a:r>
              <a:rPr dirty="0" sz="2000" lang="en-US"/>
              <a:t>The transcrusal approach, whereby the posterior and superior semicircular canals are sacrificed while preserving hearing, is another option for chordomas in the petroclival region.</a:t>
            </a:r>
          </a:p>
          <a:p>
            <a:r>
              <a:rPr dirty="0" sz="2000" lang="en-US"/>
              <a:t>Less  recurrence  and  greater  long-term  control  with  adjuvant  radiation therapy  is  possible  with  </a:t>
            </a:r>
            <a:r>
              <a:rPr dirty="0" sz="2000" lang="en-US" err="1"/>
              <a:t>chondrosarcomas</a:t>
            </a:r>
            <a:r>
              <a:rPr dirty="0" sz="2000" lang="en-US"/>
              <a:t>  over  </a:t>
            </a:r>
            <a:r>
              <a:rPr dirty="0" sz="2000" lang="en-US" err="1"/>
              <a:t>chordomas</a:t>
            </a:r>
            <a:r>
              <a:rPr dirty="0" sz="2000" lang="en-US"/>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sp>
        <p:nvSpPr>
          <p:cNvPr id="1048614" name="عنصر نائب للمحتوى 2"/>
          <p:cNvSpPr>
            <a:spLocks noGrp="1"/>
          </p:cNvSpPr>
          <p:nvPr>
            <p:ph idx="1"/>
          </p:nvPr>
        </p:nvSpPr>
        <p:spPr>
          <a:xfrm>
            <a:off x="103909" y="114280"/>
            <a:ext cx="8936182" cy="6616720"/>
          </a:xfrm>
        </p:spPr>
        <p:txBody>
          <a:bodyPr>
            <a:normAutofit/>
          </a:bodyPr>
          <a:p>
            <a:pPr>
              <a:buFont typeface="Wingdings" pitchFamily="2" charset="2"/>
              <a:buChar char="v"/>
            </a:pPr>
            <a:r>
              <a:rPr b="1" dirty="0" sz="2000" lang="en-US" u="sng">
                <a:solidFill>
                  <a:srgbClr val="002060"/>
                </a:solidFill>
              </a:rPr>
              <a:t>Chordomas and Chondrosarcomas of the Mobile Spine and Sacrum.</a:t>
            </a:r>
          </a:p>
          <a:p>
            <a:r>
              <a:rPr dirty="0" sz="2000" lang="en-US"/>
              <a:t>Achieving  </a:t>
            </a:r>
            <a:r>
              <a:rPr b="1" dirty="0" sz="2000" lang="en-US">
                <a:solidFill>
                  <a:srgbClr val="0070C0"/>
                </a:solidFill>
              </a:rPr>
              <a:t>wide  tumor-free  margins</a:t>
            </a:r>
            <a:r>
              <a:rPr dirty="0" sz="2000" lang="en-US"/>
              <a:t> when  possible  is  critical  to  preventing  local  recurrence  because numerous  findings  link  local  recurrence  to  subtotal  excision  and contamination  of  the  surgical  wound  through  cell  seeding. </a:t>
            </a:r>
          </a:p>
          <a:p>
            <a:pPr>
              <a:buFont typeface="Wingdings" pitchFamily="2" charset="2"/>
              <a:buChar char="q"/>
            </a:pPr>
            <a:r>
              <a:rPr b="1" dirty="0" sz="2000" lang="en-US" u="sng">
                <a:solidFill>
                  <a:srgbClr val="C00000"/>
                </a:solidFill>
              </a:rPr>
              <a:t>Surgical management of chordomas of the sacrum</a:t>
            </a:r>
          </a:p>
          <a:p>
            <a:r>
              <a:rPr dirty="0" sz="2000" lang="en-US"/>
              <a:t>Involves partial amputation or total removal of the sacrum to achieve adequate margins. </a:t>
            </a:r>
            <a:endParaRPr dirty="0" sz="2000" lang="en-US">
              <a:solidFill>
                <a:schemeClr val="tx1"/>
              </a:solidFill>
            </a:endParaRPr>
          </a:p>
          <a:p>
            <a:r>
              <a:rPr dirty="0" sz="2000" lang="en-US">
                <a:solidFill>
                  <a:schemeClr val="tx1"/>
                </a:solidFill>
              </a:rPr>
              <a:t>Wide resection may require the intentional sacrifice of sacral nerve roots, resulting in motor, sensory, sphincter, bladder, or sexual dysfunction.</a:t>
            </a:r>
          </a:p>
          <a:p>
            <a:r>
              <a:rPr dirty="0" sz="2000" lang="en-US" u="sng">
                <a:solidFill>
                  <a:schemeClr val="tx1"/>
                </a:solidFill>
              </a:rPr>
              <a:t>Sacral amputations are defined as </a:t>
            </a:r>
          </a:p>
          <a:p>
            <a:pPr lvl="1">
              <a:buFont typeface="Wingdings" pitchFamily="2" charset="2"/>
              <a:buChar char="Ø"/>
            </a:pPr>
            <a:r>
              <a:rPr b="1" dirty="0" sz="2000" lang="en-US">
                <a:solidFill>
                  <a:srgbClr val="002060"/>
                </a:solidFill>
              </a:rPr>
              <a:t>Low</a:t>
            </a:r>
            <a:r>
              <a:rPr dirty="0" sz="2000" lang="en-US">
                <a:solidFill>
                  <a:schemeClr val="tx1"/>
                </a:solidFill>
              </a:rPr>
              <a:t>       (sacrifice of at least one S4 nerve root or any level below).</a:t>
            </a:r>
          </a:p>
          <a:p>
            <a:pPr lvl="1">
              <a:buFont typeface="Wingdings" pitchFamily="2" charset="2"/>
              <a:buChar char="Ø"/>
            </a:pPr>
            <a:r>
              <a:rPr b="1" dirty="0" sz="2000" lang="en-US">
                <a:solidFill>
                  <a:srgbClr val="002060"/>
                </a:solidFill>
              </a:rPr>
              <a:t>Middle</a:t>
            </a:r>
            <a:r>
              <a:rPr dirty="0" sz="2000" lang="en-US">
                <a:solidFill>
                  <a:schemeClr val="tx1"/>
                </a:solidFill>
              </a:rPr>
              <a:t>  (sacrifice of at least one S3 nerve root).</a:t>
            </a:r>
          </a:p>
          <a:p>
            <a:pPr lvl="1">
              <a:buFont typeface="Wingdings" pitchFamily="2" charset="2"/>
              <a:buChar char="Ø"/>
            </a:pPr>
            <a:r>
              <a:rPr b="1" dirty="0" sz="2000" lang="en-US">
                <a:solidFill>
                  <a:srgbClr val="002060"/>
                </a:solidFill>
              </a:rPr>
              <a:t>High</a:t>
            </a:r>
            <a:r>
              <a:rPr dirty="0" sz="2000" lang="en-US">
                <a:solidFill>
                  <a:schemeClr val="tx1"/>
                </a:solidFill>
              </a:rPr>
              <a:t>       (sacrifice of at least one S2 nerve root).</a:t>
            </a:r>
          </a:p>
          <a:p>
            <a:pPr lvl="1">
              <a:buFont typeface="Wingdings" pitchFamily="2" charset="2"/>
              <a:buChar char="Ø"/>
            </a:pPr>
            <a:r>
              <a:rPr b="1" dirty="0" sz="2000" lang="en-US">
                <a:solidFill>
                  <a:srgbClr val="002060"/>
                </a:solidFill>
              </a:rPr>
              <a:t>Total     </a:t>
            </a:r>
            <a:r>
              <a:rPr dirty="0" sz="2000" lang="en-US">
                <a:solidFill>
                  <a:schemeClr val="tx1"/>
                </a:solidFill>
              </a:rPr>
              <a:t> (sacrifice of both S1 nerve roots).</a:t>
            </a:r>
          </a:p>
          <a:p>
            <a:endParaRPr dirty="0" sz="2000" lang="en-US">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sp>
        <p:nvSpPr>
          <p:cNvPr id="1048615" name="عنصر نائب للمحتوى 2"/>
          <p:cNvSpPr>
            <a:spLocks noGrp="1"/>
          </p:cNvSpPr>
          <p:nvPr>
            <p:ph idx="1"/>
          </p:nvPr>
        </p:nvSpPr>
        <p:spPr>
          <a:xfrm>
            <a:off x="138545" y="139789"/>
            <a:ext cx="8866909" cy="6578421"/>
          </a:xfrm>
        </p:spPr>
        <p:txBody>
          <a:bodyPr>
            <a:noAutofit/>
          </a:bodyPr>
          <a:p>
            <a:pPr>
              <a:buFont typeface="Wingdings" pitchFamily="2" charset="2"/>
              <a:buChar char="v"/>
            </a:pPr>
            <a:r>
              <a:rPr b="1" dirty="0" sz="2000" lang="en-US" u="sng"/>
              <a:t>Ipsilateral resection of sacral nerve roots leads to ipsilateral motor and sensory deficits corresponding to the sacrificed levels.</a:t>
            </a:r>
          </a:p>
          <a:p>
            <a:pPr>
              <a:buFont typeface="Wingdings" pitchFamily="2" charset="2"/>
              <a:buChar char="Ø"/>
            </a:pPr>
            <a:r>
              <a:rPr b="1" dirty="0" sz="2000" lang="en-US">
                <a:solidFill>
                  <a:srgbClr val="002060"/>
                </a:solidFill>
              </a:rPr>
              <a:t>Low sacral amputations commonly result in </a:t>
            </a:r>
          </a:p>
          <a:p>
            <a:pPr lvl="1"/>
            <a:r>
              <a:rPr dirty="0" sz="2000" lang="en-US"/>
              <a:t>Complete preservation of sphincter function, although perineal numbness and sexual dysfunction are common.</a:t>
            </a:r>
          </a:p>
          <a:p>
            <a:pPr>
              <a:buFont typeface="Wingdings" pitchFamily="2" charset="2"/>
              <a:buChar char="Ø"/>
            </a:pPr>
            <a:r>
              <a:rPr b="1" dirty="0" sz="2000" lang="en-US">
                <a:solidFill>
                  <a:srgbClr val="002060"/>
                </a:solidFill>
              </a:rPr>
              <a:t>Middle amputations result in </a:t>
            </a:r>
          </a:p>
          <a:p>
            <a:pPr lvl="1"/>
            <a:r>
              <a:rPr dirty="0" sz="2000" lang="en-US"/>
              <a:t>A variable degree of functional loss, but preservation of at least one S3 root will result in normal bowel and bladder function in most patients.</a:t>
            </a:r>
          </a:p>
          <a:p>
            <a:pPr lvl="1"/>
            <a:r>
              <a:rPr dirty="0" sz="2000" lang="en-US"/>
              <a:t>Most  patients  are  left  with  saddle  anesthesia  and  reduced sphincter  control  but  intact  motor  function.</a:t>
            </a:r>
          </a:p>
          <a:p>
            <a:pPr>
              <a:buFont typeface="Wingdings" pitchFamily="2" charset="2"/>
              <a:buChar char="Ø"/>
            </a:pPr>
            <a:r>
              <a:rPr b="1" dirty="0" sz="2000" lang="en-US">
                <a:solidFill>
                  <a:srgbClr val="002060"/>
                </a:solidFill>
              </a:rPr>
              <a:t>High amputations </a:t>
            </a:r>
          </a:p>
          <a:p>
            <a:pPr lvl="1"/>
            <a:r>
              <a:rPr dirty="0" sz="2000" lang="en-US"/>
              <a:t>sparing at least one S2 nerve root are associated with up to a 50% chance of normal bladder and bowel control, improved by preservation of an S3 nerve root. </a:t>
            </a:r>
          </a:p>
          <a:p>
            <a:pPr lvl="1"/>
            <a:r>
              <a:rPr dirty="0" sz="2000" lang="en-US"/>
              <a:t>Most patients will have abnormal sphincter function on loss of one S2 nerve root.</a:t>
            </a:r>
          </a:p>
          <a:p>
            <a:pPr>
              <a:buFont typeface="Wingdings" pitchFamily="2" charset="2"/>
              <a:buChar char="Ø"/>
            </a:pPr>
            <a:r>
              <a:rPr b="1" dirty="0" sz="2000" lang="en-US">
                <a:solidFill>
                  <a:srgbClr val="002060"/>
                </a:solidFill>
              </a:rPr>
              <a:t>High amputations and total </a:t>
            </a:r>
            <a:r>
              <a:rPr b="1" dirty="0" sz="2000" lang="en-US" err="1">
                <a:solidFill>
                  <a:srgbClr val="002060"/>
                </a:solidFill>
              </a:rPr>
              <a:t>sacrectomies</a:t>
            </a:r>
            <a:r>
              <a:rPr b="1" dirty="0" sz="2000" lang="en-US">
                <a:solidFill>
                  <a:srgbClr val="002060"/>
                </a:solidFill>
              </a:rPr>
              <a:t> with resection of the S1 nerve root frequently result in </a:t>
            </a:r>
          </a:p>
          <a:p>
            <a:pPr lvl="1"/>
            <a:r>
              <a:rPr dirty="0" sz="2000" lang="en-US"/>
              <a:t>Postoperative motor deficits, particularly in ankle plantar flexion, which can impair the patient’s ambulatory ability without external support.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2" name=""/>
        <p:cNvGrpSpPr/>
        <p:nvPr/>
      </p:nvGrpSpPr>
      <p:grpSpPr>
        <a:xfrm>
          <a:off x="0" y="0"/>
          <a:ext cx="0" cy="0"/>
          <a:chOff x="0" y="0"/>
          <a:chExt cx="0" cy="0"/>
        </a:xfrm>
      </p:grpSpPr>
      <p:sp>
        <p:nvSpPr>
          <p:cNvPr id="1048616" name="عنصر نائب للمحتوى 2"/>
          <p:cNvSpPr>
            <a:spLocks noGrp="1"/>
          </p:cNvSpPr>
          <p:nvPr>
            <p:ph idx="1"/>
          </p:nvPr>
        </p:nvSpPr>
        <p:spPr>
          <a:xfrm>
            <a:off x="80819" y="91190"/>
            <a:ext cx="8959272" cy="6674446"/>
          </a:xfrm>
        </p:spPr>
        <p:txBody>
          <a:bodyPr>
            <a:normAutofit/>
          </a:bodyPr>
          <a:p>
            <a:pPr>
              <a:buFont typeface="Wingdings" pitchFamily="2" charset="2"/>
              <a:buChar char="q"/>
            </a:pPr>
            <a:r>
              <a:rPr b="1" dirty="0" sz="2000" lang="en-US" u="sng">
                <a:solidFill>
                  <a:srgbClr val="C00000"/>
                </a:solidFill>
              </a:rPr>
              <a:t>For vertebral body </a:t>
            </a:r>
            <a:r>
              <a:rPr b="1" dirty="0" sz="2000" lang="en-US" err="1" u="sng">
                <a:solidFill>
                  <a:srgbClr val="C00000"/>
                </a:solidFill>
              </a:rPr>
              <a:t>chordomas</a:t>
            </a:r>
            <a:r>
              <a:rPr b="1" dirty="0" sz="2000" lang="en-US" u="sng">
                <a:solidFill>
                  <a:srgbClr val="C00000"/>
                </a:solidFill>
              </a:rPr>
              <a:t>, </a:t>
            </a:r>
          </a:p>
          <a:p>
            <a:r>
              <a:rPr dirty="0" sz="2000" lang="en-US"/>
              <a:t>en bloc </a:t>
            </a:r>
            <a:r>
              <a:rPr dirty="0" sz="2000" lang="en-US" err="1"/>
              <a:t>spondylectomy</a:t>
            </a:r>
            <a:r>
              <a:rPr dirty="0" sz="2000" lang="en-US"/>
              <a:t> is performed to achieve tumor-free margins to minimize local recurrence.</a:t>
            </a:r>
          </a:p>
          <a:p>
            <a:r>
              <a:rPr dirty="0" sz="2000" lang="en-US"/>
              <a:t>Removal of the entire vertebral body in one block often requires a combination of posterior and anterior approaches.</a:t>
            </a:r>
          </a:p>
          <a:p>
            <a:r>
              <a:rPr dirty="0" sz="2000" lang="en-US"/>
              <a:t>Posterior elements of the vertebra, followed by anterior elements, are removed en bloc.</a:t>
            </a:r>
          </a:p>
          <a:p>
            <a:pPr>
              <a:buFont typeface="Wingdings" pitchFamily="2" charset="2"/>
              <a:buChar char="q"/>
            </a:pPr>
            <a:r>
              <a:rPr b="1" dirty="0" sz="2000" lang="en-US" u="sng">
                <a:solidFill>
                  <a:srgbClr val="C00000"/>
                </a:solidFill>
              </a:rPr>
              <a:t>Thoracic </a:t>
            </a:r>
            <a:r>
              <a:rPr b="1" dirty="0" sz="2000" lang="en-US" err="1" u="sng">
                <a:solidFill>
                  <a:srgbClr val="C00000"/>
                </a:solidFill>
              </a:rPr>
              <a:t>chordomas</a:t>
            </a:r>
            <a:r>
              <a:rPr dirty="0" sz="2000" lang="en-US"/>
              <a:t> </a:t>
            </a:r>
          </a:p>
          <a:p>
            <a:r>
              <a:rPr dirty="0" sz="2000" lang="en-US"/>
              <a:t>require special consideration of surrounding neurovascular structures and may necessitate a multilevel en bloc spondylectomy to prevent local recurrence of disease.</a:t>
            </a:r>
          </a:p>
          <a:p>
            <a:r>
              <a:rPr dirty="0" sz="2000" lang="en-US"/>
              <a:t>Chordomas in the upper cervical vertebrae may extend into the retropharyngeal space or may spread epidurally, causing spinal cord compression.</a:t>
            </a:r>
          </a:p>
          <a:p>
            <a:r>
              <a:rPr dirty="0" sz="2000" lang="en-US"/>
              <a:t>The anterior phase of these procedures often consists of transglossal or transmandibular approaches, as opposed to transoral approaches.</a:t>
            </a:r>
          </a:p>
          <a:p>
            <a:r>
              <a:rPr dirty="0" sz="2000" lang="en-US"/>
              <a:t>Complications include those that result from instrumentation failures and damage to nearby neurological structures, such as dysphagia, dysphonia, Horner’s syndrome, and hypoglossal nerve injury.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5" name=""/>
        <p:cNvGrpSpPr/>
        <p:nvPr/>
      </p:nvGrpSpPr>
      <p:grpSpPr>
        <a:xfrm>
          <a:off x="0" y="0"/>
          <a:ext cx="0" cy="0"/>
          <a:chOff x="0" y="0"/>
          <a:chExt cx="0" cy="0"/>
        </a:xfrm>
      </p:grpSpPr>
      <p:sp>
        <p:nvSpPr>
          <p:cNvPr id="1048592" name="عنصر نائب للمحتوى 2"/>
          <p:cNvSpPr>
            <a:spLocks noGrp="1"/>
          </p:cNvSpPr>
          <p:nvPr>
            <p:ph idx="1"/>
          </p:nvPr>
        </p:nvSpPr>
        <p:spPr>
          <a:xfrm>
            <a:off x="80818" y="106636"/>
            <a:ext cx="8970818" cy="6670546"/>
          </a:xfrm>
        </p:spPr>
        <p:txBody>
          <a:bodyPr>
            <a:normAutofit/>
          </a:bodyPr>
          <a:p>
            <a:pPr>
              <a:buFont typeface="Wingdings" pitchFamily="2" charset="2"/>
              <a:buChar char="q"/>
            </a:pPr>
            <a:r>
              <a:rPr dirty="0" lang="en-US" err="1" u="sng">
                <a:solidFill>
                  <a:srgbClr val="C00000"/>
                </a:solidFill>
                <a:latin typeface="Algerian" pitchFamily="82" charset="77"/>
              </a:rPr>
              <a:t>Inroduction</a:t>
            </a:r>
            <a:r>
              <a:rPr dirty="0" sz="2100" lang="en-US"/>
              <a:t> </a:t>
            </a:r>
          </a:p>
          <a:p>
            <a:r>
              <a:rPr dirty="0" sz="2000" lang="en-US"/>
              <a:t>Are relatively </a:t>
            </a:r>
            <a:r>
              <a:rPr b="1" dirty="0" sz="2000" lang="en-US"/>
              <a:t>rare</a:t>
            </a:r>
            <a:r>
              <a:rPr dirty="0" sz="2000" lang="en-US"/>
              <a:t>, </a:t>
            </a:r>
            <a:r>
              <a:rPr b="1" dirty="0" sz="2000" lang="en-US"/>
              <a:t>slow-growing</a:t>
            </a:r>
            <a:r>
              <a:rPr dirty="0" sz="2000" lang="en-US"/>
              <a:t>, </a:t>
            </a:r>
            <a:r>
              <a:rPr b="1" dirty="0" sz="2000" lang="en-US"/>
              <a:t>malignant</a:t>
            </a:r>
            <a:r>
              <a:rPr dirty="0" sz="2000" lang="en-US"/>
              <a:t>, </a:t>
            </a:r>
            <a:r>
              <a:rPr b="1" dirty="0" sz="2000" lang="en-US"/>
              <a:t>locally aggressive</a:t>
            </a:r>
            <a:r>
              <a:rPr dirty="0" sz="2000" lang="en-US"/>
              <a:t> forms of primary bone tumors. </a:t>
            </a:r>
          </a:p>
          <a:p>
            <a:r>
              <a:rPr dirty="0" sz="2000" lang="en-US"/>
              <a:t>Arise from </a:t>
            </a:r>
            <a:r>
              <a:rPr b="1" dirty="0" sz="2000" lang="en-US">
                <a:solidFill>
                  <a:srgbClr val="0070C0"/>
                </a:solidFill>
              </a:rPr>
              <a:t>notochordal remnants along the neuraxis</a:t>
            </a:r>
            <a:r>
              <a:rPr dirty="0" sz="2000" lang="en-US"/>
              <a:t> at developmentally active sites, such as the skull base, vertebral bodies, and sacrum.</a:t>
            </a:r>
          </a:p>
          <a:p>
            <a:r>
              <a:rPr dirty="0" sz="2000" lang="en-US"/>
              <a:t>Cause significant damage through local bone destruction and compromise of surrounding neurological and </a:t>
            </a:r>
            <a:r>
              <a:rPr dirty="0" sz="2000" lang="en-US" err="1"/>
              <a:t>neurovascular</a:t>
            </a:r>
            <a:r>
              <a:rPr dirty="0" sz="2000" lang="en-US"/>
              <a:t> structures.</a:t>
            </a:r>
          </a:p>
          <a:p>
            <a:endParaRPr dirty="0" sz="2000" lang="en-US"/>
          </a:p>
          <a:p>
            <a:pPr>
              <a:buFont typeface="Wingdings" pitchFamily="2" charset="2"/>
              <a:buChar char="v"/>
            </a:pPr>
            <a:r>
              <a:rPr b="1" dirty="0" sz="2000" lang="en-US" err="1">
                <a:solidFill>
                  <a:srgbClr val="7030A0"/>
                </a:solidFill>
              </a:rPr>
              <a:t>Chondrosarcomas</a:t>
            </a:r>
            <a:r>
              <a:rPr dirty="0" sz="2000" lang="en-US"/>
              <a:t> are </a:t>
            </a:r>
            <a:r>
              <a:rPr b="1" dirty="0" sz="2000" lang="en-US"/>
              <a:t>mesenchymal, </a:t>
            </a:r>
            <a:r>
              <a:rPr b="1" dirty="0" sz="2000" lang="en-US" err="1"/>
              <a:t>nonmeningothelial</a:t>
            </a:r>
            <a:r>
              <a:rPr b="1" dirty="0" sz="2000" lang="en-US"/>
              <a:t> tumors</a:t>
            </a:r>
            <a:r>
              <a:rPr dirty="0" sz="2000" lang="en-US"/>
              <a:t> composed of a </a:t>
            </a:r>
          </a:p>
          <a:p>
            <a:pPr lvl="1">
              <a:buFont typeface="Wingdings" pitchFamily="2" charset="2"/>
              <a:buChar char="ü"/>
            </a:pPr>
            <a:r>
              <a:rPr dirty="0" sz="2000" lang="en-US" err="1"/>
              <a:t>chondroid</a:t>
            </a:r>
            <a:r>
              <a:rPr dirty="0" sz="2000" lang="en-US"/>
              <a:t> matrix mineralization of “</a:t>
            </a:r>
            <a:r>
              <a:rPr b="1" dirty="0" sz="2000" lang="en-US">
                <a:solidFill>
                  <a:srgbClr val="0070C0"/>
                </a:solidFill>
              </a:rPr>
              <a:t>ring and arcs</a:t>
            </a:r>
            <a:r>
              <a:rPr dirty="0" sz="2000" lang="en-US"/>
              <a:t>” and</a:t>
            </a:r>
          </a:p>
          <a:p>
            <a:pPr lvl="1">
              <a:buFont typeface="Wingdings" pitchFamily="2" charset="2"/>
              <a:buChar char="ü"/>
            </a:pPr>
            <a:r>
              <a:rPr dirty="0" sz="2000" lang="en-US" err="1"/>
              <a:t>nonmineralized</a:t>
            </a:r>
            <a:r>
              <a:rPr dirty="0" sz="2000" lang="en-US"/>
              <a:t> portion of hyaline cartilage</a:t>
            </a:r>
          </a:p>
          <a:p>
            <a:pPr lvl="1">
              <a:buFont typeface="Wingdings" pitchFamily="2" charset="2"/>
              <a:buChar char="ü"/>
            </a:pPr>
            <a:endParaRPr dirty="0" sz="2000" lang="en-US"/>
          </a:p>
          <a:p>
            <a:r>
              <a:rPr dirty="0" sz="2000" lang="en-US"/>
              <a:t>Chordomas and chondrosarcomas are </a:t>
            </a:r>
            <a:r>
              <a:rPr b="1" dirty="0" sz="2000" lang="en-US">
                <a:solidFill>
                  <a:srgbClr val="C00000"/>
                </a:solidFill>
              </a:rPr>
              <a:t>minimally responsive to conventional chemotherapy and radiation therapy</a:t>
            </a:r>
            <a:r>
              <a:rPr dirty="0" sz="2000" lang="en-US"/>
              <a:t>. Thus, surgical resection is the mainstay of treatment.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3" name=""/>
        <p:cNvGrpSpPr/>
        <p:nvPr/>
      </p:nvGrpSpPr>
      <p:grpSpPr>
        <a:xfrm>
          <a:off x="0" y="0"/>
          <a:ext cx="0" cy="0"/>
          <a:chOff x="0" y="0"/>
          <a:chExt cx="0" cy="0"/>
        </a:xfrm>
      </p:grpSpPr>
      <p:sp>
        <p:nvSpPr>
          <p:cNvPr id="1048617" name="عنوان 1"/>
          <p:cNvSpPr>
            <a:spLocks noGrp="1"/>
          </p:cNvSpPr>
          <p:nvPr>
            <p:ph type="title"/>
          </p:nvPr>
        </p:nvSpPr>
        <p:spPr>
          <a:xfrm>
            <a:off x="103909" y="106795"/>
            <a:ext cx="6447501" cy="551793"/>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RADIATION THERAPY</a:t>
            </a:r>
          </a:p>
        </p:txBody>
      </p:sp>
      <p:sp>
        <p:nvSpPr>
          <p:cNvPr id="1048618" name="عنصر نائب للمحتوى 2"/>
          <p:cNvSpPr>
            <a:spLocks noGrp="1"/>
          </p:cNvSpPr>
          <p:nvPr>
            <p:ph idx="1"/>
          </p:nvPr>
        </p:nvSpPr>
        <p:spPr>
          <a:xfrm>
            <a:off x="103909" y="658587"/>
            <a:ext cx="8936182" cy="6092617"/>
          </a:xfrm>
        </p:spPr>
        <p:txBody>
          <a:bodyPr>
            <a:normAutofit/>
          </a:bodyPr>
          <a:p>
            <a:r>
              <a:rPr dirty="0" sz="2000" lang="en-US"/>
              <a:t>Chordomas and chondrosarcomas are resistant to conventional radiation therapy.</a:t>
            </a:r>
          </a:p>
          <a:p>
            <a:r>
              <a:rPr dirty="0" sz="2000" lang="en-US"/>
              <a:t>Advances in radiation therapy with the introduction of </a:t>
            </a:r>
            <a:r>
              <a:rPr b="1" dirty="0" sz="2000" lang="en-US">
                <a:solidFill>
                  <a:srgbClr val="C00000"/>
                </a:solidFill>
              </a:rPr>
              <a:t>Hadrons</a:t>
            </a:r>
            <a:r>
              <a:rPr dirty="0" sz="2000" lang="en-US"/>
              <a:t> (high-dose protons or charged particles, including carbon ions, helium, or neon) have led to higher doses of radiation being delivered to the target area, while minimizing injury to surrounding tissues.</a:t>
            </a:r>
          </a:p>
          <a:p>
            <a:r>
              <a:rPr dirty="0" sz="2000" lang="en-US"/>
              <a:t>Used alone or in combination with conventional photon-beam therapy, proton-beam therapy has been reported as a safe and effective treatment for chordoma and chondrosarcoma patients, useful for palliation, reducing tumor recurrence, and promoting late morbidity.</a:t>
            </a:r>
          </a:p>
          <a:p>
            <a:r>
              <a:rPr dirty="0" sz="2000" lang="en-US"/>
              <a:t>Proton therapy seems at least equally effective as photon therapy.</a:t>
            </a:r>
          </a:p>
          <a:p>
            <a:r>
              <a:rPr dirty="0" sz="2000" lang="en-US" u="sng">
                <a:solidFill>
                  <a:srgbClr val="002060"/>
                </a:solidFill>
              </a:rPr>
              <a:t>Proton-beam therapy, coupled with wide en bloc excision, is the accepted treatment standard in chordoma and chondrosarcoma management.</a:t>
            </a:r>
          </a:p>
          <a:p>
            <a:r>
              <a:rPr b="1" dirty="0" sz="2000" lang="en-US">
                <a:solidFill>
                  <a:srgbClr val="0070C0"/>
                </a:solidFill>
              </a:rPr>
              <a:t>Gamma Knife radiosurgery series for chordoma also can be used.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4" name=""/>
        <p:cNvGrpSpPr/>
        <p:nvPr/>
      </p:nvGrpSpPr>
      <p:grpSpPr>
        <a:xfrm>
          <a:off x="0" y="0"/>
          <a:ext cx="0" cy="0"/>
          <a:chOff x="0" y="0"/>
          <a:chExt cx="0" cy="0"/>
        </a:xfrm>
      </p:grpSpPr>
      <p:sp>
        <p:nvSpPr>
          <p:cNvPr id="1048619" name="عنوان 1"/>
          <p:cNvSpPr>
            <a:spLocks noGrp="1"/>
          </p:cNvSpPr>
          <p:nvPr>
            <p:ph type="title"/>
          </p:nvPr>
        </p:nvSpPr>
        <p:spPr>
          <a:xfrm>
            <a:off x="138546" y="106796"/>
            <a:ext cx="6447501" cy="465083"/>
          </a:xfrm>
        </p:spPr>
        <p:txBody>
          <a:bodyPr>
            <a:noAutofit/>
          </a:bodyPr>
          <a:p>
            <a:pPr indent="-571500" marL="571500">
              <a:buFont typeface="Wingdings" pitchFamily="2" charset="2"/>
              <a:buChar char="q"/>
            </a:pPr>
            <a:r>
              <a:rPr dirty="0" sz="2800" lang="en-US" u="sng">
                <a:solidFill>
                  <a:srgbClr val="C00000"/>
                </a:solidFill>
                <a:latin typeface="Algerian" pitchFamily="82" charset="77"/>
              </a:rPr>
              <a:t>CHEMOTHERAPY</a:t>
            </a:r>
          </a:p>
        </p:txBody>
      </p:sp>
      <p:sp>
        <p:nvSpPr>
          <p:cNvPr id="1048620" name="عنصر نائب للمحتوى 2"/>
          <p:cNvSpPr>
            <a:spLocks noGrp="1"/>
          </p:cNvSpPr>
          <p:nvPr>
            <p:ph idx="1"/>
          </p:nvPr>
        </p:nvSpPr>
        <p:spPr>
          <a:xfrm>
            <a:off x="138546" y="571879"/>
            <a:ext cx="8866908" cy="5835848"/>
          </a:xfrm>
        </p:spPr>
        <p:txBody>
          <a:bodyPr>
            <a:normAutofit/>
          </a:bodyPr>
          <a:p>
            <a:r>
              <a:rPr dirty="0" sz="2000" lang="en-US"/>
              <a:t>Chordomas are generally resistant to conventional chemotherapies.</a:t>
            </a:r>
          </a:p>
          <a:p>
            <a:r>
              <a:rPr dirty="0" sz="2000" lang="en-US"/>
              <a:t>Several tyrosine kinase inhibitors (TKIs) have demonstrated promising results against </a:t>
            </a:r>
            <a:r>
              <a:rPr dirty="0" sz="2000" lang="en-US" err="1"/>
              <a:t>chordoma</a:t>
            </a:r>
            <a:r>
              <a:rPr dirty="0" sz="2000" lang="en-US"/>
              <a:t>.</a:t>
            </a:r>
          </a:p>
          <a:p>
            <a:r>
              <a:rPr dirty="0" sz="2000" lang="en-US"/>
              <a:t>Many of these patients demonstrated symptomatic improvement and tissue response characterized by hypodensity, decreased contrast uptake on CT and MRI, and decreased glucose uptake on positron emission tomography, with effects lasting for 1 year.</a:t>
            </a:r>
          </a:p>
          <a:p>
            <a:endParaRPr dirty="0" sz="2000" lang="en-US"/>
          </a:p>
          <a:p>
            <a:endParaRPr dirty="0" sz="2000" lang="en-US"/>
          </a:p>
          <a:p>
            <a:endParaRPr dirty="0" sz="2000" lang="en-US"/>
          </a:p>
          <a:p>
            <a:endParaRPr dirty="0" sz="2000" lang="en-US"/>
          </a:p>
          <a:p>
            <a:pPr>
              <a:buFont typeface="Wingdings" pitchFamily="2" charset="2"/>
              <a:buChar char="v"/>
            </a:pPr>
            <a:r>
              <a:rPr b="1" dirty="0" sz="2000" lang="en-US" err="1">
                <a:solidFill>
                  <a:srgbClr val="002060"/>
                </a:solidFill>
              </a:rPr>
              <a:t>Brachyury</a:t>
            </a:r>
            <a:r>
              <a:rPr b="1" dirty="0" sz="2000" lang="en-US">
                <a:solidFill>
                  <a:srgbClr val="C00000"/>
                </a:solidFill>
              </a:rPr>
              <a:t>  silencing resulted  in  complete  growth  arrest  and  senescence  of  </a:t>
            </a:r>
            <a:r>
              <a:rPr b="1" dirty="0" sz="2000" lang="en-US" err="1">
                <a:solidFill>
                  <a:srgbClr val="C00000"/>
                </a:solidFill>
              </a:rPr>
              <a:t>chordoma</a:t>
            </a:r>
            <a:r>
              <a:rPr b="1" dirty="0" sz="2000" lang="en-US">
                <a:solidFill>
                  <a:srgbClr val="C00000"/>
                </a:solidFill>
              </a:rPr>
              <a:t> tumor  cells  in  vitro.</a:t>
            </a:r>
          </a:p>
          <a:p>
            <a:pPr>
              <a:buFont typeface="Wingdings" pitchFamily="2" charset="2"/>
              <a:buChar char="v"/>
            </a:pPr>
            <a:r>
              <a:rPr b="1" dirty="0" sz="2000" lang="en-US" err="1">
                <a:solidFill>
                  <a:srgbClr val="002060"/>
                </a:solidFill>
              </a:rPr>
              <a:t>Brachyury</a:t>
            </a:r>
            <a:r>
              <a:rPr b="1" dirty="0" sz="2000" lang="en-US">
                <a:solidFill>
                  <a:srgbClr val="C00000"/>
                </a:solidFill>
              </a:rPr>
              <a:t>  is  now  under  investigation  as  a potential  therapeutic  target  for  the  first  </a:t>
            </a:r>
            <a:r>
              <a:rPr b="1" dirty="0" sz="2000" lang="en-US" err="1">
                <a:solidFill>
                  <a:srgbClr val="C00000"/>
                </a:solidFill>
              </a:rPr>
              <a:t>chordoma</a:t>
            </a:r>
            <a:r>
              <a:rPr b="1" dirty="0" sz="2000" lang="en-US">
                <a:solidFill>
                  <a:srgbClr val="C00000"/>
                </a:solidFill>
              </a:rPr>
              <a:t>  vaccine.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sp>
        <p:nvSpPr>
          <p:cNvPr id="1048621"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90920"/>
            <a:ext cx="9144000" cy="6998070"/>
          </a:xfrm>
          <a:prstGeom prst="rec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6" name=""/>
        <p:cNvGrpSpPr/>
        <p:nvPr/>
      </p:nvGrpSpPr>
      <p:grpSpPr>
        <a:xfrm>
          <a:off x="0" y="0"/>
          <a:ext cx="0" cy="0"/>
          <a:chOff x="0" y="0"/>
          <a:chExt cx="0" cy="0"/>
        </a:xfrm>
      </p:grpSpPr>
      <p:sp>
        <p:nvSpPr>
          <p:cNvPr id="1048622" name="Title 1"/>
          <p:cNvSpPr>
            <a:spLocks noGrp="1"/>
          </p:cNvSpPr>
          <p:nvPr>
            <p:ph type="title"/>
          </p:nvPr>
        </p:nvSpPr>
        <p:spPr/>
        <p:txBody>
          <a:bodyPr/>
          <a:p>
            <a:endParaRPr lang="en-US"/>
          </a:p>
        </p:txBody>
      </p:sp>
      <p:pic>
        <p:nvPicPr>
          <p:cNvPr id="2097159" name="Picture 4"/>
          <p:cNvPicPr>
            <a:picLocks noChangeAspect="1" noGrp="1"/>
          </p:cNvPicPr>
          <p:nvPr>
            <p:ph idx="1"/>
          </p:nvPr>
        </p:nvPicPr>
        <p:blipFill>
          <a:blip xmlns:r="http://schemas.openxmlformats.org/officeDocument/2006/relationships" r:embed="rId1"/>
          <a:stretch>
            <a:fillRect/>
          </a:stretch>
        </p:blipFill>
        <p:spPr>
          <a:xfrm>
            <a:off x="0" y="0"/>
            <a:ext cx="9144000" cy="6852104"/>
          </a:xfrm>
          <a:prstGeom prst="rect"/>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1048623" name="Title 1"/>
          <p:cNvSpPr>
            <a:spLocks noGrp="1"/>
          </p:cNvSpPr>
          <p:nvPr>
            <p:ph type="title"/>
          </p:nvPr>
        </p:nvSpPr>
        <p:spPr/>
        <p:txBody>
          <a:bodyPr/>
          <a:p>
            <a:endParaRPr lang="en-US"/>
          </a:p>
        </p:txBody>
      </p:sp>
      <p:pic>
        <p:nvPicPr>
          <p:cNvPr id="209716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24" name="Title 1"/>
          <p:cNvSpPr>
            <a:spLocks noGrp="1"/>
          </p:cNvSpPr>
          <p:nvPr>
            <p:ph type="title"/>
          </p:nvPr>
        </p:nvSpPr>
        <p:spPr/>
        <p:txBody>
          <a:bodyPr/>
          <a:p>
            <a:endParaRPr lang="en-US"/>
          </a:p>
        </p:txBody>
      </p:sp>
      <p:pic>
        <p:nvPicPr>
          <p:cNvPr id="2097161" name="Picture 4"/>
          <p:cNvPicPr>
            <a:picLocks noChangeAspect="1" noGrp="1"/>
          </p:cNvPicPr>
          <p:nvPr>
            <p:ph idx="1"/>
          </p:nvPr>
        </p:nvPicPr>
        <p:blipFill>
          <a:blip xmlns:r="http://schemas.openxmlformats.org/officeDocument/2006/relationships" r:embed="rId1"/>
          <a:stretch>
            <a:fillRect/>
          </a:stretch>
        </p:blipFill>
        <p:spPr>
          <a:xfrm>
            <a:off x="0" y="0"/>
            <a:ext cx="9144000" cy="3429000"/>
          </a:xfrm>
          <a:prstGeom prst="rect"/>
        </p:spPr>
      </p:pic>
      <p:pic>
        <p:nvPicPr>
          <p:cNvPr id="2097162" name="Picture 6"/>
          <p:cNvPicPr>
            <a:picLocks noChangeAspect="1"/>
          </p:cNvPicPr>
          <p:nvPr/>
        </p:nvPicPr>
        <p:blipFill>
          <a:blip xmlns:r="http://schemas.openxmlformats.org/officeDocument/2006/relationships" r:embed="rId2"/>
          <a:stretch>
            <a:fillRect/>
          </a:stretch>
        </p:blipFill>
        <p:spPr>
          <a:xfrm>
            <a:off x="0" y="3429000"/>
            <a:ext cx="9144000" cy="3429000"/>
          </a:xfrm>
          <a:prstGeom prst="rec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25" name="Title 1"/>
          <p:cNvSpPr>
            <a:spLocks noGrp="1"/>
          </p:cNvSpPr>
          <p:nvPr>
            <p:ph type="title"/>
          </p:nvPr>
        </p:nvSpPr>
        <p:spPr/>
        <p:txBody>
          <a:bodyPr/>
          <a:p>
            <a:endParaRPr lang="en-US"/>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26" name="Title 1"/>
          <p:cNvSpPr>
            <a:spLocks noGrp="1"/>
          </p:cNvSpPr>
          <p:nvPr>
            <p:ph type="title"/>
          </p:nvPr>
        </p:nvSpPr>
        <p:spPr/>
        <p:txBody>
          <a:bodyPr/>
          <a:p>
            <a:endParaRPr lang="en-US"/>
          </a:p>
        </p:txBody>
      </p:sp>
      <p:pic>
        <p:nvPicPr>
          <p:cNvPr id="2097164"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27" name="Title 1"/>
          <p:cNvSpPr>
            <a:spLocks noGrp="1"/>
          </p:cNvSpPr>
          <p:nvPr>
            <p:ph type="title"/>
          </p:nvPr>
        </p:nvSpPr>
        <p:spPr/>
        <p:txBody>
          <a:bodyPr/>
          <a:p>
            <a:endParaRPr lang="en-US"/>
          </a:p>
        </p:txBody>
      </p:sp>
      <p:pic>
        <p:nvPicPr>
          <p:cNvPr id="2097165" name="Picture 6"/>
          <p:cNvPicPr>
            <a:picLocks noChangeAspect="1" noGrp="1"/>
          </p:cNvPicPr>
          <p:nvPr>
            <p:ph idx="1"/>
          </p:nvPr>
        </p:nvPicPr>
        <p:blipFill>
          <a:blip xmlns:r="http://schemas.openxmlformats.org/officeDocument/2006/relationships" r:embed="rId1"/>
          <a:stretch>
            <a:fillRect/>
          </a:stretch>
        </p:blipFill>
        <p:spPr>
          <a:xfrm>
            <a:off x="0" y="23466"/>
            <a:ext cx="9143999" cy="6834534"/>
          </a:xfrm>
          <a:prstGeom prst="rec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6" name=""/>
        <p:cNvGrpSpPr/>
        <p:nvPr/>
      </p:nvGrpSpPr>
      <p:grpSpPr>
        <a:xfrm>
          <a:off x="0" y="0"/>
          <a:ext cx="0" cy="0"/>
          <a:chOff x="0" y="0"/>
          <a:chExt cx="0" cy="0"/>
        </a:xfrm>
      </p:grpSpPr>
      <p:sp>
        <p:nvSpPr>
          <p:cNvPr id="1048593" name="عنوان 1"/>
          <p:cNvSpPr>
            <a:spLocks noGrp="1"/>
          </p:cNvSpPr>
          <p:nvPr>
            <p:ph type="title"/>
          </p:nvPr>
        </p:nvSpPr>
        <p:spPr>
          <a:xfrm>
            <a:off x="80818" y="80819"/>
            <a:ext cx="6447501" cy="528145"/>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EPIDEMIOLOGY</a:t>
            </a:r>
            <a:r>
              <a:rPr dirty="0" sz="2800" lang="en-US">
                <a:solidFill>
                  <a:srgbClr val="C00000"/>
                </a:solidFill>
                <a:latin typeface="Algerian" pitchFamily="82" charset="77"/>
              </a:rPr>
              <a:t> </a:t>
            </a:r>
          </a:p>
        </p:txBody>
      </p:sp>
      <p:sp>
        <p:nvSpPr>
          <p:cNvPr id="1048594" name="عنصر نائب للمحتوى 2"/>
          <p:cNvSpPr>
            <a:spLocks noGrp="1"/>
          </p:cNvSpPr>
          <p:nvPr>
            <p:ph idx="1"/>
          </p:nvPr>
        </p:nvSpPr>
        <p:spPr>
          <a:xfrm>
            <a:off x="80818" y="608964"/>
            <a:ext cx="8982364" cy="6168217"/>
          </a:xfrm>
        </p:spPr>
        <p:txBody>
          <a:bodyPr>
            <a:noAutofit/>
          </a:bodyPr>
          <a:p>
            <a:r>
              <a:rPr dirty="0" sz="2000" lang="en-US"/>
              <a:t>Chordomas constitute 1% to 4% of all primary bone tumors.</a:t>
            </a:r>
          </a:p>
          <a:p>
            <a:r>
              <a:rPr b="1" dirty="0" sz="2000" lang="en-US" u="sng"/>
              <a:t>Most common malignant primary bone tumors of the sacrum and mobile spine.</a:t>
            </a:r>
          </a:p>
          <a:p>
            <a:r>
              <a:rPr dirty="0" sz="2000" lang="en-US"/>
              <a:t>M &gt; F</a:t>
            </a:r>
          </a:p>
          <a:p>
            <a:r>
              <a:rPr dirty="0" sz="2000" lang="en-US"/>
              <a:t>The median age at diagnosis is </a:t>
            </a:r>
            <a:r>
              <a:rPr b="1" dirty="0" sz="2000" lang="en-US">
                <a:solidFill>
                  <a:srgbClr val="C00000"/>
                </a:solidFill>
              </a:rPr>
              <a:t>58.5 years.</a:t>
            </a:r>
          </a:p>
          <a:p>
            <a:endParaRPr dirty="0" sz="2000" lang="en-US"/>
          </a:p>
          <a:p>
            <a:r>
              <a:rPr dirty="0" sz="2000" lang="en-US" u="sng"/>
              <a:t>Chordomas rarely occur in the pediatric population, and younger patients (&lt;26 years) have a greater likelihood of a cranial presentation.</a:t>
            </a:r>
          </a:p>
          <a:p>
            <a:endParaRPr dirty="0" sz="2000" lang="en-US"/>
          </a:p>
          <a:p>
            <a:r>
              <a:rPr dirty="0" sz="2000" lang="en-US"/>
              <a:t>The anatomic distribution are  </a:t>
            </a:r>
          </a:p>
          <a:p>
            <a:pPr lvl="1">
              <a:buFont typeface="Wingdings" pitchFamily="2" charset="2"/>
              <a:buChar char="Ø"/>
            </a:pPr>
            <a:r>
              <a:rPr b="1" dirty="0" sz="2000" lang="en-US" err="1">
                <a:solidFill>
                  <a:srgbClr val="002060"/>
                </a:solidFill>
              </a:rPr>
              <a:t>Sacrococcygeal</a:t>
            </a:r>
            <a:r>
              <a:rPr b="1" dirty="0" sz="2000" lang="en-US">
                <a:solidFill>
                  <a:srgbClr val="002060"/>
                </a:solidFill>
              </a:rPr>
              <a:t>.</a:t>
            </a:r>
            <a:endParaRPr b="1" dirty="0" sz="2400" lang="en-US">
              <a:solidFill>
                <a:srgbClr val="002060"/>
              </a:solidFill>
            </a:endParaRPr>
          </a:p>
          <a:p>
            <a:pPr lvl="1">
              <a:buFont typeface="Wingdings" pitchFamily="2" charset="2"/>
              <a:buChar char="Ø"/>
            </a:pPr>
            <a:r>
              <a:rPr b="1" dirty="0" sz="2000" lang="en-US" err="1">
                <a:solidFill>
                  <a:srgbClr val="002060"/>
                </a:solidFill>
              </a:rPr>
              <a:t>Spheno-occipital</a:t>
            </a:r>
            <a:r>
              <a:rPr b="1" dirty="0" sz="2000" lang="en-US">
                <a:solidFill>
                  <a:srgbClr val="002060"/>
                </a:solidFill>
              </a:rPr>
              <a:t>.</a:t>
            </a:r>
          </a:p>
          <a:p>
            <a:pPr lvl="1">
              <a:buFont typeface="Wingdings" pitchFamily="2" charset="2"/>
              <a:buChar char="Ø"/>
            </a:pPr>
            <a:r>
              <a:rPr b="1" dirty="0" sz="2000" lang="en-US">
                <a:solidFill>
                  <a:srgbClr val="002060"/>
                </a:solidFill>
              </a:rPr>
              <a:t>Mobile spine : </a:t>
            </a:r>
            <a:r>
              <a:rPr b="1" dirty="0" sz="2000" lang="en-US">
                <a:solidFill>
                  <a:srgbClr val="0070C0"/>
                </a:solidFill>
              </a:rPr>
              <a:t>lumbar  spine  followed  by cervical  spine and thoracic  spine</a:t>
            </a:r>
            <a:r>
              <a:rPr b="1" dirty="0" sz="2000" lang="en-US">
                <a:solidFill>
                  <a:srgbClr val="002060"/>
                </a:solidFill>
              </a:rPr>
              <a:t>.</a:t>
            </a:r>
          </a:p>
          <a:p>
            <a:endParaRPr dirty="0" sz="200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7" name=""/>
        <p:cNvGrpSpPr/>
        <p:nvPr/>
      </p:nvGrpSpPr>
      <p:grpSpPr>
        <a:xfrm>
          <a:off x="0" y="0"/>
          <a:ext cx="0" cy="0"/>
          <a:chOff x="0" y="0"/>
          <a:chExt cx="0" cy="0"/>
        </a:xfrm>
      </p:grpSpPr>
      <p:sp>
        <p:nvSpPr>
          <p:cNvPr id="1048595" name="عنصر نائب للمحتوى 2"/>
          <p:cNvSpPr>
            <a:spLocks noGrp="1"/>
          </p:cNvSpPr>
          <p:nvPr>
            <p:ph idx="1"/>
          </p:nvPr>
        </p:nvSpPr>
        <p:spPr>
          <a:xfrm>
            <a:off x="98136" y="154012"/>
            <a:ext cx="8947727" cy="4773011"/>
          </a:xfrm>
        </p:spPr>
        <p:txBody>
          <a:bodyPr>
            <a:normAutofit/>
          </a:bodyPr>
          <a:p>
            <a:r>
              <a:rPr dirty="0" sz="2000" lang="en-US" err="1"/>
              <a:t>Chondrosarcomas</a:t>
            </a:r>
            <a:r>
              <a:rPr dirty="0" sz="2000" lang="en-US"/>
              <a:t> can also occur anywhere along the mobile spine, and they primarily involve </a:t>
            </a:r>
          </a:p>
          <a:p>
            <a:pPr lvl="1"/>
            <a:r>
              <a:rPr b="1" dirty="0" sz="2000" lang="en-US">
                <a:solidFill>
                  <a:srgbClr val="002060"/>
                </a:solidFill>
              </a:rPr>
              <a:t>Thoracic region, followed by </a:t>
            </a:r>
          </a:p>
          <a:p>
            <a:pPr lvl="1"/>
            <a:r>
              <a:rPr b="1" dirty="0" sz="2000" lang="en-US">
                <a:solidFill>
                  <a:srgbClr val="002060"/>
                </a:solidFill>
              </a:rPr>
              <a:t>Lumbar spine</a:t>
            </a:r>
          </a:p>
          <a:p>
            <a:pPr lvl="1"/>
            <a:r>
              <a:rPr b="1" dirty="0" sz="2000" lang="en-US">
                <a:solidFill>
                  <a:srgbClr val="002060"/>
                </a:solidFill>
              </a:rPr>
              <a:t>Cervical spine. </a:t>
            </a:r>
          </a:p>
          <a:p>
            <a:r>
              <a:rPr dirty="0" sz="2000" lang="en-US"/>
              <a:t>M &gt; F</a:t>
            </a:r>
          </a:p>
          <a:p>
            <a:r>
              <a:rPr dirty="0" sz="2000" lang="en-US"/>
              <a:t>Most </a:t>
            </a:r>
            <a:r>
              <a:rPr dirty="0" sz="2000" lang="en-US" err="1"/>
              <a:t>chordomas</a:t>
            </a:r>
            <a:r>
              <a:rPr dirty="0" sz="2000" lang="en-US"/>
              <a:t> occur after age 50 years,</a:t>
            </a:r>
          </a:p>
          <a:p>
            <a:r>
              <a:rPr dirty="0" sz="2000" lang="en-US"/>
              <a:t>Most </a:t>
            </a:r>
            <a:r>
              <a:rPr dirty="0" sz="2000" lang="en-US" err="1"/>
              <a:t>chondrosarcoma</a:t>
            </a:r>
            <a:r>
              <a:rPr dirty="0" sz="2000" lang="en-US"/>
              <a:t> occur between ages 30 and 70 years.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8" name=""/>
        <p:cNvGrpSpPr/>
        <p:nvPr/>
      </p:nvGrpSpPr>
      <p:grpSpPr>
        <a:xfrm>
          <a:off x="0" y="0"/>
          <a:ext cx="0" cy="0"/>
          <a:chOff x="0" y="0"/>
          <a:chExt cx="0" cy="0"/>
        </a:xfrm>
      </p:grpSpPr>
      <p:sp>
        <p:nvSpPr>
          <p:cNvPr id="1048596" name="عنوان 1"/>
          <p:cNvSpPr>
            <a:spLocks noGrp="1"/>
          </p:cNvSpPr>
          <p:nvPr>
            <p:ph type="title"/>
          </p:nvPr>
        </p:nvSpPr>
        <p:spPr>
          <a:xfrm>
            <a:off x="80818" y="106795"/>
            <a:ext cx="6447501" cy="433552"/>
          </a:xfrm>
        </p:spPr>
        <p:txBody>
          <a:bodyPr>
            <a:noAutofit/>
          </a:bodyPr>
          <a:p>
            <a:pPr indent="-457200" marL="457200">
              <a:buFont typeface="Wingdings" pitchFamily="2" charset="2"/>
              <a:buChar char="q"/>
            </a:pPr>
            <a:r>
              <a:rPr dirty="0" sz="2800" lang="en-US" u="sng">
                <a:solidFill>
                  <a:srgbClr val="C00000"/>
                </a:solidFill>
                <a:latin typeface="Algerian" pitchFamily="82" charset="77"/>
              </a:rPr>
              <a:t>PRESENTATION</a:t>
            </a:r>
          </a:p>
        </p:txBody>
      </p:sp>
      <p:sp>
        <p:nvSpPr>
          <p:cNvPr id="1048597" name="عنصر نائب للمحتوى 2"/>
          <p:cNvSpPr>
            <a:spLocks noGrp="1"/>
          </p:cNvSpPr>
          <p:nvPr>
            <p:ph idx="1"/>
          </p:nvPr>
        </p:nvSpPr>
        <p:spPr>
          <a:xfrm>
            <a:off x="80818" y="540347"/>
            <a:ext cx="8982364" cy="6210858"/>
          </a:xfrm>
        </p:spPr>
        <p:txBody>
          <a:bodyPr>
            <a:noAutofit/>
          </a:bodyPr>
          <a:p>
            <a:r>
              <a:rPr dirty="0" sz="2000" lang="en-US"/>
              <a:t>For both chordomas and chondrosarcomas, </a:t>
            </a:r>
            <a:r>
              <a:rPr b="1" dirty="0" sz="2000" lang="en-US">
                <a:solidFill>
                  <a:srgbClr val="0070C0"/>
                </a:solidFill>
              </a:rPr>
              <a:t>pain is the most common presenting symptom</a:t>
            </a:r>
            <a:r>
              <a:rPr dirty="0" sz="2000" lang="en-US"/>
              <a:t> regardless of the location. </a:t>
            </a:r>
          </a:p>
          <a:p>
            <a:pPr>
              <a:buFont typeface="Wingdings" pitchFamily="2" charset="2"/>
              <a:buChar char="v"/>
            </a:pPr>
            <a:r>
              <a:rPr b="1" dirty="0" sz="2000" lang="en-US" u="sng">
                <a:solidFill>
                  <a:srgbClr val="7030A0"/>
                </a:solidFill>
              </a:rPr>
              <a:t>At the skull base, chordomas often grow in the clivus and present with </a:t>
            </a:r>
          </a:p>
          <a:p>
            <a:pPr lvl="1">
              <a:buFont typeface="Wingdings" pitchFamily="2" charset="2"/>
              <a:buChar char="Ø"/>
            </a:pPr>
            <a:r>
              <a:rPr dirty="0" sz="2000" lang="en-US"/>
              <a:t>Cranial nerve palsies, and they may induce endocrinopathies. </a:t>
            </a:r>
          </a:p>
          <a:p>
            <a:pPr lvl="1">
              <a:buFont typeface="Wingdings" pitchFamily="2" charset="2"/>
              <a:buChar char="Ø"/>
            </a:pPr>
            <a:r>
              <a:rPr dirty="0" sz="2000" lang="en-US"/>
              <a:t>Rare presentations include epistaxis and intracranial hemorrhage.</a:t>
            </a:r>
          </a:p>
          <a:p>
            <a:pPr lvl="1">
              <a:buFont typeface="Wingdings" pitchFamily="2" charset="2"/>
              <a:buChar char="Ø"/>
            </a:pPr>
            <a:r>
              <a:rPr dirty="0" sz="2000" lang="en-US"/>
              <a:t>A palpable mass may be present in the neck or back as the tumor expands outward posteriorly.</a:t>
            </a:r>
          </a:p>
          <a:p>
            <a:pPr>
              <a:buFont typeface="Wingdings" pitchFamily="2" charset="2"/>
              <a:buChar char="v"/>
            </a:pPr>
            <a:r>
              <a:rPr b="1" dirty="0" sz="2000" lang="en-US" u="sng">
                <a:solidFill>
                  <a:srgbClr val="7030A0"/>
                </a:solidFill>
              </a:rPr>
              <a:t>Chordomas of the mobile spine and sacrum</a:t>
            </a:r>
            <a:r>
              <a:rPr b="1" dirty="0" sz="2000" lang="en-US">
                <a:solidFill>
                  <a:srgbClr val="7030A0"/>
                </a:solidFill>
              </a:rPr>
              <a:t> </a:t>
            </a:r>
            <a:r>
              <a:rPr dirty="0" sz="2000" lang="en-US"/>
              <a:t>often encroach on the spinal canal, causing compression of the spinal cord, cauda equina, or nerve roots and have a neurological deficit at the time of presentation. </a:t>
            </a:r>
          </a:p>
          <a:p>
            <a:pPr>
              <a:buFont typeface="Wingdings" pitchFamily="2" charset="2"/>
              <a:buChar char="v"/>
            </a:pPr>
            <a:r>
              <a:rPr b="1" dirty="0" sz="2000" lang="en-US">
                <a:solidFill>
                  <a:srgbClr val="7030A0"/>
                </a:solidFill>
              </a:rPr>
              <a:t>Cervical chordomas</a:t>
            </a:r>
            <a:r>
              <a:rPr dirty="0" sz="2000" lang="en-US"/>
              <a:t> may obstruct the airway; cause dysphagia, dysphonia, or </a:t>
            </a:r>
            <a:r>
              <a:rPr b="1" dirty="0" sz="2000" lang="en-US"/>
              <a:t>Horner’s syndrome</a:t>
            </a:r>
            <a:r>
              <a:rPr dirty="0" sz="2000" lang="en-US"/>
              <a:t>; or give rise to an </a:t>
            </a:r>
            <a:r>
              <a:rPr b="1" dirty="0" sz="2000" lang="en-US"/>
              <a:t>oropharyngeal mass</a:t>
            </a:r>
            <a:r>
              <a:rPr dirty="0" sz="2000" lang="en-US"/>
              <a:t>.</a:t>
            </a:r>
          </a:p>
          <a:p>
            <a:pPr>
              <a:buFont typeface="Wingdings" pitchFamily="2" charset="2"/>
              <a:buChar char="v"/>
            </a:pPr>
            <a:r>
              <a:rPr b="1" dirty="0" sz="2000" lang="en-US" err="1">
                <a:solidFill>
                  <a:srgbClr val="7030A0"/>
                </a:solidFill>
              </a:rPr>
              <a:t>Sacrococcygeal</a:t>
            </a:r>
            <a:r>
              <a:rPr b="1" dirty="0" sz="2000" lang="en-US">
                <a:solidFill>
                  <a:srgbClr val="7030A0"/>
                </a:solidFill>
              </a:rPr>
              <a:t> region</a:t>
            </a:r>
            <a:r>
              <a:rPr dirty="0" sz="2000" lang="en-US"/>
              <a:t>, </a:t>
            </a:r>
            <a:r>
              <a:rPr dirty="0" sz="2000" lang="en-US" err="1"/>
              <a:t>presacral</a:t>
            </a:r>
            <a:r>
              <a:rPr dirty="0" sz="2000" lang="en-US"/>
              <a:t> extension of </a:t>
            </a:r>
            <a:r>
              <a:rPr dirty="0" sz="2000" lang="en-US" err="1"/>
              <a:t>chordomas</a:t>
            </a:r>
            <a:r>
              <a:rPr dirty="0" sz="2000" lang="en-US"/>
              <a:t> can lead to rectal dysfunction.</a:t>
            </a:r>
          </a:p>
          <a:p>
            <a:r>
              <a:rPr dirty="0" sz="2000" lang="en-US"/>
              <a:t>Because of their often late-stage diagnosis, distant metastasis is more likely, although </a:t>
            </a:r>
            <a:r>
              <a:rPr dirty="0" sz="2000" lang="en-US" err="1"/>
              <a:t>chordomas</a:t>
            </a:r>
            <a:r>
              <a:rPr dirty="0" sz="2000" lang="en-US"/>
              <a:t> are not typically metastatic on presentation.</a:t>
            </a:r>
          </a:p>
          <a:p>
            <a:r>
              <a:rPr b="1" dirty="0" sz="2000" lang="en-US">
                <a:solidFill>
                  <a:srgbClr val="002060"/>
                </a:solidFill>
              </a:rPr>
              <a:t>Patient survival seems to be </a:t>
            </a:r>
            <a:r>
              <a:rPr b="1" dirty="0" sz="2000" lang="en-US">
                <a:solidFill>
                  <a:srgbClr val="C00000"/>
                </a:solidFill>
              </a:rPr>
              <a:t>less affected by</a:t>
            </a:r>
            <a:r>
              <a:rPr b="1" dirty="0" sz="2000" lang="en-US">
                <a:solidFill>
                  <a:srgbClr val="002060"/>
                </a:solidFill>
              </a:rPr>
              <a:t> distant metastasis </a:t>
            </a:r>
            <a:r>
              <a:rPr b="1" dirty="0" sz="2000" lang="en-US">
                <a:solidFill>
                  <a:srgbClr val="C00000"/>
                </a:solidFill>
              </a:rPr>
              <a:t>than by</a:t>
            </a:r>
            <a:r>
              <a:rPr b="1" dirty="0" sz="2000" lang="en-US">
                <a:solidFill>
                  <a:srgbClr val="002060"/>
                </a:solidFill>
              </a:rPr>
              <a:t> local progression of the disease.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9" name=""/>
        <p:cNvGrpSpPr/>
        <p:nvPr/>
      </p:nvGrpSpPr>
      <p:grpSpPr>
        <a:xfrm>
          <a:off x="0" y="0"/>
          <a:ext cx="0" cy="0"/>
          <a:chOff x="0" y="0"/>
          <a:chExt cx="0" cy="0"/>
        </a:xfrm>
      </p:grpSpPr>
      <p:sp>
        <p:nvSpPr>
          <p:cNvPr id="1048598" name="عنوان 1"/>
          <p:cNvSpPr>
            <a:spLocks noGrp="1"/>
          </p:cNvSpPr>
          <p:nvPr>
            <p:ph type="title"/>
          </p:nvPr>
        </p:nvSpPr>
        <p:spPr>
          <a:xfrm>
            <a:off x="92363" y="95250"/>
            <a:ext cx="6447501" cy="433552"/>
          </a:xfrm>
        </p:spPr>
        <p:txBody>
          <a:bodyPr>
            <a:noAutofit/>
          </a:bodyPr>
          <a:p>
            <a:pPr indent="-457200" marL="457200">
              <a:buFont typeface="Wingdings" pitchFamily="2" charset="2"/>
              <a:buChar char="q"/>
            </a:pPr>
            <a:r>
              <a:rPr dirty="0" sz="2800" lang="en-US" u="sng">
                <a:solidFill>
                  <a:srgbClr val="C00000"/>
                </a:solidFill>
                <a:latin typeface="Algerian" pitchFamily="82" charset="77"/>
              </a:rPr>
              <a:t>HISTOLOGIC FEATURES </a:t>
            </a:r>
          </a:p>
        </p:txBody>
      </p:sp>
      <p:sp>
        <p:nvSpPr>
          <p:cNvPr id="1048599" name="عنصر نائب للمحتوى 2"/>
          <p:cNvSpPr>
            <a:spLocks noGrp="1"/>
          </p:cNvSpPr>
          <p:nvPr>
            <p:ph idx="1"/>
          </p:nvPr>
        </p:nvSpPr>
        <p:spPr>
          <a:xfrm>
            <a:off x="92363" y="528802"/>
            <a:ext cx="8959274" cy="6233948"/>
          </a:xfrm>
        </p:spPr>
        <p:txBody>
          <a:bodyPr>
            <a:normAutofit/>
          </a:bodyPr>
          <a:p>
            <a:r>
              <a:rPr b="1" dirty="0" sz="2000" lang="en-US">
                <a:solidFill>
                  <a:srgbClr val="002060"/>
                </a:solidFill>
              </a:rPr>
              <a:t>Chordomas can be divided into three histologic variants:</a:t>
            </a:r>
          </a:p>
          <a:p>
            <a:pPr lvl="1">
              <a:buFont typeface="Wingdings" pitchFamily="2" charset="2"/>
              <a:buChar char="Ø"/>
            </a:pPr>
            <a:r>
              <a:rPr dirty="0" sz="2000" lang="en-US"/>
              <a:t>Conventional.</a:t>
            </a:r>
          </a:p>
          <a:p>
            <a:pPr lvl="1">
              <a:buFont typeface="Wingdings" pitchFamily="2" charset="2"/>
              <a:buChar char="Ø"/>
            </a:pPr>
            <a:r>
              <a:rPr dirty="0" sz="2000" lang="en-US" err="1"/>
              <a:t>Chondroid</a:t>
            </a:r>
            <a:r>
              <a:rPr dirty="0" sz="2000" lang="en-US"/>
              <a:t>.</a:t>
            </a:r>
          </a:p>
          <a:p>
            <a:pPr lvl="1">
              <a:buFont typeface="Wingdings" pitchFamily="2" charset="2"/>
              <a:buChar char="Ø"/>
            </a:pPr>
            <a:r>
              <a:rPr dirty="0" sz="2000" lang="en-US"/>
              <a:t>Dedifferentiated.</a:t>
            </a:r>
          </a:p>
          <a:p>
            <a:pPr lvl="1">
              <a:buFont typeface="Wingdings" pitchFamily="2" charset="2"/>
              <a:buChar char="Ø"/>
            </a:pPr>
            <a:endParaRPr dirty="0" sz="2000" lang="en-US"/>
          </a:p>
          <a:p>
            <a:pPr>
              <a:buFont typeface="Wingdings" pitchFamily="2" charset="2"/>
              <a:buChar char="ü"/>
            </a:pPr>
            <a:r>
              <a:rPr b="1" dirty="0" sz="2000" lang="en-US">
                <a:solidFill>
                  <a:srgbClr val="C00000"/>
                </a:solidFill>
              </a:rPr>
              <a:t>Conventional  </a:t>
            </a:r>
            <a:r>
              <a:rPr b="1" dirty="0" sz="2000" lang="en-US" err="1">
                <a:solidFill>
                  <a:srgbClr val="C00000"/>
                </a:solidFill>
              </a:rPr>
              <a:t>chordomas</a:t>
            </a:r>
            <a:r>
              <a:rPr dirty="0" sz="2000" lang="en-US"/>
              <a:t>  are  osteolytic  tumors, consist of multiple lobules (</a:t>
            </a:r>
            <a:r>
              <a:rPr b="1" dirty="0" sz="2000" lang="en-US" err="1">
                <a:solidFill>
                  <a:srgbClr val="0070C0"/>
                </a:solidFill>
              </a:rPr>
              <a:t>physaliphorous</a:t>
            </a:r>
            <a:r>
              <a:rPr b="1" dirty="0" sz="2000" lang="en-US">
                <a:solidFill>
                  <a:srgbClr val="0070C0"/>
                </a:solidFill>
              </a:rPr>
              <a:t> “bubbly” cells</a:t>
            </a:r>
            <a:r>
              <a:rPr dirty="0" sz="2000" lang="en-US"/>
              <a:t>), Foci  of  calcification,  hemorrhage, and  subsequent  </a:t>
            </a:r>
            <a:r>
              <a:rPr dirty="0" sz="2000" lang="en-US" err="1"/>
              <a:t>hemosiderin</a:t>
            </a:r>
            <a:r>
              <a:rPr dirty="0" sz="2000" lang="en-US"/>
              <a:t>  deposition,  with  necrotic  areas  less  frequent.</a:t>
            </a:r>
          </a:p>
          <a:p>
            <a:pPr>
              <a:buFont typeface="Wingdings" pitchFamily="2" charset="2"/>
              <a:buChar char="ü"/>
            </a:pPr>
            <a:r>
              <a:rPr b="1" dirty="0" sz="2000" lang="en-US" err="1">
                <a:solidFill>
                  <a:srgbClr val="C00000"/>
                </a:solidFill>
              </a:rPr>
              <a:t>Chondroid</a:t>
            </a:r>
            <a:r>
              <a:rPr b="1" dirty="0" sz="2000" lang="en-US">
                <a:solidFill>
                  <a:srgbClr val="C00000"/>
                </a:solidFill>
              </a:rPr>
              <a:t>  </a:t>
            </a:r>
            <a:r>
              <a:rPr b="1" dirty="0" sz="2000" lang="en-US" err="1">
                <a:solidFill>
                  <a:srgbClr val="C00000"/>
                </a:solidFill>
              </a:rPr>
              <a:t>chordomas</a:t>
            </a:r>
            <a:r>
              <a:rPr dirty="0" sz="2000" lang="en-US"/>
              <a:t>  tend  to  be  </a:t>
            </a:r>
            <a:r>
              <a:rPr b="1" dirty="0" sz="2000" lang="en-US" u="sng"/>
              <a:t>less  aggressive</a:t>
            </a:r>
            <a:r>
              <a:rPr dirty="0" sz="2000" lang="en-US"/>
              <a:t>  than  conventional  </a:t>
            </a:r>
            <a:r>
              <a:rPr dirty="0" sz="2000" lang="en-US" err="1"/>
              <a:t>chordomas</a:t>
            </a:r>
            <a:r>
              <a:rPr dirty="0" sz="2000" lang="en-US"/>
              <a:t>.</a:t>
            </a:r>
          </a:p>
          <a:p>
            <a:pPr>
              <a:buFont typeface="Wingdings" pitchFamily="2" charset="2"/>
              <a:buChar char="ü"/>
            </a:pPr>
            <a:r>
              <a:rPr b="1" dirty="0" sz="2000" lang="en-US">
                <a:solidFill>
                  <a:srgbClr val="C00000"/>
                </a:solidFill>
              </a:rPr>
              <a:t>Dedifferentiated  </a:t>
            </a:r>
            <a:r>
              <a:rPr b="1" dirty="0" sz="2000" lang="en-US" err="1">
                <a:solidFill>
                  <a:srgbClr val="C00000"/>
                </a:solidFill>
              </a:rPr>
              <a:t>chordomas</a:t>
            </a:r>
            <a:r>
              <a:rPr dirty="0" sz="2000" lang="en-US"/>
              <a:t>  are  comparatively  </a:t>
            </a:r>
            <a:r>
              <a:rPr b="1" dirty="0" sz="2000" lang="en-US" u="sng"/>
              <a:t>aggressive</a:t>
            </a:r>
            <a:r>
              <a:rPr dirty="0" sz="2000" lang="en-US"/>
              <a:t>,  tend  to  exhibit  high-grade behavior,  carry  a  poorer  prognosis.</a:t>
            </a:r>
          </a:p>
          <a:p>
            <a:pPr>
              <a:buFont typeface="Wingdings" pitchFamily="2" charset="2"/>
              <a:buChar char="ü"/>
            </a:pPr>
            <a:endParaRPr dirty="0" sz="2000" lang="en-US"/>
          </a:p>
          <a:p>
            <a:pPr>
              <a:buFont typeface="Wingdings" pitchFamily="2" charset="2"/>
              <a:buChar char="v"/>
            </a:pPr>
            <a:r>
              <a:rPr b="1" dirty="0" sz="2000" lang="en-US" err="1">
                <a:solidFill>
                  <a:srgbClr val="7030A0"/>
                </a:solidFill>
              </a:rPr>
              <a:t>Intraosseous</a:t>
            </a:r>
            <a:r>
              <a:rPr b="1" dirty="0" sz="2000" lang="en-US">
                <a:solidFill>
                  <a:srgbClr val="7030A0"/>
                </a:solidFill>
              </a:rPr>
              <a:t>  benign  </a:t>
            </a:r>
            <a:r>
              <a:rPr b="1" dirty="0" sz="2000" lang="en-US" err="1">
                <a:solidFill>
                  <a:srgbClr val="7030A0"/>
                </a:solidFill>
              </a:rPr>
              <a:t>notochordal</a:t>
            </a:r>
            <a:r>
              <a:rPr b="1" dirty="0" sz="2000" lang="en-US">
                <a:solidFill>
                  <a:srgbClr val="7030A0"/>
                </a:solidFill>
              </a:rPr>
              <a:t>  cell  tumors</a:t>
            </a:r>
            <a:r>
              <a:rPr dirty="0" sz="2000" lang="en-US"/>
              <a:t>,  which  do  not  require  any  surgical  intervention,  are  often  mistaken  for </a:t>
            </a:r>
            <a:r>
              <a:rPr dirty="0" sz="2000" lang="en-US" err="1"/>
              <a:t>chordomas</a:t>
            </a:r>
            <a:r>
              <a:rPr dirty="0" sz="2000" lang="en-US"/>
              <a:t>  and  must  be  adequately  recognized  to  prevent  unnecessary  operations, </a:t>
            </a:r>
            <a:r>
              <a:rPr b="1" dirty="0" sz="2000" lang="en-US"/>
              <a:t>They have  no  necrotic areas</a:t>
            </a:r>
            <a:r>
              <a:rPr dirty="0" sz="2000" lang="en-US"/>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600" name="Content Placeholder 2"/>
          <p:cNvSpPr>
            <a:spLocks noGrp="1"/>
          </p:cNvSpPr>
          <p:nvPr>
            <p:ph idx="1"/>
          </p:nvPr>
        </p:nvSpPr>
        <p:spPr>
          <a:xfrm>
            <a:off x="40409" y="46182"/>
            <a:ext cx="9063182" cy="6765636"/>
          </a:xfrm>
        </p:spPr>
        <p:txBody>
          <a:bodyPr>
            <a:normAutofit/>
          </a:bodyPr>
          <a:p>
            <a:r>
              <a:rPr b="1" dirty="0" sz="2000" lang="en-US" err="1">
                <a:solidFill>
                  <a:srgbClr val="002060"/>
                </a:solidFill>
              </a:rPr>
              <a:t>Chondrosarcomas</a:t>
            </a:r>
            <a:r>
              <a:rPr b="1" dirty="0" sz="2000" lang="en-US">
                <a:solidFill>
                  <a:srgbClr val="002060"/>
                </a:solidFill>
              </a:rPr>
              <a:t> make up a heterogenous group of tumors.</a:t>
            </a:r>
          </a:p>
          <a:p>
            <a:r>
              <a:rPr b="1" dirty="0" sz="2000" lang="en-US"/>
              <a:t>Histologically, they can be divided into: </a:t>
            </a:r>
          </a:p>
          <a:p>
            <a:pPr lvl="1">
              <a:buFont typeface="Wingdings" pitchFamily="2" charset="2"/>
              <a:buChar char="Ø"/>
            </a:pPr>
            <a:r>
              <a:rPr dirty="0" sz="2000" lang="en-US"/>
              <a:t>Conventional.</a:t>
            </a:r>
          </a:p>
          <a:p>
            <a:pPr lvl="1">
              <a:buFont typeface="Wingdings" pitchFamily="2" charset="2"/>
              <a:buChar char="Ø"/>
            </a:pPr>
            <a:r>
              <a:rPr dirty="0" sz="2000" lang="en-US"/>
              <a:t>Dedifferentiated.</a:t>
            </a:r>
          </a:p>
          <a:p>
            <a:pPr lvl="1">
              <a:buFont typeface="Wingdings" pitchFamily="2" charset="2"/>
              <a:buChar char="Ø"/>
            </a:pPr>
            <a:r>
              <a:rPr dirty="0" sz="2000" lang="en-US"/>
              <a:t>Mesenchymal.</a:t>
            </a:r>
          </a:p>
          <a:p>
            <a:pPr lvl="1">
              <a:buFont typeface="Wingdings" pitchFamily="2" charset="2"/>
              <a:buChar char="Ø"/>
            </a:pPr>
            <a:r>
              <a:rPr dirty="0" sz="2000" lang="en-US"/>
              <a:t>Clear cell subtype.</a:t>
            </a:r>
          </a:p>
          <a:p>
            <a:pPr lvl="1">
              <a:buFont typeface="Wingdings" pitchFamily="2" charset="2"/>
              <a:buChar char="Ø"/>
            </a:pPr>
            <a:endParaRPr dirty="0" sz="2000" lang="en-US"/>
          </a:p>
          <a:p>
            <a:pPr>
              <a:buFont typeface="Wingdings" pitchFamily="2" charset="2"/>
              <a:buChar char="ü"/>
            </a:pPr>
            <a:r>
              <a:rPr b="1" dirty="0" sz="2000" lang="en-US"/>
              <a:t>Conventional  </a:t>
            </a:r>
            <a:r>
              <a:rPr b="1" dirty="0" sz="2000" lang="en-US" err="1"/>
              <a:t>chondrosarcomas</a:t>
            </a:r>
            <a:r>
              <a:rPr dirty="0" sz="2000" lang="en-US"/>
              <a:t>  the most common originated  from  within  the  medullary cavity  or  cortical  surface.</a:t>
            </a:r>
          </a:p>
          <a:p>
            <a:pPr lvl="1"/>
            <a:r>
              <a:rPr dirty="0" sz="2000" lang="en-US"/>
              <a:t>90% are grade I or grade II, Less than 10% are grade III or IV lesions.</a:t>
            </a:r>
          </a:p>
          <a:p>
            <a:pPr>
              <a:buFont typeface="Wingdings" pitchFamily="2" charset="2"/>
              <a:buChar char="ü"/>
            </a:pPr>
            <a:r>
              <a:rPr b="1" dirty="0" sz="2000" lang="en-US"/>
              <a:t>Dedifferentiated  </a:t>
            </a:r>
            <a:r>
              <a:rPr b="1" dirty="0" sz="2000" lang="en-US" err="1"/>
              <a:t>chondrosarcomas</a:t>
            </a:r>
            <a:r>
              <a:rPr dirty="0" sz="2000" lang="en-US"/>
              <a:t>  these tumors  are  aggressive,  have  a  higher  distal  metastatic  rate.</a:t>
            </a:r>
          </a:p>
          <a:p>
            <a:pPr>
              <a:buFont typeface="Wingdings" pitchFamily="2" charset="2"/>
              <a:buChar char="ü"/>
            </a:pPr>
            <a:r>
              <a:rPr b="1" dirty="0" sz="2000" lang="en-US"/>
              <a:t>Clear  cell  </a:t>
            </a:r>
            <a:r>
              <a:rPr b="1" dirty="0" sz="2000" lang="en-US" err="1"/>
              <a:t>chondrosarcoma</a:t>
            </a:r>
            <a:r>
              <a:rPr dirty="0" sz="2000" lang="en-US"/>
              <a:t>  is  a  low-grade  malignant  tumor  that  generally  involves  the  epiphyseal  ends  of  the  long bones, have  a  better  prognosis  than  the  mesenchymal  or  dedifferentiated  </a:t>
            </a:r>
            <a:r>
              <a:rPr dirty="0" sz="2000" lang="en-US" err="1"/>
              <a:t>chondrosarcomas</a:t>
            </a:r>
            <a:r>
              <a:rPr dirty="0" sz="2000" lang="en-US"/>
              <a:t>.</a:t>
            </a:r>
          </a:p>
          <a:p>
            <a:pPr>
              <a:buFont typeface="Wingdings" pitchFamily="2" charset="2"/>
              <a:buChar char="ü"/>
            </a:pPr>
            <a:endParaRPr dirty="0" sz="2000" lang="en-US"/>
          </a:p>
          <a:p>
            <a:pPr>
              <a:buFont typeface="Wingdings" pitchFamily="2" charset="2"/>
              <a:buChar char="v"/>
            </a:pPr>
            <a:r>
              <a:rPr b="1" dirty="0" sz="2000" lang="en-US">
                <a:solidFill>
                  <a:srgbClr val="C00000"/>
                </a:solidFill>
              </a:rPr>
              <a:t>Expression  of the  </a:t>
            </a:r>
            <a:r>
              <a:rPr b="1" dirty="0" sz="2000" lang="en-US" err="1" u="sng">
                <a:solidFill>
                  <a:srgbClr val="002060"/>
                </a:solidFill>
              </a:rPr>
              <a:t>brachyury</a:t>
            </a:r>
            <a:r>
              <a:rPr b="1" dirty="0" sz="2000" lang="en-US">
                <a:solidFill>
                  <a:srgbClr val="C00000"/>
                </a:solidFill>
              </a:rPr>
              <a:t>  gene  has  been  identified  as  a  definitive  diagnostic marker  that  is  common  and  specific  to  all  </a:t>
            </a:r>
            <a:r>
              <a:rPr b="1" dirty="0" sz="2000" lang="en-US" err="1">
                <a:solidFill>
                  <a:srgbClr val="C00000"/>
                </a:solidFill>
              </a:rPr>
              <a:t>chordomas</a:t>
            </a:r>
            <a:r>
              <a:rPr b="1" dirty="0" sz="2000" lang="en-US">
                <a:solidFill>
                  <a:srgbClr val="C00000"/>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601" name="عنوان 1"/>
          <p:cNvSpPr>
            <a:spLocks noGrp="1"/>
          </p:cNvSpPr>
          <p:nvPr>
            <p:ph type="title"/>
          </p:nvPr>
        </p:nvSpPr>
        <p:spPr>
          <a:xfrm>
            <a:off x="92364" y="80820"/>
            <a:ext cx="8555182" cy="484908"/>
          </a:xfrm>
        </p:spPr>
        <p:txBody>
          <a:bodyPr>
            <a:normAutofit/>
          </a:bodyPr>
          <a:p>
            <a:pPr indent="-457200" marL="457200">
              <a:buFont typeface="Wingdings" pitchFamily="2" charset="2"/>
              <a:buChar char="q"/>
            </a:pPr>
            <a:r>
              <a:rPr dirty="0" sz="2800" lang="en-US" u="sng">
                <a:solidFill>
                  <a:srgbClr val="C00000"/>
                </a:solidFill>
                <a:latin typeface="Algerian" pitchFamily="82" charset="77"/>
              </a:rPr>
              <a:t>RADIOLOGIC IMAGING FEATURES</a:t>
            </a:r>
          </a:p>
        </p:txBody>
      </p:sp>
      <p:sp>
        <p:nvSpPr>
          <p:cNvPr id="1048602" name="عنصر نائب للمحتوى 2"/>
          <p:cNvSpPr>
            <a:spLocks noGrp="1"/>
          </p:cNvSpPr>
          <p:nvPr>
            <p:ph idx="1"/>
          </p:nvPr>
        </p:nvSpPr>
        <p:spPr>
          <a:xfrm>
            <a:off x="92364" y="565728"/>
            <a:ext cx="8959272" cy="6211452"/>
          </a:xfrm>
        </p:spPr>
        <p:txBody>
          <a:bodyPr>
            <a:noAutofit/>
          </a:bodyPr>
          <a:p>
            <a:r>
              <a:rPr dirty="0" sz="2000" lang="en-US" err="1"/>
              <a:t>Chordoma</a:t>
            </a:r>
            <a:r>
              <a:rPr dirty="0" sz="2000" lang="en-US"/>
              <a:t> appears as a </a:t>
            </a:r>
            <a:r>
              <a:rPr b="1" dirty="0" sz="2000" lang="en-US">
                <a:solidFill>
                  <a:srgbClr val="0070C0"/>
                </a:solidFill>
              </a:rPr>
              <a:t>well-defined</a:t>
            </a:r>
            <a:r>
              <a:rPr dirty="0" sz="2000" lang="en-US"/>
              <a:t>, </a:t>
            </a:r>
            <a:r>
              <a:rPr b="1" dirty="0" sz="2000" lang="en-US">
                <a:solidFill>
                  <a:srgbClr val="0070C0"/>
                </a:solidFill>
              </a:rPr>
              <a:t>extramedullary</a:t>
            </a:r>
            <a:r>
              <a:rPr dirty="0" sz="2000" lang="en-US"/>
              <a:t>, </a:t>
            </a:r>
            <a:r>
              <a:rPr b="1" dirty="0" sz="2000" lang="en-US">
                <a:solidFill>
                  <a:srgbClr val="0070C0"/>
                </a:solidFill>
              </a:rPr>
              <a:t>destructive lesion centered in the midline</a:t>
            </a:r>
            <a:r>
              <a:rPr dirty="0" sz="2000" lang="en-US"/>
              <a:t> and is often </a:t>
            </a:r>
            <a:r>
              <a:rPr b="1" dirty="0" sz="2000" lang="en-US">
                <a:solidFill>
                  <a:srgbClr val="0070C0"/>
                </a:solidFill>
              </a:rPr>
              <a:t>associated with an extraosseous soft tissue mass</a:t>
            </a:r>
            <a:r>
              <a:rPr dirty="0" sz="2000" lang="en-US"/>
              <a:t>.</a:t>
            </a:r>
          </a:p>
          <a:p>
            <a:r>
              <a:rPr dirty="0" sz="2000" lang="en-US"/>
              <a:t>It may be seen to compress and sometimes encase adjacent neurovascular structures and commonly invades the intervertebral disk space between adjacent vertebrae.</a:t>
            </a:r>
          </a:p>
          <a:p>
            <a:pPr>
              <a:buFont typeface="Wingdings" panose="05000000000000000000" pitchFamily="2" charset="2"/>
              <a:buChar char="v"/>
            </a:pPr>
            <a:r>
              <a:rPr b="1" dirty="0" sz="2000" lang="en-US" u="sng">
                <a:solidFill>
                  <a:srgbClr val="002060"/>
                </a:solidFill>
              </a:rPr>
              <a:t>CT scan:</a:t>
            </a:r>
          </a:p>
          <a:p>
            <a:pPr lvl="1">
              <a:buFont typeface="Wingdings" pitchFamily="2" charset="2"/>
              <a:buChar char="§"/>
            </a:pPr>
            <a:r>
              <a:rPr dirty="0" sz="2000" lang="en-US"/>
              <a:t>Osteolytic, osteosclerotic, or areas of mixed osteolytic and osteosclerotic bone destruction.</a:t>
            </a:r>
          </a:p>
          <a:p>
            <a:pPr lvl="1">
              <a:buFont typeface="Wingdings" pitchFamily="2" charset="2"/>
              <a:buChar char="§"/>
            </a:pPr>
            <a:r>
              <a:rPr dirty="0" sz="2000" lang="en-US"/>
              <a:t>Calcifications in the tumor are present in 30% to 70% of cases on CT imaging.</a:t>
            </a:r>
          </a:p>
          <a:p>
            <a:pPr>
              <a:buFont typeface="Wingdings" panose="05000000000000000000" pitchFamily="2" charset="2"/>
              <a:buChar char="v"/>
            </a:pPr>
            <a:r>
              <a:rPr b="1" dirty="0" sz="2000" lang="en-US" u="sng">
                <a:solidFill>
                  <a:srgbClr val="002060"/>
                </a:solidFill>
              </a:rPr>
              <a:t>MRI:</a:t>
            </a:r>
          </a:p>
          <a:p>
            <a:pPr lvl="1">
              <a:buFont typeface="Wingdings" pitchFamily="2" charset="2"/>
              <a:buChar char="§"/>
            </a:pPr>
            <a:r>
              <a:rPr b="1" dirty="0" sz="2000" lang="en-US">
                <a:solidFill>
                  <a:srgbClr val="C00000"/>
                </a:solidFill>
              </a:rPr>
              <a:t>T1</a:t>
            </a:r>
            <a:r>
              <a:rPr dirty="0" sz="2000" lang="en-US"/>
              <a:t> range from isointense to hypointense.</a:t>
            </a:r>
          </a:p>
          <a:p>
            <a:pPr lvl="2"/>
            <a:r>
              <a:rPr dirty="0" lang="en-US"/>
              <a:t>Calcification, cystic changes, hemorrhage, and bony expansion are features that appear as hypointense foci.</a:t>
            </a:r>
          </a:p>
          <a:p>
            <a:pPr lvl="1">
              <a:buFont typeface="Wingdings" pitchFamily="2" charset="2"/>
              <a:buChar char="§"/>
            </a:pPr>
            <a:r>
              <a:rPr b="1" dirty="0" sz="2000" lang="en-US">
                <a:solidFill>
                  <a:srgbClr val="C00000"/>
                </a:solidFill>
              </a:rPr>
              <a:t>T2</a:t>
            </a:r>
            <a:r>
              <a:rPr dirty="0" sz="2000" lang="en-US"/>
              <a:t> are hyperintense and heterogenous, with low signal change if the tumor mass is rich in fibrous components.</a:t>
            </a:r>
          </a:p>
          <a:p>
            <a:pPr lvl="1">
              <a:buFont typeface="Wingdings" pitchFamily="2" charset="2"/>
              <a:buChar char="§"/>
            </a:pPr>
            <a:r>
              <a:rPr b="1" dirty="0" sz="2000" lang="en-US">
                <a:solidFill>
                  <a:srgbClr val="C00000"/>
                </a:solidFill>
              </a:rPr>
              <a:t>Contrast</a:t>
            </a:r>
            <a:r>
              <a:rPr dirty="0" sz="2000" lang="en-US"/>
              <a:t> display prominent enhancement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2" name=""/>
        <p:cNvGrpSpPr/>
        <p:nvPr/>
      </p:nvGrpSpPr>
      <p:grpSpPr>
        <a:xfrm>
          <a:off x="0" y="0"/>
          <a:ext cx="0" cy="0"/>
          <a:chOff x="0" y="0"/>
          <a:chExt cx="0" cy="0"/>
        </a:xfrm>
      </p:grpSpPr>
      <p:sp>
        <p:nvSpPr>
          <p:cNvPr id="1048603" name="عنصر نائب للمحتوى 2"/>
          <p:cNvSpPr>
            <a:spLocks noGrp="1"/>
          </p:cNvSpPr>
          <p:nvPr>
            <p:ph idx="1"/>
          </p:nvPr>
        </p:nvSpPr>
        <p:spPr>
          <a:xfrm>
            <a:off x="80818" y="196273"/>
            <a:ext cx="8970818" cy="6546271"/>
          </a:xfrm>
        </p:spPr>
        <p:txBody>
          <a:bodyPr>
            <a:normAutofit/>
          </a:bodyPr>
          <a:p>
            <a:r>
              <a:rPr dirty="0" sz="2100" lang="en-US"/>
              <a:t>Chondrosarcomas often appear as lytic, destructive lesions of varying density on radiologic assessment.</a:t>
            </a:r>
          </a:p>
          <a:p>
            <a:r>
              <a:rPr dirty="0" sz="2100" lang="en-US"/>
              <a:t>A  peripheral </a:t>
            </a:r>
            <a:r>
              <a:rPr dirty="0" sz="2100" lang="en-US" err="1"/>
              <a:t>chondrosarcoma</a:t>
            </a:r>
            <a:r>
              <a:rPr dirty="0" sz="2100" lang="en-US"/>
              <a:t>  may  produce  thickening  of  the  vertebral  cortex with  </a:t>
            </a:r>
            <a:r>
              <a:rPr dirty="0" sz="2100" lang="en-US" err="1"/>
              <a:t>exophytic</a:t>
            </a:r>
            <a:r>
              <a:rPr dirty="0" sz="2100" lang="en-US"/>
              <a:t>  extension  into  the  soft  tissue.</a:t>
            </a:r>
          </a:p>
          <a:p>
            <a:pPr>
              <a:buFont typeface="Wingdings" pitchFamily="2" charset="2"/>
              <a:buChar char="v"/>
            </a:pPr>
            <a:r>
              <a:rPr b="1" dirty="0" sz="2100" lang="en-US" u="sng">
                <a:solidFill>
                  <a:srgbClr val="002060"/>
                </a:solidFill>
              </a:rPr>
              <a:t>CT</a:t>
            </a:r>
          </a:p>
          <a:p>
            <a:pPr lvl="1">
              <a:buFont typeface="Wingdings" pitchFamily="2" charset="2"/>
              <a:buChar char="§"/>
            </a:pPr>
            <a:r>
              <a:rPr dirty="0" sz="2000" lang="en-US"/>
              <a:t>Reveal tumor extent, regions of calcification, and damage from osteolytic activity.</a:t>
            </a:r>
          </a:p>
          <a:p>
            <a:pPr>
              <a:buFont typeface="Wingdings" pitchFamily="2" charset="2"/>
              <a:buChar char="v"/>
            </a:pPr>
            <a:r>
              <a:rPr b="1" dirty="0" sz="2100" lang="en-US" u="sng">
                <a:solidFill>
                  <a:srgbClr val="002060"/>
                </a:solidFill>
              </a:rPr>
              <a:t>MRI</a:t>
            </a:r>
          </a:p>
          <a:p>
            <a:pPr lvl="1">
              <a:buFont typeface="Wingdings" pitchFamily="2" charset="2"/>
              <a:buChar char="§"/>
            </a:pPr>
            <a:r>
              <a:rPr b="1" dirty="0" sz="2000" lang="en-US">
                <a:solidFill>
                  <a:srgbClr val="C00000"/>
                </a:solidFill>
              </a:rPr>
              <a:t>T1</a:t>
            </a:r>
            <a:r>
              <a:rPr dirty="0" sz="2000" lang="en-US"/>
              <a:t> </a:t>
            </a:r>
            <a:r>
              <a:rPr dirty="0" sz="2000" lang="en-US" err="1"/>
              <a:t>hypointense</a:t>
            </a:r>
            <a:r>
              <a:rPr dirty="0" sz="2000" lang="en-US"/>
              <a:t> to </a:t>
            </a:r>
            <a:r>
              <a:rPr dirty="0" sz="2000" lang="en-US" err="1"/>
              <a:t>isointense</a:t>
            </a:r>
            <a:r>
              <a:rPr dirty="0" sz="2000" lang="en-US"/>
              <a:t>.</a:t>
            </a:r>
          </a:p>
          <a:p>
            <a:pPr lvl="1">
              <a:buFont typeface="Wingdings" pitchFamily="2" charset="2"/>
              <a:buChar char="§"/>
            </a:pPr>
            <a:r>
              <a:rPr b="1" dirty="0" sz="2000" lang="en-US">
                <a:solidFill>
                  <a:srgbClr val="C00000"/>
                </a:solidFill>
              </a:rPr>
              <a:t>T2</a:t>
            </a:r>
            <a:r>
              <a:rPr dirty="0" sz="2000" lang="en-US"/>
              <a:t> </a:t>
            </a:r>
          </a:p>
          <a:p>
            <a:pPr lvl="2"/>
            <a:r>
              <a:rPr dirty="0" lang="en-US" err="1"/>
              <a:t>Hyperintense</a:t>
            </a:r>
            <a:r>
              <a:rPr dirty="0" lang="en-US"/>
              <a:t> signals correspond to areas of high water content of hyaline cartilage, and </a:t>
            </a:r>
          </a:p>
          <a:p>
            <a:pPr lvl="2"/>
            <a:r>
              <a:rPr dirty="0" lang="en-US" err="1"/>
              <a:t>Hypointense</a:t>
            </a:r>
            <a:r>
              <a:rPr dirty="0" lang="en-US"/>
              <a:t> signals represent mineralization areas.</a:t>
            </a:r>
          </a:p>
          <a:p>
            <a:pPr lvl="1">
              <a:buFont typeface="Wingdings" pitchFamily="2" charset="2"/>
              <a:buChar char="Ø"/>
            </a:pPr>
            <a:r>
              <a:rPr b="1" dirty="0" sz="2000" lang="en-US">
                <a:solidFill>
                  <a:srgbClr val="C00000"/>
                </a:solidFill>
              </a:rPr>
              <a:t>Contrast </a:t>
            </a:r>
          </a:p>
          <a:p>
            <a:pPr lvl="2">
              <a:buFont typeface="Wingdings" pitchFamily="2" charset="2"/>
              <a:buChar char="ü"/>
            </a:pPr>
            <a:r>
              <a:rPr b="1" dirty="0" lang="en-US" err="1">
                <a:solidFill>
                  <a:srgbClr val="0070C0"/>
                </a:solidFill>
              </a:rPr>
              <a:t>Nonenhancing</a:t>
            </a:r>
            <a:r>
              <a:rPr b="1" dirty="0" lang="en-US">
                <a:solidFill>
                  <a:srgbClr val="0070C0"/>
                </a:solidFill>
              </a:rPr>
              <a:t> intralesional regions</a:t>
            </a:r>
            <a:r>
              <a:rPr dirty="0" lang="en-US"/>
              <a:t> </a:t>
            </a:r>
            <a:r>
              <a:rPr b="1" dirty="0" lang="en-US">
                <a:solidFill>
                  <a:srgbClr val="C00000"/>
                </a:solidFill>
                <a:sym typeface="Wingdings" pitchFamily="2" charset="2"/>
              </a:rPr>
              <a:t></a:t>
            </a:r>
            <a:r>
              <a:rPr dirty="0" lang="en-US"/>
              <a:t> hyaline cartilage, cystic mucoid tissue, or necrosis.</a:t>
            </a:r>
          </a:p>
          <a:p>
            <a:pPr lvl="2">
              <a:buFont typeface="Wingdings" pitchFamily="2" charset="2"/>
              <a:buChar char="ü"/>
            </a:pPr>
            <a:r>
              <a:rPr b="1" dirty="0" lang="en-US">
                <a:solidFill>
                  <a:srgbClr val="0070C0"/>
                </a:solidFill>
              </a:rPr>
              <a:t>Peripheral ring or heterogenous enhancement</a:t>
            </a:r>
            <a:r>
              <a:rPr dirty="0" lang="en-US"/>
              <a:t> of the entire tumor.</a:t>
            </a:r>
          </a:p>
        </p:txBody>
      </p:sp>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Company>SACC</Company>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Chordomas and Chondrosarcomas</dc:title>
  <dc:creator>Maher Fattouh</dc:creator>
  <cp:lastModifiedBy>Ahmed Maan</cp:lastModifiedBy>
  <dcterms:created xsi:type="dcterms:W3CDTF">2018-01-19T06:10:13Z</dcterms:created>
  <dcterms:modified xsi:type="dcterms:W3CDTF">2022-11-28T09:45:57Z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49e9264cdc4d4e949c15960a8feb8af3</vt:lpwstr>
  </property>
</Properties>
</file>