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saveSubsetFonts="1">
  <p:sldMasterIdLst>
    <p:sldMasterId id="2147483693" r:id="rId1"/>
  </p:sldMasterIdLst>
  <p:notesMasterIdLst>
    <p:notesMasterId r:id="rId2"/>
  </p:notesMasterIdLst>
  <p:sldIdLst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</p:sldIdLst>
  <p:sldSz type="screen4x3" cy="6858000" cx="9144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0" y="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tableStyles" Target="tableStyles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2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3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5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6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3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7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7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4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6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dirty="0" lang="en-US"/>
              <a:t>11/4/20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hyperlink" Target="https://radiopaedia.org/articles/foramen-magnum?lang=us" TargetMode="Externa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hyperlink" Target="https://radiopaedia.org/articles/brainstem" TargetMode="External"/><Relationship Id="rId3" Type="http://schemas.openxmlformats.org/officeDocument/2006/relationships/hyperlink" Target="https://radiopaedia.org/articles/medulla-oblongata" TargetMode="External"/><Relationship Id="rId4" Type="http://schemas.openxmlformats.org/officeDocument/2006/relationships/hyperlink" Target="https://radiopaedia.org/articles/foramen-magnum" TargetMode="External"/><Relationship Id="rId5" Type="http://schemas.openxmlformats.org/officeDocument/2006/relationships/hyperlink" Target="https://radiopaedia.org/articles/chiari-i-malformation" TargetMode="External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627909" y="1307091"/>
            <a:ext cx="5888182" cy="1833273"/>
          </a:xfrm>
        </p:spPr>
        <p:txBody>
          <a:bodyPr>
            <a:normAutofit/>
          </a:bodyPr>
          <a:p>
            <a:r>
              <a:rPr dirty="0" sz="5400" lang="en-US" err="1">
                <a:solidFill>
                  <a:srgbClr val="002060"/>
                </a:solidFill>
                <a:latin typeface="Algerian" pitchFamily="82" charset="77"/>
              </a:rPr>
              <a:t>Chiari</a:t>
            </a:r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 Malformations</a:t>
            </a:r>
            <a:br>
              <a:rPr dirty="0" sz="5400" lang="en-US">
                <a:solidFill>
                  <a:schemeClr val="accent5">
                    <a:lumMod val="50000"/>
                  </a:schemeClr>
                </a:solidFill>
                <a:latin typeface="Algerian" pitchFamily="82" charset="77"/>
              </a:rPr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Chap. 190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0331" y="42285"/>
            <a:ext cx="4351338" cy="4351338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82331" y="42285"/>
            <a:ext cx="4351338" cy="4351338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599" name="TextBox 8"/>
          <p:cNvSpPr txBox="1"/>
          <p:nvPr/>
        </p:nvSpPr>
        <p:spPr>
          <a:xfrm>
            <a:off x="110331" y="4629881"/>
            <a:ext cx="8923337" cy="1005840"/>
          </a:xfrm>
          <a:prstGeom prst="rect"/>
          <a:noFill/>
        </p:spPr>
        <p:txBody>
          <a:bodyPr wrap="square">
            <a:spAutoFit/>
          </a:bodyPr>
          <a:p>
            <a:r>
              <a:rPr b="1" dirty="0" sz="2000" lang="en-US">
                <a:solidFill>
                  <a:srgbClr val="0070C0"/>
                </a:solidFill>
              </a:rPr>
              <a:t>Basilar impression: </a:t>
            </a:r>
            <a:r>
              <a:rPr b="1" dirty="0" sz="2000" lang="en-US"/>
              <a:t>congenital or acquired </a:t>
            </a:r>
            <a:r>
              <a:rPr b="1" dirty="0" sz="2000" lang="en-US" err="1"/>
              <a:t>craniocervical</a:t>
            </a:r>
            <a:r>
              <a:rPr b="1" dirty="0" sz="2000" lang="en-US"/>
              <a:t> junction abnormality where the tip of the odontoid process projects above the </a:t>
            </a:r>
            <a:r>
              <a:rPr b="1" dirty="0" sz="2000" lang="en-US">
                <a:hlinkClick r:id="rId3"/>
              </a:rPr>
              <a:t>foramen magnum</a:t>
            </a:r>
            <a:endParaRPr b="1" dirty="0" sz="2000" lang="en-IQ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109104" y="4879534"/>
            <a:ext cx="8907896" cy="943643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 dirty="0" sz="2000" lang="en-US" err="1">
                <a:solidFill>
                  <a:srgbClr val="0070C0"/>
                </a:solidFill>
              </a:rPr>
              <a:t>Platybasia</a:t>
            </a:r>
            <a:r>
              <a:rPr b="1" dirty="0" sz="2000" lang="en-US"/>
              <a:t> is characterized by abnormal flattening of the skull base as defined as a base of skull angle over 143</a:t>
            </a:r>
            <a:endParaRPr b="1" dirty="0" sz="2000" lang="en-IQ"/>
          </a:p>
        </p:txBody>
      </p:sp>
      <p:pic>
        <p:nvPicPr>
          <p:cNvPr id="2097156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9104" y="96981"/>
            <a:ext cx="8907896" cy="4514409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92364" y="82312"/>
            <a:ext cx="8959271" cy="669487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Treatment</a:t>
            </a:r>
          </a:p>
          <a:p>
            <a:r>
              <a:rPr dirty="0" sz="2000" lang="en-US"/>
              <a:t>There is no effective nonsurgical alternative to operative decompression for patients with symptomatic CIM.</a:t>
            </a:r>
          </a:p>
          <a:p>
            <a:r>
              <a:rPr b="1" dirty="0" sz="2000" lang="en-US"/>
              <a:t>Syrinx</a:t>
            </a:r>
            <a:r>
              <a:rPr dirty="0" sz="2000" lang="en-US"/>
              <a:t> is less likely it is to respond to posterior fossa decompression when occur in the (lower thoracic, lumbar) from the </a:t>
            </a:r>
            <a:r>
              <a:rPr dirty="0" sz="2000" lang="en-US" err="1"/>
              <a:t>craniocervical</a:t>
            </a:r>
            <a:r>
              <a:rPr dirty="0" sz="2000" lang="en-US"/>
              <a:t> junction.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Indications for decompression :</a:t>
            </a:r>
          </a:p>
          <a:p>
            <a:pPr indent="-385763" lvl="1" marL="728663">
              <a:buFont typeface="+mj-lt"/>
              <a:buAutoNum type="arabicParenR"/>
            </a:pPr>
            <a:r>
              <a:rPr b="1" dirty="0" sz="2000" lang="en-US"/>
              <a:t>All patients with a syrinx</a:t>
            </a:r>
            <a:r>
              <a:rPr dirty="0" sz="2000" lang="en-US"/>
              <a:t>, regardless of the size, location, or other associated symptoms.</a:t>
            </a:r>
          </a:p>
          <a:p>
            <a:pPr indent="-385763" lvl="1" marL="728663">
              <a:buFont typeface="+mj-lt"/>
              <a:buAutoNum type="arabicParenR"/>
            </a:pPr>
            <a:r>
              <a:rPr b="1" dirty="0" sz="2000" lang="en-US"/>
              <a:t>Symptomatic Patients </a:t>
            </a:r>
            <a:r>
              <a:rPr dirty="0" sz="2000" lang="en-US"/>
              <a:t>(headaches or neurological abnormalities, especially respiratory or cranial nerve dysfunction).</a:t>
            </a:r>
          </a:p>
          <a:p>
            <a:pPr indent="-385763" lvl="1" marL="728663">
              <a:buFont typeface="+mj-lt"/>
              <a:buAutoNum type="arabicParenR"/>
            </a:pPr>
            <a:r>
              <a:rPr b="1" dirty="0" sz="2000" lang="en-US"/>
              <a:t>Presence of hydrocephalus or sings of raised ICP</a:t>
            </a:r>
            <a:r>
              <a:rPr dirty="0" sz="2000" lang="en-US"/>
              <a:t> (treat Hydro before decompression). (</a:t>
            </a:r>
            <a:r>
              <a:rPr dirty="0" sz="2000" lang="en-US">
                <a:solidFill>
                  <a:srgbClr val="C00000"/>
                </a:solidFill>
              </a:rPr>
              <a:t>Look like </a:t>
            </a:r>
            <a:r>
              <a:rPr dirty="0" sz="2000" lang="en-US" err="1">
                <a:solidFill>
                  <a:srgbClr val="C00000"/>
                </a:solidFill>
              </a:rPr>
              <a:t>encephalocele</a:t>
            </a:r>
            <a:r>
              <a:rPr dirty="0" sz="2000" lang="en-US"/>
              <a:t>)</a:t>
            </a:r>
          </a:p>
          <a:p>
            <a:pPr indent="-385763" lvl="1" marL="728663">
              <a:buFont typeface="+mj-lt"/>
              <a:buAutoNum type="arabicParenR"/>
            </a:pPr>
            <a:r>
              <a:rPr b="1" dirty="0" sz="2000" lang="en-US" err="1"/>
              <a:t>Persistance</a:t>
            </a:r>
            <a:r>
              <a:rPr b="1" dirty="0" sz="2000" lang="en-US"/>
              <a:t> of symptoms After shunting or ETV</a:t>
            </a:r>
            <a:r>
              <a:rPr dirty="0" sz="2000" lang="en-US"/>
              <a:t>, or an associated syrinx is large and unchanged for months.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82363" cy="6696364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chemeClr val="accent1">
                    <a:lumMod val="75000"/>
                  </a:schemeClr>
                </a:solidFill>
              </a:rPr>
              <a:t>Operative notes</a:t>
            </a:r>
          </a:p>
          <a:p>
            <a:r>
              <a:rPr dirty="0" sz="2000" lang="en-US"/>
              <a:t>The  purpose  of  the  operation  is  to  enlarge  the  bony  area  of the  </a:t>
            </a:r>
            <a:r>
              <a:rPr dirty="0" sz="2000" lang="en-US" err="1"/>
              <a:t>craniocervical</a:t>
            </a:r>
            <a:r>
              <a:rPr dirty="0" sz="2000" lang="en-US"/>
              <a:t>  junction  and  expand  the  dura  surrounding  the brainstem.</a:t>
            </a:r>
          </a:p>
          <a:p>
            <a:pPr indent="-385763" marL="385763">
              <a:buFont typeface="+mj-lt"/>
              <a:buAutoNum type="arabicParenR"/>
            </a:pPr>
            <a:r>
              <a:rPr b="1" dirty="0" sz="2000" lang="en-US"/>
              <a:t>The foramen magnum and posterior arch of C1 are exposed the entire width of the dura.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bone of the occiput is removed first, followed by the posterior arch of C1.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Remove about 2.2 cm of the posterior arch of C1 and a 2.2 c.m wide × 2.5 c.m long piece of occipital bone.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Leaving the muscle attachments and laminae of C2 intact to reduce postoperative pain and potential spinal instability.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It may be necessary to remove the superior aspect of the C2 laminae to fully visualize the caudal tip of the cerebellar tonsil.</a:t>
            </a:r>
          </a:p>
          <a:p>
            <a:pPr indent="-385763" marL="385763">
              <a:buFont typeface="+mj-lt"/>
              <a:buAutoNum type="arabicParenR"/>
            </a:pPr>
            <a:endParaRPr dirty="0" sz="2000" lang="en-US"/>
          </a:p>
          <a:p>
            <a:pPr indent="-385763" marL="385763">
              <a:buFont typeface="+mj-lt"/>
              <a:buAutoNum type="arabicParenR"/>
            </a:pPr>
            <a:r>
              <a:rPr b="1" dirty="0" sz="2000" lang="en-US"/>
              <a:t>Opening the dura</a:t>
            </a:r>
          </a:p>
          <a:p>
            <a:pPr lvl="1"/>
            <a:r>
              <a:rPr dirty="0" sz="2000" lang="en-US"/>
              <a:t>Always  open  the dura because  we  have  so  often  identified </a:t>
            </a:r>
            <a:r>
              <a:rPr dirty="0" sz="2000" lang="en-US" err="1"/>
              <a:t>intradural</a:t>
            </a:r>
            <a:r>
              <a:rPr dirty="0" sz="2000" lang="en-US"/>
              <a:t>  pathology  (</a:t>
            </a:r>
            <a:r>
              <a:rPr dirty="0" sz="2000" lang="en-US">
                <a:solidFill>
                  <a:srgbClr val="C00000"/>
                </a:solidFill>
              </a:rPr>
              <a:t>arachnoid  webs  at  the  fourth  ventricular  outlet</a:t>
            </a:r>
            <a:r>
              <a:rPr dirty="0" sz="2000" lang="en-US"/>
              <a:t>)  as  a  cause  of  an  associated  syrinx.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6012" y="82262"/>
            <a:ext cx="8977169" cy="6683374"/>
          </a:xfrm>
        </p:spPr>
        <p:txBody>
          <a:bodyPr>
            <a:normAutofit/>
          </a:bodyPr>
          <a:p>
            <a:pPr indent="-457200" marL="457200">
              <a:buAutoNum type="arabicParenR" startAt="3"/>
            </a:pPr>
            <a:r>
              <a:rPr b="1" dirty="0" sz="2000" lang="en-US"/>
              <a:t>Tonsillar separation</a:t>
            </a:r>
          </a:p>
          <a:p>
            <a:pPr lvl="1"/>
            <a:r>
              <a:rPr dirty="0" sz="2000" lang="en-US"/>
              <a:t>Tonsils  are gently  separated  to  visualize  the  fourth  ventricular  floor, This  reestablishes  free  flow  of  CSF  from  the  foramen  of </a:t>
            </a:r>
            <a:r>
              <a:rPr dirty="0" sz="2000" lang="en-US" err="1"/>
              <a:t>magindie</a:t>
            </a:r>
            <a:r>
              <a:rPr dirty="0" sz="2000" lang="en-US"/>
              <a:t>.</a:t>
            </a:r>
          </a:p>
          <a:p>
            <a:pPr lvl="1"/>
            <a:r>
              <a:rPr dirty="0" sz="2000" lang="en-US"/>
              <a:t>Visualization  of  the  relatively  avascular floor  of  the  fourth  ventricle  and  free  flow  of  CSF  into  the  subarachnoid  space  as  evidence  of  adequate  decompression.</a:t>
            </a:r>
          </a:p>
          <a:p>
            <a:pPr indent="-457200" marL="457200">
              <a:buAutoNum type="arabicParenR" startAt="3"/>
            </a:pPr>
            <a:endParaRPr dirty="0" sz="2000" lang="en-US"/>
          </a:p>
          <a:p>
            <a:pPr indent="-457200" marL="457200">
              <a:buAutoNum type="arabicParenR" startAt="3"/>
            </a:pPr>
            <a:r>
              <a:rPr b="1" dirty="0" sz="2000" lang="en-US"/>
              <a:t>In severe tonsillar </a:t>
            </a:r>
            <a:r>
              <a:rPr b="1" dirty="0" sz="2000" lang="en-US" err="1"/>
              <a:t>ectopia</a:t>
            </a:r>
            <a:endParaRPr dirty="0" sz="2000" lang="en-US"/>
          </a:p>
          <a:p>
            <a:pPr lvl="1"/>
            <a:r>
              <a:rPr dirty="0" sz="2000" lang="en-US"/>
              <a:t>The foramen of </a:t>
            </a:r>
            <a:r>
              <a:rPr dirty="0" sz="2000" lang="en-US" err="1"/>
              <a:t>Magendie</a:t>
            </a:r>
            <a:r>
              <a:rPr dirty="0" sz="2000" lang="en-US"/>
              <a:t> remains occluded (</a:t>
            </a:r>
            <a:r>
              <a:rPr dirty="0" sz="2000" lang="en-US">
                <a:solidFill>
                  <a:srgbClr val="C00000"/>
                </a:solidFill>
              </a:rPr>
              <a:t>from  arachnoid  veils</a:t>
            </a:r>
            <a:r>
              <a:rPr dirty="0" sz="2000" lang="en-US"/>
              <a:t>) and CSF egress is limited, </a:t>
            </a:r>
            <a:r>
              <a:rPr dirty="0" sz="2000" lang="en-US" err="1"/>
              <a:t>Extrapial</a:t>
            </a:r>
            <a:r>
              <a:rPr dirty="0" sz="2000" lang="en-US"/>
              <a:t> coagulation of one or both tonsillar tips shrinks the tonsils sufficiently to restore CSF flow.</a:t>
            </a:r>
          </a:p>
          <a:p>
            <a:pPr lvl="1"/>
            <a:endParaRPr dirty="0" lang="en-US"/>
          </a:p>
          <a:p>
            <a:pPr indent="-457200" marL="457200">
              <a:buAutoNum type="arabicParenR" startAt="5"/>
            </a:pPr>
            <a:r>
              <a:rPr b="1" dirty="0" sz="2000" lang="en-US"/>
              <a:t>Surgically recalcitrant ( refractory ) </a:t>
            </a:r>
            <a:r>
              <a:rPr b="1" dirty="0" sz="2000" lang="en-US" err="1"/>
              <a:t>syringomyelia</a:t>
            </a:r>
            <a:r>
              <a:rPr b="1" dirty="0" sz="2000" lang="en-US"/>
              <a:t> </a:t>
            </a:r>
          </a:p>
          <a:p>
            <a:pPr lvl="1"/>
            <a:r>
              <a:rPr dirty="0" sz="2000" lang="en-US"/>
              <a:t>When the primary operation failed to diminish the size of the syrinx,</a:t>
            </a:r>
          </a:p>
          <a:p>
            <a:pPr lvl="1"/>
            <a:r>
              <a:rPr dirty="0" sz="2000" lang="en-US"/>
              <a:t>Small piece of Silastic tubing is placed from the fourth ventricle to the upper cervical subarachnoid space, anterior to the denticulate ligament </a:t>
            </a:r>
            <a:r>
              <a:rPr dirty="0" sz="2000" lang="en-US">
                <a:solidFill>
                  <a:srgbClr val="C00000"/>
                </a:solidFill>
              </a:rPr>
              <a:t>to prevent irritation of dorsal roots from tubing and </a:t>
            </a:r>
            <a:r>
              <a:rPr dirty="0" sz="2000" lang="en-US" err="1">
                <a:solidFill>
                  <a:srgbClr val="C00000"/>
                </a:solidFill>
              </a:rPr>
              <a:t>postop</a:t>
            </a:r>
            <a:r>
              <a:rPr dirty="0" sz="2000" lang="en-US">
                <a:solidFill>
                  <a:srgbClr val="C00000"/>
                </a:solidFill>
              </a:rPr>
              <a:t> pain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arenR"/>
            </a:pPr>
            <a:endParaRPr dirty="0" sz="2400"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3"/>
          <p:cNvSpPr>
            <a:spLocks noGrp="1"/>
          </p:cNvSpPr>
          <p:nvPr>
            <p:ph idx="1"/>
          </p:nvPr>
        </p:nvSpPr>
        <p:spPr>
          <a:xfrm>
            <a:off x="80818" y="80818"/>
            <a:ext cx="8982363" cy="6696364"/>
          </a:xfrm>
        </p:spPr>
        <p:txBody>
          <a:bodyPr>
            <a:normAutofit/>
          </a:bodyPr>
          <a:p>
            <a:pPr indent="-457200" marL="457200">
              <a:buAutoNum type="arabicParenR" startAt="6"/>
            </a:pPr>
            <a:r>
              <a:rPr dirty="0" sz="2000" lang="en-US"/>
              <a:t>Maintain complete hemostasis to minimize </a:t>
            </a:r>
            <a:r>
              <a:rPr dirty="0" sz="2000" lang="en-US" err="1"/>
              <a:t>arachnoiditis</a:t>
            </a:r>
            <a:r>
              <a:rPr dirty="0" sz="2000" lang="en-US"/>
              <a:t> and the risk for chemical meningitis. </a:t>
            </a:r>
          </a:p>
          <a:p>
            <a:pPr indent="-457200" marL="457200">
              <a:buAutoNum type="arabicParenR" startAt="6"/>
            </a:pPr>
            <a:r>
              <a:rPr b="1" dirty="0" sz="2000" lang="en-US"/>
              <a:t>Dural graft </a:t>
            </a:r>
            <a:r>
              <a:rPr dirty="0" sz="2000" lang="en-US"/>
              <a:t>allows for protection of the neural tissues from chemical contamination while providing a capacious dural sac, which probably optimizes the decompression and minimizes postoperative adhesions.</a:t>
            </a:r>
          </a:p>
          <a:p>
            <a:pPr indent="-457200" marL="457200">
              <a:buAutoNum type="arabicParenR" startAt="6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In patients who initially improved clinically and radiologically with decompression, and then worsened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The most likely is a </a:t>
            </a:r>
            <a:r>
              <a:rPr b="1" dirty="0" sz="2000" lang="en-US" err="1">
                <a:solidFill>
                  <a:srgbClr val="0070C0"/>
                </a:solidFill>
              </a:rPr>
              <a:t>reclosure</a:t>
            </a:r>
            <a:r>
              <a:rPr b="1" dirty="0" sz="2000" lang="en-US">
                <a:solidFill>
                  <a:srgbClr val="0070C0"/>
                </a:solidFill>
              </a:rPr>
              <a:t> of the outlet foramen</a:t>
            </a:r>
            <a:r>
              <a:rPr dirty="0" sz="2000" lang="en-US"/>
              <a:t>, treated with repeat decompression and possibly resection of a portion of the tonsil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If reexamination of the operative site does not result in improved symptoms and syrinx size, consideration should be given to </a:t>
            </a:r>
            <a:r>
              <a:rPr b="1" dirty="0" sz="2000" lang="en-US">
                <a:solidFill>
                  <a:srgbClr val="0070C0"/>
                </a:solidFill>
              </a:rPr>
              <a:t>insertion of a </a:t>
            </a:r>
            <a:r>
              <a:rPr b="1" dirty="0" sz="2000" lang="en-US" err="1">
                <a:solidFill>
                  <a:srgbClr val="0070C0"/>
                </a:solidFill>
              </a:rPr>
              <a:t>syringopleural</a:t>
            </a:r>
            <a:r>
              <a:rPr b="1" dirty="0" sz="2000" lang="en-US">
                <a:solidFill>
                  <a:srgbClr val="0070C0"/>
                </a:solidFill>
              </a:rPr>
              <a:t> or </a:t>
            </a:r>
            <a:r>
              <a:rPr b="1" dirty="0" sz="2000" lang="en-US" err="1">
                <a:solidFill>
                  <a:srgbClr val="0070C0"/>
                </a:solidFill>
              </a:rPr>
              <a:t>syringoperitoneal</a:t>
            </a:r>
            <a:r>
              <a:rPr b="1" dirty="0" sz="2000" lang="en-US">
                <a:solidFill>
                  <a:srgbClr val="0070C0"/>
                </a:solidFill>
              </a:rPr>
              <a:t> shunt</a:t>
            </a:r>
            <a:r>
              <a:rPr dirty="0" sz="2000" lang="en-US"/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854982"/>
            <a:ext cx="4572000" cy="5145768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857250"/>
            <a:ext cx="4571999" cy="51435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10409" y="118341"/>
            <a:ext cx="6523181" cy="6621317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0818" y="84426"/>
            <a:ext cx="8982364" cy="6692756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In case of Ventral compression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How to measure</a:t>
            </a:r>
          </a:p>
          <a:p>
            <a:r>
              <a:rPr dirty="0" sz="2000" lang="en-US"/>
              <a:t>&gt; 9 mm of </a:t>
            </a:r>
            <a:r>
              <a:rPr dirty="0" sz="2000" lang="en-US" err="1"/>
              <a:t>reclination</a:t>
            </a:r>
            <a:r>
              <a:rPr dirty="0" sz="2000" lang="en-US"/>
              <a:t> of the odontoid process from a line connecting the </a:t>
            </a:r>
            <a:r>
              <a:rPr dirty="0" sz="2000" lang="en-US" err="1"/>
              <a:t>basion</a:t>
            </a:r>
            <a:r>
              <a:rPr dirty="0" sz="2000" lang="en-US"/>
              <a:t> to the posterior aspect of the body of the axis.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Presentation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Brainstem symptoms which not relieved by posterior decompression: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Respiratory compromise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Swallowing difficulty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Hemodynamic instability 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Work up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Spinal stability should be ensured by performing dynamic cervical radiographs in flexion and extension before decompression.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/>
              <a:t>occipitocervical</a:t>
            </a:r>
            <a:r>
              <a:rPr dirty="0" sz="2000" lang="en-US"/>
              <a:t> stabilization and possibly ventral decompression.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628650" y="5160818"/>
            <a:ext cx="7886700" cy="1650361"/>
          </a:xfrm>
        </p:spPr>
        <p:txBody>
          <a:bodyPr>
            <a:normAutofit fontScale="90000" lnSpcReduction="20000"/>
          </a:bodyPr>
          <a:p>
            <a:pPr indent="0" marL="0">
              <a:buNone/>
            </a:pPr>
            <a:r>
              <a:rPr b="1" dirty="0" sz="2200" lang="en-US">
                <a:solidFill>
                  <a:srgbClr val="002060"/>
                </a:solidFill>
              </a:rPr>
              <a:t>Figure 190-9</a:t>
            </a:r>
            <a:r>
              <a:rPr dirty="0" sz="2200" lang="en-US"/>
              <a:t>. Measurements used to examine for ventral compression. </a:t>
            </a:r>
          </a:p>
          <a:p>
            <a:pPr indent="0" marL="0">
              <a:buNone/>
            </a:pPr>
            <a:r>
              <a:rPr dirty="0" sz="2200" lang="en-US"/>
              <a:t>A line is drawn from the </a:t>
            </a:r>
            <a:r>
              <a:rPr dirty="0" sz="2200" lang="en-US" err="1"/>
              <a:t>basion</a:t>
            </a:r>
            <a:r>
              <a:rPr dirty="0" sz="2200" lang="en-US"/>
              <a:t> to the posterior lower border of C2, and then a perpendicular line from there to the anterior dural edge. </a:t>
            </a:r>
          </a:p>
          <a:p>
            <a:pPr indent="0" marL="0">
              <a:buNone/>
            </a:pPr>
            <a:r>
              <a:rPr b="1" dirty="0" sz="2000" lang="en-US"/>
              <a:t>A distance of more than 9 mm would be concerning</a:t>
            </a:r>
            <a:r>
              <a:rPr dirty="0" sz="2000" lang="en-US"/>
              <a:t>.</a:t>
            </a:r>
            <a:endParaRPr dirty="0" sz="2000" lang="en-IQ"/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flipH="1">
            <a:off x="1362364" y="46821"/>
            <a:ext cx="6072909" cy="4987947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87828" y="100663"/>
            <a:ext cx="8963808" cy="4118996"/>
          </a:xfrm>
        </p:spPr>
        <p:txBody>
          <a:bodyPr>
            <a:normAutofit/>
          </a:bodyPr>
          <a:p>
            <a:r>
              <a:rPr dirty="0" sz="2000" lang="en-US"/>
              <a:t>Chiari malformations are a collection of hindbrain abnormalities ranging from simple herniation of the cerebellar tonsils through the foramen magnum to complete agenesis of the cerebellum</a:t>
            </a:r>
            <a:r>
              <a:rPr dirty="0" sz="2000" lang="en-US">
                <a:solidFill>
                  <a:srgbClr val="002060"/>
                </a:solidFill>
              </a:rPr>
              <a:t>. </a:t>
            </a:r>
          </a:p>
          <a:p>
            <a:endParaRPr dirty="0" lang="en-US">
              <a:solidFill>
                <a:srgbClr val="002060"/>
              </a:solidFill>
            </a:endParaRPr>
          </a:p>
        </p:txBody>
      </p:sp>
      <p:pic>
        <p:nvPicPr>
          <p:cNvPr id="2097152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937" t="1377" r="937" b="1693"/>
          <a:stretch>
            <a:fillRect/>
          </a:stretch>
        </p:blipFill>
        <p:spPr>
          <a:xfrm>
            <a:off x="600365" y="1189182"/>
            <a:ext cx="7943272" cy="5472546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82920" y="92364"/>
            <a:ext cx="8980261" cy="667327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Prognosis</a:t>
            </a:r>
            <a:r>
              <a:rPr b="1" dirty="0" sz="2000" lang="en-US">
                <a:solidFill>
                  <a:srgbClr val="C00000"/>
                </a:solidFill>
              </a:rPr>
              <a:t> </a:t>
            </a:r>
          </a:p>
          <a:p>
            <a:r>
              <a:rPr dirty="0" sz="2000" lang="en-US"/>
              <a:t>The poorest prognosis was seen in patients with central cord signs; the best prognosis was found in patients with paroxysmal intracranial hypertension.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Follow up </a:t>
            </a:r>
          </a:p>
          <a:p>
            <a:pPr algn="l">
              <a:buFont typeface="Wingdings" pitchFamily="2" charset="2"/>
              <a:buChar char="Ø"/>
            </a:pPr>
            <a:r>
              <a:rPr dirty="0" sz="2000" lang="en-US"/>
              <a:t>Patients without a syrinx and symptomatic improvement follow at 1, 6, and 12 months, then every 12 to 24 months thereafter without repeat imaging. </a:t>
            </a:r>
          </a:p>
          <a:p>
            <a:pPr algn="l">
              <a:buFont typeface="Wingdings" pitchFamily="2" charset="2"/>
              <a:buChar char="Ø"/>
            </a:pPr>
            <a:r>
              <a:rPr b="1" dirty="0" sz="2000" lang="en-US"/>
              <a:t>Patients with a preoperative syrinx receive a follow-up MRI in </a:t>
            </a:r>
            <a:r>
              <a:rPr b="1" dirty="0" sz="2000" lang="en-US">
                <a:solidFill>
                  <a:srgbClr val="7030A0"/>
                </a:solidFill>
              </a:rPr>
              <a:t>6 to 12 months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symptoms improve or the syrinx decreases in size significantly, No further imaging is required.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the syrinx improves minimally, additional imaging is required.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the syrinx fails to improve or symptoms referable to a persistent syrinx are present, a second surgery is performed. </a:t>
            </a:r>
            <a:endParaRPr dirty="0" sz="2000" lang="en-US" u="sng">
              <a:solidFill>
                <a:schemeClr val="accent1">
                  <a:lumMod val="75000"/>
                </a:schemeClr>
              </a:solidFill>
            </a:endParaRPr>
          </a:p>
          <a:p>
            <a:endParaRPr dirty="0" sz="2000" lang="en-US"/>
          </a:p>
        </p:txBody>
      </p:sp>
      <p:sp>
        <p:nvSpPr>
          <p:cNvPr id="1048609" name="Title 1"/>
          <p:cNvSpPr txBox="1"/>
          <p:nvPr/>
        </p:nvSpPr>
        <p:spPr>
          <a:xfrm>
            <a:off x="163739" y="2335101"/>
            <a:ext cx="7886700" cy="721049"/>
          </a:xfrm>
          <a:prstGeom prst="rect"/>
        </p:spPr>
        <p:txBody>
          <a:bodyPr anchor="ctr" bIns="34290" lIns="68580" rIns="68580" rtlCol="0" tIns="3429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dirty="0" sz="3300" lang="en-US" u="sng">
              <a:solidFill>
                <a:schemeClr val="accent1">
                  <a:lumMod val="75000"/>
                </a:schemeClr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08895" y="88705"/>
            <a:ext cx="7326209" cy="668059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857250"/>
            <a:ext cx="9143999" cy="51435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857250"/>
            <a:ext cx="4572000" cy="51435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857250"/>
            <a:ext cx="4572000" cy="51435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857250"/>
            <a:ext cx="9144000" cy="51435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109310" y="91952"/>
            <a:ext cx="8925380" cy="668523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sz="2000" lang="en-US" err="1" u="sng">
                <a:solidFill>
                  <a:srgbClr val="002060"/>
                </a:solidFill>
                <a:latin typeface="Algerian" pitchFamily="82" charset="77"/>
              </a:rPr>
              <a:t>Chiari</a:t>
            </a:r>
            <a:r>
              <a:rPr dirty="0" sz="2000" lang="en-US" u="sng">
                <a:solidFill>
                  <a:srgbClr val="002060"/>
                </a:solidFill>
                <a:latin typeface="Algerian" pitchFamily="82" charset="77"/>
              </a:rPr>
              <a:t> </a:t>
            </a:r>
            <a:r>
              <a:rPr b="1" dirty="0" sz="2000" lang="en-US" u="sng">
                <a:solidFill>
                  <a:srgbClr val="C00000"/>
                </a:solidFill>
                <a:latin typeface="Algerian" pitchFamily="82" charset="77"/>
              </a:rPr>
              <a:t>II</a:t>
            </a:r>
            <a:r>
              <a:rPr dirty="0" sz="2000" lang="en-US" u="sng">
                <a:solidFill>
                  <a:srgbClr val="002060"/>
                </a:solidFill>
                <a:latin typeface="Algerian" pitchFamily="82" charset="77"/>
              </a:rPr>
              <a:t> Malformation </a:t>
            </a:r>
          </a:p>
          <a:p>
            <a:r>
              <a:rPr dirty="0" sz="2000" lang="en-US"/>
              <a:t>almost exclusively in the setting of myelodysplasia and hydrocephalus. </a:t>
            </a:r>
          </a:p>
          <a:p>
            <a:r>
              <a:rPr dirty="0" sz="2000" lang="en-US"/>
              <a:t>the structures herniating through the foramen magnum include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Cerebellar vermis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Brainstem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Fourth ventricle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Choroid plexus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associated basilar artery and PICA may also be caudally displaced. 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r>
              <a:rPr dirty="0" sz="2000" lang="en-US"/>
              <a:t>The posterior fossa is often small and the foramen  magnum larger than normal and  </a:t>
            </a:r>
            <a:r>
              <a:rPr dirty="0" sz="2000" lang="en-US" err="1"/>
              <a:t>syringomyelia</a:t>
            </a:r>
            <a:r>
              <a:rPr dirty="0" sz="2000" lang="en-US"/>
              <a:t>  is  seen  in  many of  these  patients.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PATHOPHYSIOLOGY</a:t>
            </a:r>
          </a:p>
          <a:p>
            <a:r>
              <a:rPr dirty="0" sz="2000" lang="en-US"/>
              <a:t>Because the cerebellar vermis develops before the tonsils, an abnormal pressure differential that develops in utero would cause abnormal displacement of the vermis and brainstem structures, without any tonsillar involvement. </a:t>
            </a:r>
          </a:p>
          <a:p>
            <a:r>
              <a:rPr dirty="0" sz="2000" lang="en-US"/>
              <a:t>Such a pressure differential could occur with fluid leakage from the </a:t>
            </a:r>
            <a:r>
              <a:rPr dirty="0" sz="2000" lang="en-US" err="1"/>
              <a:t>myelomeningocele</a:t>
            </a:r>
            <a:r>
              <a:rPr dirty="0" sz="2000" lang="en-US"/>
              <a:t>.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Content Placeholder 2"/>
          <p:cNvSpPr>
            <a:spLocks noGrp="1"/>
          </p:cNvSpPr>
          <p:nvPr>
            <p:ph idx="1"/>
          </p:nvPr>
        </p:nvSpPr>
        <p:spPr>
          <a:xfrm>
            <a:off x="80818" y="82964"/>
            <a:ext cx="8982364" cy="668267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Sings &amp; Symptom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The CIIM occurs in </a:t>
            </a:r>
            <a:r>
              <a:rPr b="1" dirty="0" sz="2000" lang="en-US">
                <a:solidFill>
                  <a:srgbClr val="0070C0"/>
                </a:solidFill>
              </a:rPr>
              <a:t>95%</a:t>
            </a:r>
            <a:r>
              <a:rPr dirty="0" sz="2000" lang="en-US"/>
              <a:t> of patients with </a:t>
            </a:r>
            <a:r>
              <a:rPr dirty="0" sz="2000" lang="en-US" err="1"/>
              <a:t>myelomeningocele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1/3 of these patients develop brain-stem symptoms by 5 years of age, and in excess of one third of those die, usually of respiratory failure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20% may present as a </a:t>
            </a:r>
            <a:r>
              <a:rPr dirty="0" sz="2000" lang="en-US">
                <a:solidFill>
                  <a:srgbClr val="C00000"/>
                </a:solidFill>
              </a:rPr>
              <a:t>neurological emergency </a:t>
            </a:r>
            <a:r>
              <a:rPr dirty="0" sz="2000" lang="en-US"/>
              <a:t>(dysfunction of the 9</a:t>
            </a:r>
            <a:r>
              <a:rPr baseline="30000" dirty="0" sz="2000" lang="en-US"/>
              <a:t>th</a:t>
            </a:r>
            <a:r>
              <a:rPr dirty="0" sz="2000" lang="en-US"/>
              <a:t>  and 10</a:t>
            </a:r>
            <a:r>
              <a:rPr baseline="30000" dirty="0" sz="2000" lang="en-US"/>
              <a:t>th</a:t>
            </a:r>
            <a:r>
              <a:rPr dirty="0" sz="2000" lang="en-US"/>
              <a:t>  cranial nerves, affecting respiration, swallowing, and vocal cord function; this is often accompanied by stridor, opisthotonos, and nystagmus).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Symptomatic deterioration with progressive brainstem dysfunction may be irreversible and lead to death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catastrophic syndrome occurs most frequently in infants younger than 2 years, particularly younger than 3 months, and has been shown to be unrelated to intracranial pressure and the size or extent of symptoms of the neural tube defect.</a:t>
            </a:r>
          </a:p>
        </p:txBody>
      </p:sp>
      <p:pic>
        <p:nvPicPr>
          <p:cNvPr id="2097166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01272" y="4193886"/>
            <a:ext cx="4571999" cy="2571750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84364" y="89452"/>
            <a:ext cx="8975271" cy="6687729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Diagnosis</a:t>
            </a:r>
            <a:r>
              <a:rPr dirty="0" sz="2000" lang="en-US">
                <a:solidFill>
                  <a:schemeClr val="accent2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MRI Findings :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Elongation and caudal displacement of the cerebellar vermis and brainstem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Syringomyelia is common in these patients and occurs in </a:t>
            </a:r>
            <a:r>
              <a:rPr b="1" dirty="0" sz="2000" lang="en-US">
                <a:solidFill>
                  <a:srgbClr val="0070C0"/>
                </a:solidFill>
              </a:rPr>
              <a:t>40% to 95%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Associated neurological anomalies include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Tectal </a:t>
            </a:r>
            <a:r>
              <a:rPr dirty="0" sz="2000" lang="en-US" err="1">
                <a:solidFill>
                  <a:srgbClr val="002060"/>
                </a:solidFill>
              </a:rPr>
              <a:t>beaking</a:t>
            </a:r>
            <a:r>
              <a:rPr dirty="0" sz="2000" lang="en-US">
                <a:solidFill>
                  <a:srgbClr val="002060"/>
                </a:solidFill>
              </a:rPr>
              <a:t>, secondary to partial or complete fusion of the colliculi into a single backward pointed peak.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kinking at the level of the </a:t>
            </a:r>
            <a:r>
              <a:rPr dirty="0" sz="2000" lang="en-US" err="1">
                <a:solidFill>
                  <a:srgbClr val="002060"/>
                </a:solidFill>
              </a:rPr>
              <a:t>cervicomedullary</a:t>
            </a:r>
            <a:r>
              <a:rPr dirty="0" sz="2000" lang="en-US">
                <a:solidFill>
                  <a:srgbClr val="002060"/>
                </a:solidFill>
              </a:rPr>
              <a:t> junction.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The cerebellum is usually smaller than usual, and upward herniation of the cerebellum may be evident.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>
                <a:solidFill>
                  <a:srgbClr val="002060"/>
                </a:solidFill>
              </a:rPr>
              <a:t>Callosal</a:t>
            </a:r>
            <a:r>
              <a:rPr dirty="0" sz="2000" lang="en-US">
                <a:solidFill>
                  <a:srgbClr val="002060"/>
                </a:solidFill>
              </a:rPr>
              <a:t> agenesis or </a:t>
            </a:r>
            <a:r>
              <a:rPr dirty="0" sz="2000" lang="en-US" err="1">
                <a:solidFill>
                  <a:srgbClr val="002060"/>
                </a:solidFill>
              </a:rPr>
              <a:t>dysgenesis</a:t>
            </a:r>
            <a:r>
              <a:rPr dirty="0" sz="2000" lang="en-US">
                <a:solidFill>
                  <a:srgbClr val="002060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Abnormalities of the cerebral cortical pattern termed </a:t>
            </a:r>
            <a:r>
              <a:rPr dirty="0" sz="2000" i="1" lang="en-US" err="1">
                <a:solidFill>
                  <a:srgbClr val="002060"/>
                </a:solidFill>
              </a:rPr>
              <a:t>polygyria</a:t>
            </a:r>
            <a:r>
              <a:rPr dirty="0" sz="2000" i="1" lang="en-US">
                <a:solidFill>
                  <a:srgbClr val="002060"/>
                </a:solidFill>
              </a:rPr>
              <a:t> </a:t>
            </a:r>
            <a:r>
              <a:rPr dirty="0" sz="2000" lang="en-US">
                <a:solidFill>
                  <a:srgbClr val="002060"/>
                </a:solidFill>
              </a:rPr>
              <a:t>(</a:t>
            </a:r>
            <a:r>
              <a:rPr dirty="0" sz="2000" lang="en-US">
                <a:solidFill>
                  <a:srgbClr val="C00000"/>
                </a:solidFill>
              </a:rPr>
              <a:t>not to be confused with the abnormal four-layered cortex seen in </a:t>
            </a:r>
            <a:r>
              <a:rPr dirty="0" sz="2000" lang="en-US" err="1">
                <a:solidFill>
                  <a:srgbClr val="C00000"/>
                </a:solidFill>
              </a:rPr>
              <a:t>polymicrogyria</a:t>
            </a:r>
            <a:r>
              <a:rPr dirty="0" sz="2000" lang="en-US"/>
              <a:t>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80818" y="102546"/>
            <a:ext cx="8982364" cy="665154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the  ventricular  system  displays multiple  abnormalities.</a:t>
            </a:r>
            <a:r>
              <a:rPr dirty="0" sz="2000" lang="en-US">
                <a:solidFill>
                  <a:srgbClr val="7030A0"/>
                </a:solidFill>
              </a:rPr>
              <a:t> 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The  3</a:t>
            </a:r>
            <a:r>
              <a:rPr baseline="30000" dirty="0" sz="2000" lang="en-US"/>
              <a:t>rd</a:t>
            </a:r>
            <a:r>
              <a:rPr dirty="0" sz="2000" lang="en-US"/>
              <a:t>  ventricle mildly dilated and contain a large </a:t>
            </a:r>
            <a:r>
              <a:rPr dirty="0" sz="2000" lang="en-US" err="1"/>
              <a:t>massa</a:t>
            </a:r>
            <a:r>
              <a:rPr dirty="0" sz="2000" lang="en-US"/>
              <a:t> intermedia.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The  4</a:t>
            </a:r>
            <a:r>
              <a:rPr baseline="30000" dirty="0" sz="2000" lang="en-US"/>
              <a:t>th</a:t>
            </a:r>
            <a:r>
              <a:rPr dirty="0" sz="2000" lang="en-US"/>
              <a:t>  ventricle is  typically  small  or  </a:t>
            </a:r>
            <a:r>
              <a:rPr dirty="0" sz="2000" lang="en-US" err="1"/>
              <a:t>nonvisualized</a:t>
            </a:r>
            <a:r>
              <a:rPr dirty="0" sz="2000" lang="en-US"/>
              <a:t>,  flattened  and  elongated,  and extends  into  the  cervical  canal.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The lateral ventricles may be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Asymmetrically dilated.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Prominence of the atria and occipital horns (</a:t>
            </a:r>
            <a:r>
              <a:rPr dirty="0" sz="2000" lang="en-US" err="1"/>
              <a:t>colpocephaly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Septum </a:t>
            </a:r>
            <a:r>
              <a:rPr dirty="0" sz="2000" lang="en-US" err="1"/>
              <a:t>pellucidum</a:t>
            </a:r>
            <a:r>
              <a:rPr dirty="0" sz="2000" lang="en-US"/>
              <a:t> is frequently absent.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 sz="2000" lang="en-US"/>
              <a:t>This sharpness of the frontal horn (lemon sign) and the caudal displacement of the fourth ventricle (banana sign) are relatively easily seen on in utero ultrasound examinations.</a:t>
            </a:r>
          </a:p>
          <a:p>
            <a:pPr indent="0" marL="0">
              <a:buNone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chemeClr val="accent1">
                    <a:lumMod val="75000"/>
                  </a:schemeClr>
                </a:solidFill>
              </a:rPr>
              <a:t>Spinal anomalies</a:t>
            </a:r>
          </a:p>
          <a:p>
            <a:pPr lvl="1"/>
            <a:r>
              <a:rPr dirty="0" sz="2000" lang="en-US"/>
              <a:t>The posterior arch of the atlas is often missing.</a:t>
            </a:r>
          </a:p>
          <a:p>
            <a:pPr lvl="1"/>
            <a:r>
              <a:rPr dirty="0" sz="2000" lang="en-US" err="1"/>
              <a:t>Klippel-Feil</a:t>
            </a:r>
            <a:r>
              <a:rPr dirty="0" sz="2000" lang="en-US"/>
              <a:t> fusion anomalies of the cervical spine are present in a small group of patients. </a:t>
            </a:r>
          </a:p>
          <a:p>
            <a:pPr lvl="1"/>
            <a:r>
              <a:rPr b="1" dirty="0" sz="2000" lang="en-US"/>
              <a:t>Basilar impression and C1 assimilation are </a:t>
            </a:r>
            <a:r>
              <a:rPr b="1" dirty="0" sz="2000" lang="en-US">
                <a:solidFill>
                  <a:srgbClr val="C00000"/>
                </a:solidFill>
              </a:rPr>
              <a:t>uncommon in CIIM</a:t>
            </a:r>
            <a:r>
              <a:rPr b="1" dirty="0" sz="2000" lang="en-US"/>
              <a:t>. </a:t>
            </a:r>
          </a:p>
          <a:p>
            <a:pPr lvl="1"/>
            <a:r>
              <a:rPr dirty="0" sz="2000" lang="en-US"/>
              <a:t>Significant shortening and scalloping of the </a:t>
            </a:r>
            <a:r>
              <a:rPr dirty="0" sz="2000" lang="en-US" err="1"/>
              <a:t>clivus</a:t>
            </a:r>
            <a:r>
              <a:rPr dirty="0" sz="2000" lang="en-US"/>
              <a:t> can be seen (</a:t>
            </a:r>
            <a:r>
              <a:rPr dirty="0" sz="2000" lang="en-US" err="1"/>
              <a:t>platybasia</a:t>
            </a:r>
            <a:r>
              <a:rPr dirty="0" sz="2000" lang="en-US"/>
              <a:t>)</a:t>
            </a:r>
          </a:p>
        </p:txBody>
      </p:sp>
      <p:pic>
        <p:nvPicPr>
          <p:cNvPr id="2097167" name="Picture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43819"/>
          <a:stretch>
            <a:fillRect/>
          </a:stretch>
        </p:blipFill>
        <p:spPr>
          <a:xfrm>
            <a:off x="7192818" y="1315500"/>
            <a:ext cx="1783772" cy="1587500"/>
          </a:xfrm>
          <a:prstGeom prst="rect"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5636" y="8078"/>
            <a:ext cx="8312727" cy="6841843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99579" y="80818"/>
            <a:ext cx="8963603" cy="669636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sz="2400" lang="en-US" err="1" u="sng">
                <a:solidFill>
                  <a:srgbClr val="002060"/>
                </a:solidFill>
                <a:latin typeface="Algerian" pitchFamily="82" charset="77"/>
              </a:rPr>
              <a:t>Chiari</a:t>
            </a:r>
            <a:r>
              <a:rPr dirty="0" sz="2400" lang="en-US" u="sng">
                <a:solidFill>
                  <a:srgbClr val="002060"/>
                </a:solidFill>
                <a:latin typeface="Algerian" pitchFamily="82" charset="77"/>
              </a:rPr>
              <a:t> </a:t>
            </a:r>
            <a:r>
              <a:rPr b="1" dirty="0" sz="2400" lang="en-US" u="sng">
                <a:solidFill>
                  <a:srgbClr val="C00000"/>
                </a:solidFill>
                <a:latin typeface="Algerian" pitchFamily="82" charset="77"/>
              </a:rPr>
              <a:t>I</a:t>
            </a:r>
            <a:r>
              <a:rPr dirty="0" sz="2400" lang="en-US" u="sng">
                <a:solidFill>
                  <a:srgbClr val="002060"/>
                </a:solidFill>
                <a:latin typeface="Algerian" pitchFamily="82" charset="77"/>
              </a:rPr>
              <a:t> Malformation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AKA </a:t>
            </a:r>
            <a:r>
              <a:rPr b="1" dirty="0" sz="2000" lang="en-US">
                <a:solidFill>
                  <a:srgbClr val="0070C0"/>
                </a:solidFill>
              </a:rPr>
              <a:t>primary cerebellar </a:t>
            </a:r>
            <a:r>
              <a:rPr b="1" dirty="0" sz="2000" lang="en-US" err="1">
                <a:solidFill>
                  <a:srgbClr val="0070C0"/>
                </a:solidFill>
              </a:rPr>
              <a:t>ectopia</a:t>
            </a:r>
            <a:endParaRPr b="1" dirty="0" sz="2000" lang="en-US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5-mm or more caudal displacement of the cerebellar tonsils inferior to the foramen magnum.</a:t>
            </a:r>
          </a:p>
          <a:p>
            <a:r>
              <a:rPr dirty="0" sz="2000" lang="en-US"/>
              <a:t>The most commonly associated findings are </a:t>
            </a:r>
            <a:r>
              <a:rPr b="1" dirty="0" sz="2000" lang="en-US">
                <a:solidFill>
                  <a:srgbClr val="0070C0"/>
                </a:solidFill>
              </a:rPr>
              <a:t>cervical </a:t>
            </a:r>
            <a:r>
              <a:rPr b="1" dirty="0" sz="2000" lang="en-US" err="1">
                <a:solidFill>
                  <a:srgbClr val="0070C0"/>
                </a:solidFill>
              </a:rPr>
              <a:t>syringomyelia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</a:p>
          <a:p>
            <a:r>
              <a:rPr dirty="0" sz="2000" lang="en-US"/>
              <a:t>Hydrocephalus (&lt;10%) </a:t>
            </a:r>
          </a:p>
          <a:p>
            <a:r>
              <a:rPr dirty="0" sz="2000" lang="en-US"/>
              <a:t>Syrinx location is most often cervical, followed by </a:t>
            </a:r>
            <a:r>
              <a:rPr dirty="0" sz="2000" lang="en-US" err="1"/>
              <a:t>cervicothoracic</a:t>
            </a:r>
            <a:r>
              <a:rPr dirty="0" sz="2000" lang="en-US"/>
              <a:t>.</a:t>
            </a:r>
          </a:p>
          <a:p>
            <a:r>
              <a:rPr dirty="0" sz="2000" lang="en-US"/>
              <a:t>Age at presentation in </a:t>
            </a:r>
            <a:r>
              <a:rPr b="1" dirty="0" sz="2000" lang="en-US">
                <a:solidFill>
                  <a:srgbClr val="7030A0"/>
                </a:solidFill>
              </a:rPr>
              <a:t>young adult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r>
              <a:rPr b="1" dirty="0" sz="2000" lang="en-US" u="sng"/>
              <a:t>Pathophysiology :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 foramen  magnum potentially  compresses  the  herniated  cerebellar  tissue  and  restricts normal  CSF  flow  across  the  </a:t>
            </a:r>
            <a:r>
              <a:rPr dirty="0" sz="2000" lang="en-US" err="1"/>
              <a:t>craniocervical</a:t>
            </a:r>
            <a:r>
              <a:rPr dirty="0" sz="2000" lang="en-US"/>
              <a:t>  junction.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Pathologic descent of the cerebellar tonsils due to raised intracranial pressure (e.g., tumor) as CIM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14325" y="0"/>
            <a:ext cx="8515350" cy="6960961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01354" y="74905"/>
            <a:ext cx="6941292" cy="6708189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90261" y="83678"/>
            <a:ext cx="8972921" cy="6681957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Treatment</a:t>
            </a:r>
          </a:p>
          <a:p>
            <a:r>
              <a:rPr dirty="0" sz="2000" lang="en-US"/>
              <a:t>Early surgical intervention may prove life sustaining in Chiari II patients whose symptoms are referable to the medullary dysfunction.</a:t>
            </a:r>
          </a:p>
          <a:p>
            <a:r>
              <a:rPr dirty="0" sz="2000" lang="en-US"/>
              <a:t>Timing of decompression before </a:t>
            </a:r>
            <a:r>
              <a:rPr b="1" dirty="0" sz="2000" lang="en-US" u="sng">
                <a:solidFill>
                  <a:srgbClr val="7030A0"/>
                </a:solidFill>
              </a:rPr>
              <a:t>bilateral vocal cord paralysis</a:t>
            </a:r>
            <a:r>
              <a:rPr dirty="0" sz="2000" lang="en-US"/>
              <a:t> may predict a better outcome.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Indications for surgical intervention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The presence of a significant syrinx, or progressively enlarged.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Symptomatic</a:t>
            </a:r>
          </a:p>
          <a:p>
            <a:pPr lvl="1">
              <a:buFont typeface="Wingdings" pitchFamily="2" charset="2"/>
              <a:buChar char="ü"/>
            </a:pPr>
            <a:endParaRPr b="1" dirty="0" sz="2000" lang="en-US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Before surgical decompression, ventricular shunt can often obviate the need for decompression of hindbrain herniation.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sz="2000" lang="en-US"/>
              <a:t>Shunt revision can reverse acute respiratory arrest.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sz="2000" lang="en-US"/>
              <a:t>Lower cranial nerve findings may not improve after the shunt revision but rather only after posterior fossa decompression.</a:t>
            </a:r>
          </a:p>
          <a:p>
            <a:pPr lvl="1">
              <a:buFont typeface="Courier New" panose="02070309020205020404" pitchFamily="49" charset="0"/>
              <a:buChar char="o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if the symptoms are progressive or serious, despite adequate shunt function</a:t>
            </a:r>
            <a:r>
              <a:rPr dirty="0" sz="2000" lang="en-US"/>
              <a:t> consideration should be given to surgical decompression.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86014" y="82664"/>
            <a:ext cx="8977168" cy="6694518"/>
          </a:xfrm>
        </p:spPr>
        <p:txBody>
          <a:bodyPr>
            <a:normAutofit/>
          </a:bodyPr>
          <a:p>
            <a:r>
              <a:rPr b="1" dirty="0" sz="2000" lang="en-US"/>
              <a:t>The confluence of sinuses</a:t>
            </a:r>
            <a:r>
              <a:rPr dirty="0" sz="2000" lang="en-US"/>
              <a:t> can be </a:t>
            </a:r>
            <a:r>
              <a:rPr dirty="0" sz="2000" lang="en-US" u="sng">
                <a:solidFill>
                  <a:srgbClr val="C00000"/>
                </a:solidFill>
              </a:rPr>
              <a:t>as low as the rim of the foramen magnum, and the </a:t>
            </a:r>
            <a:r>
              <a:rPr dirty="0" sz="2000" lang="en-US" err="1" u="sng">
                <a:solidFill>
                  <a:srgbClr val="C00000"/>
                </a:solidFill>
              </a:rPr>
              <a:t>dura</a:t>
            </a:r>
            <a:r>
              <a:rPr dirty="0" sz="2000" lang="en-US" u="sng">
                <a:solidFill>
                  <a:srgbClr val="C00000"/>
                </a:solidFill>
              </a:rPr>
              <a:t> may contain large venous sinuses</a:t>
            </a:r>
            <a:r>
              <a:rPr dirty="0" sz="2000" lang="en-US"/>
              <a:t>. </a:t>
            </a:r>
          </a:p>
          <a:p>
            <a:r>
              <a:rPr dirty="0" sz="2000" lang="en-US"/>
              <a:t>The choroid plexus is identified by its yellow-orange color and granular appearance. </a:t>
            </a:r>
          </a:p>
          <a:p>
            <a:endParaRPr dirty="0" sz="2000" lang="en-US"/>
          </a:p>
          <a:p>
            <a:r>
              <a:rPr b="1" dirty="0" sz="2000" lang="en-US">
                <a:solidFill>
                  <a:srgbClr val="002060"/>
                </a:solidFill>
              </a:rPr>
              <a:t>The interface between vermis and medulla is usually densely adherent and difficult to separate. </a:t>
            </a:r>
          </a:p>
          <a:p>
            <a:r>
              <a:rPr dirty="0" sz="2000" lang="en-US"/>
              <a:t>The procedure is not thought to be finished until the avascular floor of the fourth ventricle is well visualized. </a:t>
            </a:r>
          </a:p>
          <a:p>
            <a:endParaRPr dirty="0" sz="2000" lang="en-US"/>
          </a:p>
        </p:txBody>
      </p:sp>
      <p:pic>
        <p:nvPicPr>
          <p:cNvPr id="209717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30154" y="3429000"/>
            <a:ext cx="8683691" cy="334128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80818" y="92030"/>
            <a:ext cx="8982363" cy="668515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COMPLICATIONS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Common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Direct vascular or neural injury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Pseudomeningoceles.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CSF leaks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Meningitis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Bleeding from dural venous lakes can be profuse at times</a:t>
            </a:r>
          </a:p>
          <a:p>
            <a:endParaRPr dirty="0" sz="2000" lang="en-US"/>
          </a:p>
          <a:p>
            <a:r>
              <a:rPr b="1" dirty="0" sz="2000" lang="en-US"/>
              <a:t>Less common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Occipital-cervical instability.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Acute postoperative hydrocephalus secondary to </a:t>
            </a:r>
            <a:r>
              <a:rPr dirty="0" sz="2000" lang="en-US" err="1"/>
              <a:t>Infratentorial</a:t>
            </a:r>
            <a:r>
              <a:rPr dirty="0" sz="2000" lang="en-US"/>
              <a:t> </a:t>
            </a:r>
            <a:r>
              <a:rPr dirty="0" sz="2000" lang="en-US" err="1"/>
              <a:t>hygromas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Anterior brainstem compression from a retroflexed odontoid.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Cerebellar slump or ptosis:</a:t>
            </a:r>
          </a:p>
          <a:p>
            <a:r>
              <a:rPr dirty="0" sz="2000" lang="en-US"/>
              <a:t>Which results from extending a </a:t>
            </a:r>
            <a:r>
              <a:rPr dirty="0" sz="2000" lang="en-US" err="1"/>
              <a:t>craniectomy</a:t>
            </a:r>
            <a:r>
              <a:rPr dirty="0" sz="2000" lang="en-US"/>
              <a:t> so far laterally that the cerebellum herniates through the </a:t>
            </a:r>
            <a:r>
              <a:rPr dirty="0" sz="2000" lang="en-US" err="1"/>
              <a:t>craniectomy</a:t>
            </a:r>
            <a:r>
              <a:rPr dirty="0" sz="2000" lang="en-US"/>
              <a:t> defect.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80818" y="92364"/>
            <a:ext cx="8970818" cy="668481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Prognosis</a:t>
            </a:r>
          </a:p>
          <a:p>
            <a:r>
              <a:rPr dirty="0" sz="2000" lang="en-US"/>
              <a:t>Early recognition and treatment of brainstem compromise in Chiari II patients produces prompt and long-term clinical recovery. </a:t>
            </a:r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FOLLOW-UP </a:t>
            </a:r>
          </a:p>
          <a:p>
            <a:r>
              <a:rPr dirty="0" sz="2000" lang="en-US"/>
              <a:t>Children with symptomatic CIIM require closer follow-up. </a:t>
            </a:r>
          </a:p>
          <a:p>
            <a:r>
              <a:rPr dirty="0" sz="2000" lang="en-US"/>
              <a:t>MRI is performed at 3 months to evaluate ventricular size .</a:t>
            </a:r>
          </a:p>
          <a:p>
            <a:endParaRPr dirty="0" sz="2000" lang="en-US"/>
          </a:p>
        </p:txBody>
      </p:sp>
      <p:sp>
        <p:nvSpPr>
          <p:cNvPr id="1048619" name="Title 1"/>
          <p:cNvSpPr txBox="1"/>
          <p:nvPr/>
        </p:nvSpPr>
        <p:spPr>
          <a:xfrm>
            <a:off x="175078" y="2866514"/>
            <a:ext cx="2500993" cy="621960"/>
          </a:xfrm>
          <a:prstGeom prst="rect"/>
        </p:spPr>
        <p:txBody>
          <a:bodyPr anchor="ctr" bIns="34290" lIns="68580" rIns="68580" rtlCol="0" tIns="3429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dirty="0" sz="3300" lang="en-US" u="sng">
              <a:solidFill>
                <a:schemeClr val="accent1">
                  <a:lumMod val="75000"/>
                </a:schemeClr>
              </a:solidFill>
              <a:latin typeface="Algerian" pitchFamily="82" charset="77"/>
            </a:endParaRPr>
          </a:p>
        </p:txBody>
      </p:sp>
      <p:sp>
        <p:nvSpPr>
          <p:cNvPr id="1048620" name="Content Placeholder 3"/>
          <p:cNvSpPr txBox="1"/>
          <p:nvPr/>
        </p:nvSpPr>
        <p:spPr>
          <a:xfrm>
            <a:off x="175078" y="3488475"/>
            <a:ext cx="7886700" cy="817705"/>
          </a:xfrm>
          <a:prstGeom prst="rect"/>
        </p:spPr>
        <p:txBody>
          <a:bodyPr bIns="34290" lIns="68580" rIns="68580" rtlCol="0" tIns="3429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 sz="2100" lang="en-US"/>
          </a:p>
        </p:txBody>
      </p:sp>
      <p:pic>
        <p:nvPicPr>
          <p:cNvPr id="2097172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51875" y="2343727"/>
            <a:ext cx="8828703" cy="4421909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857250"/>
            <a:ext cx="4572001" cy="51435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857250"/>
            <a:ext cx="4572000" cy="51435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95703" y="82879"/>
            <a:ext cx="8952593" cy="667121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sz="2000" lang="en-US" err="1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Chiari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</a:t>
            </a:r>
            <a:r>
              <a:rPr b="1" dirty="0" sz="2000" lang="en-US" u="sng">
                <a:solidFill>
                  <a:srgbClr val="C00000"/>
                </a:solidFill>
                <a:latin typeface="Algerian" pitchFamily="82" charset="77"/>
              </a:rPr>
              <a:t>III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Malformation </a:t>
            </a:r>
          </a:p>
          <a:p>
            <a:r>
              <a:rPr dirty="0" sz="2000" lang="en-US"/>
              <a:t>AKA </a:t>
            </a:r>
            <a:r>
              <a:rPr dirty="0" sz="2000" lang="en-US" err="1"/>
              <a:t>rhombencephalocele</a:t>
            </a:r>
            <a:endParaRPr dirty="0" sz="2000" lang="en-US"/>
          </a:p>
          <a:p>
            <a:r>
              <a:rPr dirty="0" sz="2000" lang="en-US"/>
              <a:t>The rarest &amp; the most severe form</a:t>
            </a:r>
          </a:p>
          <a:p>
            <a:r>
              <a:rPr dirty="0" sz="2000" lang="en-US"/>
              <a:t>Herniation of cerebellum and brainstem into a posterior </a:t>
            </a:r>
            <a:r>
              <a:rPr dirty="0" sz="2000" lang="en-US" err="1"/>
              <a:t>encephalocele</a:t>
            </a:r>
            <a:r>
              <a:rPr dirty="0" sz="2000" lang="en-US"/>
              <a:t>.</a:t>
            </a:r>
          </a:p>
          <a:p>
            <a:r>
              <a:rPr dirty="0" sz="2000" lang="en-US"/>
              <a:t>Severe neurological, developmental, and cranial nerve defects, in conjunction with seizures and respiratory insufficiency, are common.</a:t>
            </a:r>
          </a:p>
          <a:p>
            <a:r>
              <a:rPr dirty="0" sz="2000" lang="en-US"/>
              <a:t>Surgical planning follows the same basic principles of any </a:t>
            </a:r>
            <a:r>
              <a:rPr dirty="0" sz="2000" lang="en-US" err="1"/>
              <a:t>encephalocele</a:t>
            </a:r>
            <a:r>
              <a:rPr dirty="0" sz="2000" lang="en-US"/>
              <a:t> closure.</a:t>
            </a:r>
          </a:p>
          <a:p>
            <a:r>
              <a:rPr dirty="0" sz="2000" lang="en-US"/>
              <a:t>Poor prognosis.</a:t>
            </a:r>
          </a:p>
          <a:p>
            <a:endParaRPr dirty="0" sz="2000" lang="en-US"/>
          </a:p>
        </p:txBody>
      </p:sp>
      <p:pic>
        <p:nvPicPr>
          <p:cNvPr id="209717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16054" y="2852651"/>
            <a:ext cx="4911890" cy="3901440"/>
          </a:xfrm>
          <a:prstGeom prst="rect"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73684" y="70353"/>
            <a:ext cx="8196631" cy="6717293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80819" y="80818"/>
            <a:ext cx="8982364" cy="668481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sz="2000" lang="en-US" err="1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Chiari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</a:t>
            </a:r>
            <a:r>
              <a:rPr b="1" dirty="0" sz="2000" lang="en-US" u="sng">
                <a:solidFill>
                  <a:srgbClr val="C00000"/>
                </a:solidFill>
                <a:latin typeface="Algerian" pitchFamily="82" charset="77"/>
              </a:rPr>
              <a:t>IV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Malformation</a:t>
            </a:r>
            <a:r>
              <a:rPr dirty="0" sz="2000" lang="en-US" u="sng">
                <a:solidFill>
                  <a:schemeClr val="accent2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 Consisting of </a:t>
            </a:r>
          </a:p>
          <a:p>
            <a:pPr lvl="1"/>
            <a:r>
              <a:rPr dirty="0" sz="2000" lang="en-US"/>
              <a:t>Cerebellar hypoplasia or aplasia.</a:t>
            </a:r>
          </a:p>
          <a:p>
            <a:pPr lvl="1"/>
            <a:r>
              <a:rPr dirty="0" sz="2000" lang="en-US"/>
              <a:t>Posterior fossa is normal in size.</a:t>
            </a:r>
          </a:p>
          <a:p>
            <a:pPr lvl="1"/>
            <a:r>
              <a:rPr dirty="0" sz="2000" lang="en-US"/>
              <a:t>Absence of any hindbrain herniation.</a:t>
            </a:r>
          </a:p>
        </p:txBody>
      </p:sp>
      <p:pic>
        <p:nvPicPr>
          <p:cNvPr id="209717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089727" y="1981973"/>
            <a:ext cx="4964546" cy="4783663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21409" y="-11107"/>
            <a:ext cx="8301182" cy="6869107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Content Placeholder 2"/>
          <p:cNvSpPr>
            <a:spLocks noGrp="1"/>
          </p:cNvSpPr>
          <p:nvPr>
            <p:ph idx="1"/>
          </p:nvPr>
        </p:nvSpPr>
        <p:spPr>
          <a:xfrm>
            <a:off x="80818" y="82880"/>
            <a:ext cx="8982363" cy="6682755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dirty="0" sz="2000" lang="en-US" err="1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Chiari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</a:t>
            </a:r>
            <a:r>
              <a:rPr b="1" dirty="0" sz="2000" lang="en-US" u="sng">
                <a:solidFill>
                  <a:srgbClr val="C00000"/>
                </a:solidFill>
                <a:latin typeface="Algerian" pitchFamily="82" charset="77"/>
              </a:rPr>
              <a:t>0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Malformation</a:t>
            </a:r>
            <a:r>
              <a:rPr dirty="0" sz="2000" lang="en-US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 err="1"/>
              <a:t>Syringomyelia</a:t>
            </a:r>
            <a:r>
              <a:rPr dirty="0" sz="2000" lang="en-US"/>
              <a:t> without tonsillar herniation that responds to posterior fossa decompression.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Abnormal CSF flow at the posterior fossa or foramen magnum was the suspected cause.</a:t>
            </a:r>
          </a:p>
          <a:p>
            <a:r>
              <a:rPr dirty="0" sz="2000" lang="en-US" u="sng"/>
              <a:t>Causes include </a:t>
            </a:r>
          </a:p>
          <a:p>
            <a:pPr indent="-385763" lvl="1" marL="728663">
              <a:buFont typeface="+mj-lt"/>
              <a:buAutoNum type="arabicParenR"/>
            </a:pPr>
            <a:r>
              <a:rPr dirty="0" sz="2000" lang="en-US"/>
              <a:t>Crowded foramen magnum.</a:t>
            </a:r>
          </a:p>
          <a:p>
            <a:pPr indent="-385763" lvl="1" marL="728663">
              <a:buFont typeface="+mj-lt"/>
              <a:buAutoNum type="arabicParenR"/>
            </a:pPr>
            <a:r>
              <a:rPr dirty="0" sz="2000" lang="en-US"/>
              <a:t>Multiple arachnoid adhesions.</a:t>
            </a:r>
          </a:p>
          <a:p>
            <a:pPr indent="-385763" lvl="1" marL="728663">
              <a:buFont typeface="+mj-lt"/>
              <a:buAutoNum type="arabicParenR"/>
            </a:pPr>
            <a:r>
              <a:rPr dirty="0" sz="2000" lang="en-US"/>
              <a:t>4</a:t>
            </a:r>
            <a:r>
              <a:rPr baseline="30000" dirty="0" sz="2000" lang="en-US"/>
              <a:t>th</a:t>
            </a:r>
            <a:r>
              <a:rPr dirty="0" sz="2000" lang="en-US"/>
              <a:t>  ventricular arachnoid veil. </a:t>
            </a:r>
          </a:p>
          <a:p>
            <a:pPr indent="-385763" lvl="1" marL="728663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Respond to posterior fossa decompression and </a:t>
            </a:r>
            <a:r>
              <a:rPr b="1" dirty="0" sz="2000" lang="en-US" err="1"/>
              <a:t>duraplasty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without</a:t>
            </a:r>
            <a:r>
              <a:rPr dirty="0" sz="2000" lang="en-US"/>
              <a:t> </a:t>
            </a:r>
            <a:r>
              <a:rPr dirty="0" sz="2000" lang="en-US">
                <a:solidFill>
                  <a:srgbClr val="C00000"/>
                </a:solidFill>
              </a:rPr>
              <a:t>direct fenestration or management of the syrinx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Exclude other causes of syrinx is necessary before consideration of posterior fossa decompression.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7009" y="383887"/>
            <a:ext cx="4569732" cy="4035505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24" name="TextBox 6"/>
          <p:cNvSpPr txBox="1"/>
          <p:nvPr/>
        </p:nvSpPr>
        <p:spPr>
          <a:xfrm>
            <a:off x="109991" y="4534963"/>
            <a:ext cx="4462009" cy="1424940"/>
          </a:xfrm>
          <a:prstGeom prst="rect"/>
          <a:noFill/>
        </p:spPr>
        <p:txBody>
          <a:bodyPr wrap="square">
            <a:spAutoFit/>
          </a:bodyPr>
          <a:p>
            <a:r>
              <a:rPr b="0" dirty="0" i="0" lang="en-US">
                <a:effectLst/>
              </a:rPr>
              <a:t>Sagittal T2WI MR reveals </a:t>
            </a:r>
            <a:r>
              <a:rPr b="0" dirty="0" i="0" lang="en-US" err="1">
                <a:effectLst/>
              </a:rPr>
              <a:t>syringohydromyelia</a:t>
            </a:r>
            <a:r>
              <a:rPr b="0" dirty="0" i="0" lang="en-US">
                <a:effectLst/>
              </a:rPr>
              <a:t>  of the </a:t>
            </a:r>
            <a:r>
              <a:rPr b="0" dirty="0" i="0" lang="en-US" err="1">
                <a:effectLst/>
              </a:rPr>
              <a:t>midcervical</a:t>
            </a:r>
            <a:r>
              <a:rPr b="0" dirty="0" i="0" lang="en-US">
                <a:effectLst/>
              </a:rPr>
              <a:t> spinal cord in conjunction with low </a:t>
            </a:r>
            <a:r>
              <a:rPr b="0" dirty="0" i="0" lang="en-US" err="1">
                <a:effectLst/>
              </a:rPr>
              <a:t>obex</a:t>
            </a:r>
            <a:r>
              <a:rPr b="0" dirty="0" i="0" lang="en-US">
                <a:effectLst/>
              </a:rPr>
              <a:t>  position. The cerebellar tonsils are rounded without abnormal caudal descent.</a:t>
            </a:r>
            <a:endParaRPr dirty="0" lang="en-US"/>
          </a:p>
        </p:txBody>
      </p:sp>
      <p:pic>
        <p:nvPicPr>
          <p:cNvPr id="2097179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86741" y="383887"/>
            <a:ext cx="4574269" cy="4035504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25" name="TextBox 10"/>
          <p:cNvSpPr txBox="1"/>
          <p:nvPr/>
        </p:nvSpPr>
        <p:spPr>
          <a:xfrm>
            <a:off x="4572000" y="4534963"/>
            <a:ext cx="4572000" cy="1691641"/>
          </a:xfrm>
          <a:prstGeom prst="rect"/>
          <a:noFill/>
        </p:spPr>
        <p:txBody>
          <a:bodyPr wrap="square">
            <a:spAutoFit/>
          </a:bodyPr>
          <a:p>
            <a:r>
              <a:rPr b="0" dirty="0" i="0" lang="en-US">
                <a:effectLst/>
              </a:rPr>
              <a:t>Sagittal T1WI MR confirms </a:t>
            </a:r>
            <a:r>
              <a:rPr b="0" dirty="0" i="0" lang="en-US" err="1">
                <a:effectLst/>
              </a:rPr>
              <a:t>midcervical</a:t>
            </a:r>
            <a:r>
              <a:rPr b="0" dirty="0" i="0" lang="en-US">
                <a:effectLst/>
              </a:rPr>
              <a:t> </a:t>
            </a:r>
            <a:r>
              <a:rPr b="0" dirty="0" i="0" lang="en-US" err="1">
                <a:effectLst/>
              </a:rPr>
              <a:t>syringohydromyelia</a:t>
            </a:r>
            <a:r>
              <a:rPr b="0" dirty="0" i="0" lang="en-US">
                <a:effectLst/>
              </a:rPr>
              <a:t> . No cerebellar tonsillar </a:t>
            </a:r>
            <a:r>
              <a:rPr b="0" dirty="0" i="0" lang="en-US" err="1">
                <a:effectLst/>
              </a:rPr>
              <a:t>ectopia</a:t>
            </a:r>
            <a:r>
              <a:rPr b="0" dirty="0" i="0" lang="en-US">
                <a:effectLst/>
              </a:rPr>
              <a:t> is present to explain </a:t>
            </a:r>
            <a:r>
              <a:rPr b="0" dirty="0" i="0" lang="en-US" err="1">
                <a:effectLst/>
              </a:rPr>
              <a:t>syringohydromyelia</a:t>
            </a:r>
            <a:r>
              <a:rPr b="0" dirty="0" i="0" lang="en-US">
                <a:effectLst/>
              </a:rPr>
              <a:t>, although the </a:t>
            </a:r>
            <a:r>
              <a:rPr b="0" dirty="0" i="0" lang="en-US" err="1">
                <a:effectLst/>
              </a:rPr>
              <a:t>obex</a:t>
            </a:r>
            <a:r>
              <a:rPr b="0" dirty="0" i="0" lang="en-US">
                <a:effectLst/>
              </a:rPr>
              <a:t>  is low, prompting clinical consideration of </a:t>
            </a:r>
            <a:r>
              <a:rPr b="0" dirty="0" i="0" lang="en-US" err="1">
                <a:effectLst/>
              </a:rPr>
              <a:t>Chiari</a:t>
            </a:r>
            <a:r>
              <a:rPr b="0" dirty="0" i="0" lang="en-US">
                <a:effectLst/>
              </a:rPr>
              <a:t> 0 malformation.</a:t>
            </a:r>
            <a:endParaRPr dirty="0"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72000" y="2059669"/>
            <a:ext cx="4572000" cy="4666592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26" name="TextBox 8"/>
          <p:cNvSpPr txBox="1"/>
          <p:nvPr/>
        </p:nvSpPr>
        <p:spPr>
          <a:xfrm>
            <a:off x="84365" y="66192"/>
            <a:ext cx="8967271" cy="1938992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Font typeface="Wingdings" pitchFamily="2" charset="2"/>
              <a:buChar char="q"/>
            </a:pPr>
            <a:r>
              <a:rPr dirty="0" sz="2000" lang="en-US" err="1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Chiari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 </a:t>
            </a:r>
            <a:r>
              <a:rPr b="1" dirty="0" sz="2000" lang="en-US" u="sng">
                <a:solidFill>
                  <a:srgbClr val="C00000"/>
                </a:solidFill>
                <a:latin typeface="Algerian" pitchFamily="82" charset="77"/>
              </a:rPr>
              <a:t>1.5</a:t>
            </a:r>
            <a:r>
              <a:rPr dirty="0" sz="2000" lang="en-US" u="sng">
                <a:solidFill>
                  <a:srgbClr val="C00000"/>
                </a:solidFill>
                <a:latin typeface="Algerian" pitchFamily="82" charset="77"/>
              </a:rPr>
              <a:t> </a:t>
            </a:r>
            <a:r>
              <a:rPr dirty="0" sz="2000" lang="en-US" u="sng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  <a:t>Malformation </a:t>
            </a:r>
            <a:endParaRPr dirty="0" sz="2000" lang="en-US" u="sng">
              <a:solidFill>
                <a:schemeClr val="accent1">
                  <a:lumMod val="75000"/>
                </a:schemeClr>
              </a:solidFill>
            </a:endParaRP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b="1" dirty="0" sz="2000" i="0" lang="en-US">
                <a:effectLst/>
                <a:latin typeface="Open Sans"/>
              </a:rPr>
              <a:t>bulbar variant of </a:t>
            </a:r>
            <a:r>
              <a:rPr b="1" dirty="0" sz="2000" i="0" lang="en-US" err="1">
                <a:effectLst/>
                <a:latin typeface="Open Sans"/>
              </a:rPr>
              <a:t>Chiari</a:t>
            </a:r>
            <a:r>
              <a:rPr b="1" dirty="0" sz="2000" i="0" lang="en-US">
                <a:effectLst/>
                <a:latin typeface="Open Sans"/>
              </a:rPr>
              <a:t> I malformation</a:t>
            </a:r>
            <a:endParaRPr b="0" dirty="0" sz="2000" i="0" lang="en-US">
              <a:effectLst/>
              <a:latin typeface="Open Sans"/>
            </a:endParaRP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>
                <a:latin typeface="Open Sans"/>
              </a:rPr>
              <a:t>Is</a:t>
            </a:r>
            <a:r>
              <a:rPr b="0" dirty="0" sz="2000" i="0" lang="en-US">
                <a:effectLst/>
                <a:latin typeface="Open Sans"/>
              </a:rPr>
              <a:t> the combination of cerebellar tonsillar herniation (as seen in CIM) along with caudal herniation of some portion of the </a:t>
            </a:r>
            <a:r>
              <a:rPr b="0" dirty="0" sz="2000" i="0" lang="en-US" strike="noStrike" u="none">
                <a:effectLst/>
                <a:latin typeface="Open Sans"/>
                <a:hlinkClick r:id="rId2"/>
              </a:rPr>
              <a:t>brainstem</a:t>
            </a:r>
            <a:r>
              <a:rPr b="0" dirty="0" sz="2000" i="0" lang="en-US">
                <a:effectLst/>
                <a:latin typeface="Open Sans"/>
              </a:rPr>
              <a:t> (often </a:t>
            </a:r>
            <a:r>
              <a:rPr b="0" dirty="0" sz="2000" i="0" lang="en-US" err="1">
                <a:effectLst/>
                <a:latin typeface="Open Sans"/>
              </a:rPr>
              <a:t>obex</a:t>
            </a:r>
            <a:r>
              <a:rPr b="0" dirty="0" sz="2000" i="0" lang="en-US">
                <a:effectLst/>
                <a:latin typeface="Open Sans"/>
              </a:rPr>
              <a:t> of the </a:t>
            </a:r>
            <a:r>
              <a:rPr b="0" dirty="0" sz="2000" i="0" lang="en-US" strike="noStrike" u="none">
                <a:effectLst/>
                <a:latin typeface="Open Sans"/>
                <a:hlinkClick r:id="rId3"/>
              </a:rPr>
              <a:t>medulla oblongata</a:t>
            </a:r>
            <a:r>
              <a:rPr b="0" dirty="0" sz="2000" i="0" lang="en-US">
                <a:effectLst/>
                <a:latin typeface="Open Sans"/>
              </a:rPr>
              <a:t>) through the </a:t>
            </a:r>
            <a:r>
              <a:rPr b="0" dirty="0" sz="2000" i="0" lang="en-US" strike="noStrike" u="none">
                <a:effectLst/>
                <a:latin typeface="Open Sans"/>
                <a:hlinkClick r:id="rId4"/>
              </a:rPr>
              <a:t>foramen magnum</a:t>
            </a:r>
            <a:r>
              <a:rPr b="0" dirty="0" sz="2000" i="0" lang="en-US">
                <a:effectLst/>
                <a:latin typeface="Open Sans"/>
              </a:rPr>
              <a:t>.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b="0" dirty="0" sz="2000" i="0" lang="en-US">
                <a:effectLst/>
                <a:latin typeface="Open Sans"/>
              </a:rPr>
              <a:t>It is considered a progression of </a:t>
            </a:r>
            <a:r>
              <a:rPr b="0" dirty="0" sz="2000" i="0" lang="en-US" err="1" strike="noStrike" u="none">
                <a:solidFill>
                  <a:srgbClr val="0563C1"/>
                </a:solidFill>
                <a:effectLst/>
                <a:latin typeface="Open Sans"/>
                <a:hlinkClick r:id="rId5"/>
              </a:rPr>
              <a:t>Chiari</a:t>
            </a:r>
            <a:r>
              <a:rPr b="0" dirty="0" sz="2000" i="0" lang="en-US" strike="noStrike" u="none">
                <a:effectLst/>
                <a:latin typeface="Open Sans"/>
                <a:hlinkClick r:id="rId5"/>
              </a:rPr>
              <a:t> I malformation</a:t>
            </a:r>
            <a:r>
              <a:rPr b="0" dirty="0" sz="2000" i="0" lang="en-US">
                <a:effectLst/>
                <a:latin typeface="Open Sans"/>
              </a:rPr>
              <a:t>.</a:t>
            </a:r>
            <a:endParaRPr dirty="0" sz="2000" lang="en-US">
              <a:latin typeface="Open Sans"/>
            </a:endParaRPr>
          </a:p>
        </p:txBody>
      </p:sp>
      <p:pic>
        <p:nvPicPr>
          <p:cNvPr id="209718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0" y="2065361"/>
            <a:ext cx="4572000" cy="46609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Content Placeholder 2"/>
          <p:cNvSpPr>
            <a:spLocks noGrp="1"/>
          </p:cNvSpPr>
          <p:nvPr>
            <p:ph idx="1"/>
          </p:nvPr>
        </p:nvSpPr>
        <p:spPr>
          <a:xfrm>
            <a:off x="92364" y="82005"/>
            <a:ext cx="8959271" cy="6683631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000" lang="en-US" err="1" u="sng">
                <a:solidFill>
                  <a:srgbClr val="C00000"/>
                </a:solidFill>
              </a:rPr>
              <a:t>Syringohydromyelia</a:t>
            </a:r>
            <a:endParaRPr b="1" dirty="0" sz="20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i="0" lang="en-US" err="1">
                <a:solidFill>
                  <a:srgbClr val="0070C0"/>
                </a:solidFill>
                <a:effectLst/>
                <a:cs typeface="Aldhabi" pitchFamily="2" charset="-78"/>
              </a:rPr>
              <a:t>Syringomyelia</a:t>
            </a:r>
            <a:r>
              <a:rPr dirty="0" sz="2000" i="0" lang="en-US">
                <a:solidFill>
                  <a:srgbClr val="3C4043"/>
                </a:solidFill>
                <a:effectLst/>
                <a:cs typeface="Aldhabi" pitchFamily="2" charset="-78"/>
              </a:rPr>
              <a:t> </a:t>
            </a:r>
            <a:r>
              <a:rPr dirty="0" sz="2000" i="0" lang="en-US">
                <a:effectLst/>
                <a:cs typeface="Aldhabi" pitchFamily="2" charset="-78"/>
              </a:rPr>
              <a:t>is the development of a fluid-filled cavity or syrinx within the spinal cord. </a:t>
            </a:r>
          </a:p>
          <a:p>
            <a:pPr>
              <a:buFont typeface="Wingdings" pitchFamily="2" charset="2"/>
              <a:buChar char="Ø"/>
            </a:pPr>
            <a:r>
              <a:rPr b="1" dirty="0" sz="2000" i="0" lang="en-US" err="1">
                <a:solidFill>
                  <a:srgbClr val="0070C0"/>
                </a:solidFill>
                <a:effectLst/>
                <a:cs typeface="Aldhabi" pitchFamily="2" charset="-78"/>
              </a:rPr>
              <a:t>Hydromyelia</a:t>
            </a:r>
            <a:r>
              <a:rPr dirty="0" sz="2000" i="0" lang="en-US">
                <a:solidFill>
                  <a:srgbClr val="3C4043"/>
                </a:solidFill>
                <a:effectLst/>
                <a:cs typeface="Aldhabi" pitchFamily="2" charset="-78"/>
              </a:rPr>
              <a:t> </a:t>
            </a:r>
            <a:r>
              <a:rPr dirty="0" sz="2000" i="0" lang="en-US">
                <a:effectLst/>
                <a:cs typeface="Aldhabi" pitchFamily="2" charset="-78"/>
              </a:rPr>
              <a:t>is a dilatation of the central canal by cerebrospinal fluid (CSF) and may be included within the definition of </a:t>
            </a:r>
            <a:r>
              <a:rPr dirty="0" sz="2000" i="0" lang="en-US" err="1">
                <a:effectLst/>
                <a:cs typeface="Aldhabi" pitchFamily="2" charset="-78"/>
              </a:rPr>
              <a:t>syringomyelia</a:t>
            </a:r>
            <a:r>
              <a:rPr dirty="0" sz="2000" i="0" lang="en-US">
                <a:effectLst/>
                <a:cs typeface="Aldhabi" pitchFamily="2" charset="-78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dirty="0" sz="2000" lang="en-US">
              <a:solidFill>
                <a:srgbClr val="3C4043"/>
              </a:solidFill>
              <a:cs typeface="Aldhabi" pitchFamily="2" charset="-78"/>
            </a:endParaRPr>
          </a:p>
          <a:p>
            <a:pPr>
              <a:buFont typeface="Wingdings" pitchFamily="2" charset="2"/>
              <a:buChar char="§"/>
            </a:pPr>
            <a:r>
              <a:rPr b="1" dirty="0" sz="2000" lang="en-US" u="sng">
                <a:cs typeface="Aldhabi" pitchFamily="2" charset="-78"/>
              </a:rPr>
              <a:t>If  the 4</a:t>
            </a:r>
            <a:r>
              <a:rPr baseline="30000" b="1" dirty="0" sz="2000" lang="en-US" u="sng">
                <a:cs typeface="Aldhabi" pitchFamily="2" charset="-78"/>
              </a:rPr>
              <a:t>th</a:t>
            </a:r>
            <a:r>
              <a:rPr b="1" dirty="0" sz="2000" lang="en-US" u="sng">
                <a:cs typeface="Aldhabi" pitchFamily="2" charset="-78"/>
              </a:rPr>
              <a:t> ventricular  pulsations  were  overactive</a:t>
            </a:r>
          </a:p>
          <a:p>
            <a:pPr lvl="1"/>
            <a:r>
              <a:rPr dirty="0" sz="2000" lang="en-US">
                <a:cs typeface="Aldhabi" pitchFamily="2" charset="-78"/>
              </a:rPr>
              <a:t>the  </a:t>
            </a:r>
            <a:r>
              <a:rPr dirty="0" sz="2000" lang="en-US" err="1">
                <a:cs typeface="Aldhabi" pitchFamily="2" charset="-78"/>
              </a:rPr>
              <a:t>tentorium</a:t>
            </a:r>
            <a:r>
              <a:rPr dirty="0" sz="2000" lang="en-US">
                <a:cs typeface="Aldhabi" pitchFamily="2" charset="-78"/>
              </a:rPr>
              <a:t>  would  be  pushed  upward, and  a  Dandy-Walker malformation  could  develop. 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 u="sng">
                <a:cs typeface="Aldhabi" pitchFamily="2" charset="-78"/>
              </a:rPr>
              <a:t>If  the  </a:t>
            </a:r>
            <a:r>
              <a:rPr b="1" dirty="0" sz="2000" lang="en-US" err="1" u="sng">
                <a:cs typeface="Aldhabi" pitchFamily="2" charset="-78"/>
              </a:rPr>
              <a:t>supratentorial</a:t>
            </a:r>
            <a:r>
              <a:rPr b="1" dirty="0" sz="2000" lang="en-US" u="sng">
                <a:cs typeface="Aldhabi" pitchFamily="2" charset="-78"/>
              </a:rPr>
              <a:t> pulsations  were  overactive</a:t>
            </a:r>
          </a:p>
          <a:p>
            <a:pPr lvl="1"/>
            <a:r>
              <a:rPr dirty="0" sz="2000" lang="en-US" err="1">
                <a:cs typeface="Aldhabi" pitchFamily="2" charset="-78"/>
              </a:rPr>
              <a:t>Tentorial</a:t>
            </a:r>
            <a:r>
              <a:rPr dirty="0" sz="2000" lang="en-US">
                <a:cs typeface="Aldhabi" pitchFamily="2" charset="-78"/>
              </a:rPr>
              <a:t>  migration  would  become such  that  the  posterior  fossa  is  small,  allowing  the  development of  a  </a:t>
            </a:r>
            <a:r>
              <a:rPr dirty="0" sz="2000" lang="en-US" err="1">
                <a:cs typeface="Aldhabi" pitchFamily="2" charset="-78"/>
              </a:rPr>
              <a:t>Chiari</a:t>
            </a:r>
            <a:r>
              <a:rPr dirty="0" sz="2000" lang="en-US">
                <a:cs typeface="Aldhabi" pitchFamily="2" charset="-78"/>
              </a:rPr>
              <a:t>  malformation.</a:t>
            </a:r>
            <a:endParaRPr dirty="0" sz="2000" lang="en-US">
              <a:solidFill>
                <a:srgbClr val="3C4043"/>
              </a:solidFill>
              <a:cs typeface="Aldhabi" pitchFamily="2" charset="-78"/>
            </a:endParaRPr>
          </a:p>
          <a:p>
            <a:endParaRPr dirty="0" sz="2475" lang="en-US">
              <a:latin typeface="Aldhabi" pitchFamily="2" charset="-78"/>
              <a:cs typeface="Aldhabi" pitchFamily="2" charset="-7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Content Placeholder 2"/>
          <p:cNvSpPr>
            <a:spLocks noGrp="1"/>
          </p:cNvSpPr>
          <p:nvPr>
            <p:ph idx="1"/>
          </p:nvPr>
        </p:nvSpPr>
        <p:spPr>
          <a:xfrm>
            <a:off x="81477" y="84992"/>
            <a:ext cx="8981705" cy="6692190"/>
          </a:xfrm>
        </p:spPr>
        <p:txBody>
          <a:bodyPr>
            <a:normAutofit/>
          </a:bodyPr>
          <a:p>
            <a:r>
              <a:rPr b="1" dirty="0" sz="2000" lang="en-US" err="1" u="sng">
                <a:cs typeface="Aldhabi" pitchFamily="2" charset="-78"/>
              </a:rPr>
              <a:t>Valsalva</a:t>
            </a:r>
            <a:r>
              <a:rPr b="1" dirty="0" sz="2000" lang="en-US" u="sng">
                <a:cs typeface="Aldhabi" pitchFamily="2" charset="-78"/>
              </a:rPr>
              <a:t>  maneuvers  resulted in  </a:t>
            </a:r>
          </a:p>
          <a:p>
            <a:pPr lvl="1"/>
            <a:r>
              <a:rPr dirty="0" sz="2000" lang="en-US">
                <a:cs typeface="Aldhabi" pitchFamily="2" charset="-78"/>
              </a:rPr>
              <a:t>Epidural venous congestion </a:t>
            </a:r>
            <a:r>
              <a:rPr b="1" dirty="0" sz="2000" lang="en-US">
                <a:solidFill>
                  <a:srgbClr val="C00000"/>
                </a:solidFill>
                <a:cs typeface="Aldhabi" pitchFamily="2" charset="-78"/>
              </a:rPr>
              <a:t>—&gt;</a:t>
            </a:r>
            <a:r>
              <a:rPr dirty="0" sz="2000" lang="en-US">
                <a:cs typeface="Aldhabi" pitchFamily="2" charset="-78"/>
              </a:rPr>
              <a:t> increase ICP &amp; </a:t>
            </a:r>
            <a:r>
              <a:rPr dirty="0" sz="2000" lang="en-US" err="1">
                <a:cs typeface="Aldhabi" pitchFamily="2" charset="-78"/>
              </a:rPr>
              <a:t>intraspinal</a:t>
            </a:r>
            <a:r>
              <a:rPr dirty="0" sz="2000" lang="en-US">
                <a:cs typeface="Aldhabi" pitchFamily="2" charset="-78"/>
              </a:rPr>
              <a:t>  pressure </a:t>
            </a:r>
            <a:r>
              <a:rPr b="1" dirty="0" sz="2000" lang="en-US">
                <a:solidFill>
                  <a:srgbClr val="C00000"/>
                </a:solidFill>
                <a:cs typeface="Aldhabi" pitchFamily="2" charset="-78"/>
              </a:rPr>
              <a:t>—&gt;</a:t>
            </a:r>
            <a:r>
              <a:rPr dirty="0" sz="2000" lang="en-US">
                <a:cs typeface="Aldhabi" pitchFamily="2" charset="-78"/>
              </a:rPr>
              <a:t> fluid  to flow both cranially and caudally.  </a:t>
            </a:r>
          </a:p>
          <a:p>
            <a:pPr lvl="1"/>
            <a:r>
              <a:rPr dirty="0" sz="2000" lang="en-US">
                <a:cs typeface="Aldhabi" pitchFamily="2" charset="-78"/>
              </a:rPr>
              <a:t>Although  flow  into  the  cranial  compartment  meets  no resistance,  caudal  flow  is  delayed  by  hindbrain  adhesions  and outlet  obstruction,  thus  creating  a  pressure  differential  between the  cranial  and  spinal  compartments.</a:t>
            </a:r>
          </a:p>
          <a:p>
            <a:pPr lvl="1"/>
            <a:endParaRPr dirty="0" sz="2000" lang="en-US">
              <a:cs typeface="Aldhabi" pitchFamily="2" charset="-78"/>
            </a:endParaRPr>
          </a:p>
          <a:p>
            <a:r>
              <a:rPr b="1" dirty="0" sz="2000" lang="en-US">
                <a:solidFill>
                  <a:srgbClr val="C00000"/>
                </a:solidFill>
                <a:cs typeface="Aldhabi" pitchFamily="2" charset="-78"/>
              </a:rPr>
              <a:t>During  systole</a:t>
            </a:r>
            <a:r>
              <a:rPr dirty="0" sz="2000" lang="en-US">
                <a:cs typeface="Aldhabi" pitchFamily="2" charset="-78"/>
              </a:rPr>
              <a:t>,  there is  normally  movement  of  CSF  in  a  </a:t>
            </a:r>
            <a:r>
              <a:rPr b="1" dirty="0" sz="2000" lang="en-US">
                <a:solidFill>
                  <a:srgbClr val="0070C0"/>
                </a:solidFill>
                <a:cs typeface="Aldhabi" pitchFamily="2" charset="-78"/>
              </a:rPr>
              <a:t>caudal  direction</a:t>
            </a:r>
            <a:r>
              <a:rPr dirty="0" sz="2000" lang="en-US">
                <a:cs typeface="Aldhabi" pitchFamily="2" charset="-78"/>
              </a:rPr>
              <a:t>  across  the foramen  magnum  to  counter  the  increased  intracranial  volume of  blood  and  maintain  physiologic  intracranial  pressure.  This flow reverses  in  diastole.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tle 1"/>
          <p:cNvSpPr>
            <a:spLocks noGrp="1"/>
          </p:cNvSpPr>
          <p:nvPr>
            <p:ph type="title"/>
          </p:nvPr>
        </p:nvSpPr>
        <p:spPr>
          <a:xfrm>
            <a:off x="2600325" y="2931914"/>
            <a:ext cx="3943350" cy="994172"/>
          </a:xfrm>
        </p:spPr>
        <p:txBody>
          <a:bodyPr>
            <a:normAutofit/>
          </a:bodyPr>
          <a:p>
            <a:pPr algn="ctr"/>
            <a:r>
              <a:rPr dirty="0" sz="4950" lang="en-US">
                <a:solidFill>
                  <a:srgbClr val="000000"/>
                </a:solidFill>
                <a:latin typeface="Algerian" pitchFamily="82" charset="77"/>
              </a:rPr>
              <a:t>Thank you</a:t>
            </a:r>
            <a:endParaRPr dirty="0" lang="en-US">
              <a:solidFill>
                <a:srgbClr val="0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95703" y="90430"/>
            <a:ext cx="8952593" cy="6675206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Pathophysiology</a:t>
            </a:r>
          </a:p>
          <a:p>
            <a:r>
              <a:rPr dirty="0" sz="2000" lang="en-US"/>
              <a:t>Idiopathic CIM may be the result of </a:t>
            </a:r>
            <a:r>
              <a:rPr dirty="0" sz="2000" lang="en-US">
                <a:solidFill>
                  <a:srgbClr val="C00000"/>
                </a:solidFill>
              </a:rPr>
              <a:t>mesodermal defects</a:t>
            </a:r>
            <a:r>
              <a:rPr dirty="0" sz="2000" lang="en-US"/>
              <a:t> that create a congenitally </a:t>
            </a:r>
            <a:r>
              <a:rPr b="1" dirty="0" sz="2000" lang="en-US">
                <a:solidFill>
                  <a:srgbClr val="0070C0"/>
                </a:solidFill>
              </a:rPr>
              <a:t>small posterior fossa</a:t>
            </a:r>
            <a:r>
              <a:rPr dirty="0" sz="2000" lang="en-US"/>
              <a:t>, leading to compression of the neural elements and herniation through the foramen magnum.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 err="1">
                <a:solidFill>
                  <a:srgbClr val="002060"/>
                </a:solidFill>
              </a:rPr>
              <a:t>Craniosynostosis</a:t>
            </a:r>
            <a:r>
              <a:rPr b="1" dirty="0" sz="2000" lang="en-US">
                <a:solidFill>
                  <a:srgbClr val="002060"/>
                </a:solidFill>
              </a:rPr>
              <a:t>  and CIM</a:t>
            </a:r>
            <a:r>
              <a:rPr dirty="0" sz="2000" lang="en-US"/>
              <a:t> is known and appears strongest in cases of syndromic, </a:t>
            </a:r>
            <a:r>
              <a:rPr dirty="0" sz="2000" lang="en-US" err="1"/>
              <a:t>multisuture</a:t>
            </a:r>
            <a:r>
              <a:rPr dirty="0" sz="2000" lang="en-US"/>
              <a:t>, and lambdoid synostosis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Lambdoid suture closure, typical in </a:t>
            </a:r>
            <a:r>
              <a:rPr dirty="0" sz="2000" lang="en-US" err="1"/>
              <a:t>Crouzon’s</a:t>
            </a:r>
            <a:r>
              <a:rPr dirty="0" sz="2000" lang="en-US"/>
              <a:t> syndrome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reduce posterior fossa volume.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Multisuture</a:t>
            </a:r>
            <a:r>
              <a:rPr dirty="0" sz="2000" lang="en-US"/>
              <a:t> synostosis can elevate ICP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herniation of posterior fossa elements.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Familial vitamin D–resistant rickets</a:t>
            </a:r>
            <a:r>
              <a:rPr dirty="0" sz="2000" lang="en-US"/>
              <a:t> causes bony overgrowth of the posterior fossa, thus reducing its volume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Growth hormone deficiency.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Iatrogenic cause</a:t>
            </a:r>
            <a:endParaRPr dirty="0" sz="2000" lang="en-US">
              <a:solidFill>
                <a:srgbClr val="C00000"/>
              </a:solidFill>
            </a:endParaRP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LP shunting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Repetitive lumbar punctures, lumbar drainage.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Chronic spinal CSF leaks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occur sporadically, inheritable genetic factors may be responsible for a minority of cases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82363" cy="669636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Signs &amp; Symptom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Cranial symptom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Pain (</a:t>
            </a:r>
            <a:r>
              <a:rPr b="1" dirty="0" sz="2000" lang="en-US" err="1">
                <a:solidFill>
                  <a:srgbClr val="0070C0"/>
                </a:solidFill>
              </a:rPr>
              <a:t>Occipitocervical</a:t>
            </a:r>
            <a:r>
              <a:rPr b="1" dirty="0" sz="2000" lang="en-US">
                <a:solidFill>
                  <a:srgbClr val="0070C0"/>
                </a:solidFill>
              </a:rPr>
              <a:t> headaches)</a:t>
            </a:r>
            <a:r>
              <a:rPr dirty="0" sz="2000" lang="en-US">
                <a:solidFill>
                  <a:srgbClr val="C00000"/>
                </a:solidFill>
              </a:rPr>
              <a:t> 60-70% </a:t>
            </a:r>
            <a:r>
              <a:rPr dirty="0" sz="2000" lang="en-US"/>
              <a:t> often induced by Valsalva maneuvers.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Ophthalmologic symptoms</a:t>
            </a:r>
            <a:r>
              <a:rPr dirty="0" sz="2000" lang="en-US"/>
              <a:t> include blurry vision, nystagmus, </a:t>
            </a:r>
            <a:r>
              <a:rPr dirty="0" sz="2000" lang="en-US" err="1"/>
              <a:t>extraocular</a:t>
            </a:r>
            <a:r>
              <a:rPr dirty="0" sz="2000" lang="en-US"/>
              <a:t> muscle palsies, diplopia, and visual field deficits</a:t>
            </a:r>
          </a:p>
          <a:p>
            <a:pPr lvl="1"/>
            <a:r>
              <a:rPr dirty="0" sz="2000" lang="en-US">
                <a:solidFill>
                  <a:srgbClr val="7030A0"/>
                </a:solidFill>
              </a:rPr>
              <a:t>Down-beat nystagmus</a:t>
            </a:r>
            <a:r>
              <a:rPr dirty="0" sz="2000" lang="en-US"/>
              <a:t> specific for lesions involving the </a:t>
            </a:r>
            <a:r>
              <a:rPr dirty="0" sz="2000" lang="en-US" err="1"/>
              <a:t>cervicomedullary</a:t>
            </a:r>
            <a:r>
              <a:rPr dirty="0" sz="2000" lang="en-US"/>
              <a:t> junction.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Otologic</a:t>
            </a:r>
            <a:r>
              <a:rPr b="1" dirty="0" sz="2000" lang="en-US">
                <a:solidFill>
                  <a:srgbClr val="0070C0"/>
                </a:solidFill>
              </a:rPr>
              <a:t> complaints</a:t>
            </a:r>
            <a:r>
              <a:rPr dirty="0" sz="2000" lang="en-US"/>
              <a:t> consist of tinnitus, fluctuating hearing loss, vertigo, and nausea 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Lower cranial nerve dysfunction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Inability to maintain airway </a:t>
            </a:r>
            <a:r>
              <a:rPr dirty="0" sz="2000" lang="en-US" err="1"/>
              <a:t>patency</a:t>
            </a:r>
            <a:r>
              <a:rPr dirty="0" sz="2000" lang="en-US"/>
              <a:t> —&gt; sleep apnea —&gt; sudden death.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Diminished gag reflex is common.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Vocal cord paralysis with stridor or hoarseness.</a:t>
            </a:r>
          </a:p>
          <a:p>
            <a:pPr indent="-457200" marL="457200">
              <a:buFont typeface="+mj-lt"/>
              <a:buAutoNum type="arabicPeriod"/>
            </a:pPr>
            <a:endParaRPr dirty="0" sz="2000" lang="en-US"/>
          </a:p>
          <a:p>
            <a:pPr indent="-457200" marL="457200">
              <a:buFont typeface="+mj-lt"/>
              <a:buAutoNum type="arabicPeriod"/>
            </a:pPr>
            <a:endParaRPr dirty="0" sz="2000" lang="en-US"/>
          </a:p>
          <a:p>
            <a:endParaRPr dirty="0" sz="2000" lang="en-US"/>
          </a:p>
          <a:p>
            <a:endParaRPr dirty="0" sz="2000"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82363" cy="6696364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Spinal symptom</a:t>
            </a:r>
          </a:p>
          <a:p>
            <a:pPr indent="-514350" marL="51435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Nonradicular</a:t>
            </a:r>
            <a:r>
              <a:rPr b="1" dirty="0" sz="2000" lang="en-US">
                <a:solidFill>
                  <a:srgbClr val="0070C0"/>
                </a:solidFill>
              </a:rPr>
              <a:t> pain in the back, shoulders, and limbs</a:t>
            </a:r>
            <a:r>
              <a:rPr dirty="0" sz="2000" lang="en-US"/>
              <a:t>.</a:t>
            </a:r>
          </a:p>
          <a:p>
            <a:pPr indent="-514350" marL="51435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Weakness, atrophy, </a:t>
            </a:r>
            <a:r>
              <a:rPr b="1" dirty="0" sz="2000" lang="en-US" err="1">
                <a:solidFill>
                  <a:srgbClr val="0070C0"/>
                </a:solidFill>
              </a:rPr>
              <a:t>hyperreflexia</a:t>
            </a:r>
            <a:r>
              <a:rPr b="1" dirty="0" sz="2000" lang="en-US">
                <a:solidFill>
                  <a:srgbClr val="0070C0"/>
                </a:solidFill>
              </a:rPr>
              <a:t>, cape-like sensory loss.</a:t>
            </a:r>
          </a:p>
          <a:p>
            <a:pPr indent="-514350" marL="51435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Loss of pain and temperature sensation </a:t>
            </a:r>
            <a:r>
              <a:rPr dirty="0" sz="2000" lang="en-US"/>
              <a:t>occurs only at the levels that are served by stretched </a:t>
            </a:r>
            <a:r>
              <a:rPr dirty="0" sz="2000" lang="en-US" err="1"/>
              <a:t>spinothalamic</a:t>
            </a:r>
            <a:r>
              <a:rPr dirty="0" sz="2000" lang="en-US"/>
              <a:t> fibers</a:t>
            </a:r>
            <a:endParaRPr dirty="0" sz="2000" lang="ar-SA"/>
          </a:p>
          <a:p>
            <a:pPr indent="-514350" marL="51435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Abnormal abdominal reflexes</a:t>
            </a:r>
            <a:r>
              <a:rPr dirty="0" sz="2000" lang="en-US"/>
              <a:t> are often seen in patients with associated syringomyelia </a:t>
            </a:r>
          </a:p>
          <a:p>
            <a:pPr indent="-514350" marL="51435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Spinal cord dysfunction</a:t>
            </a:r>
            <a:r>
              <a:rPr dirty="0" sz="2000" lang="en-US"/>
              <a:t> result of direct cord compression or </a:t>
            </a:r>
            <a:r>
              <a:rPr dirty="0" sz="2000" lang="en-US" err="1"/>
              <a:t>syringomyelia</a:t>
            </a:r>
            <a:r>
              <a:rPr dirty="0" sz="2000" lang="en-US"/>
              <a:t> </a:t>
            </a:r>
          </a:p>
          <a:p>
            <a:pPr indent="-514350" marL="51435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Scoliosis</a:t>
            </a:r>
            <a:r>
              <a:rPr dirty="0" sz="2000" lang="en-US"/>
              <a:t> due to an underlying syrinx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Clinical and radiologic signs that raise the suspicion of an underlying neurological defect in a patient with scoliosis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ea typeface="Baskerville" panose="02020502070401020303" pitchFamily="18" charset="0"/>
              </a:rPr>
              <a:t>Scoliosis convexity to the left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ea typeface="Baskerville" panose="02020502070401020303" pitchFamily="18" charset="0"/>
              </a:rPr>
              <a:t>Leg or foot asymmetry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ea typeface="Baskerville" panose="02020502070401020303" pitchFamily="18" charset="0"/>
              </a:rPr>
              <a:t>Male gender or prepubescent female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ea typeface="Baskerville" panose="02020502070401020303" pitchFamily="18" charset="0"/>
              </a:rPr>
              <a:t>Any neurological deficit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90714" y="82108"/>
            <a:ext cx="8962572" cy="6683528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Diagnosis</a:t>
            </a:r>
            <a:endParaRPr dirty="0" sz="2000" lang="en-US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 MRI is the imaging of choice 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The diagnosis of CIM should include the absence of an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Intracranial mass lesion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Dandy-Walker malformation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Hydrocephalus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All of which may cause tonsillar displacement secondary to raised ICP.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Associated radiologic anomalies include most commonly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err="1"/>
              <a:t>Atlanto-occipital</a:t>
            </a:r>
            <a:r>
              <a:rPr dirty="0" sz="2000" lang="en-US"/>
              <a:t> assimilation (fusion)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Basilar invagination.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Fused cervical vertebrae.</a:t>
            </a:r>
          </a:p>
          <a:p>
            <a:pPr>
              <a:buFont typeface="Wingdings" pitchFamily="2" charset="2"/>
              <a:buChar char="v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The  tonsillar  herniation  was  noted  to  be  clearly  pathologic  when  it  exceeded  </a:t>
            </a:r>
            <a:r>
              <a:rPr b="1" dirty="0" sz="2000" lang="en-US">
                <a:solidFill>
                  <a:srgbClr val="C00000"/>
                </a:solidFill>
              </a:rPr>
              <a:t>5  mm</a:t>
            </a:r>
            <a:r>
              <a:rPr dirty="0" sz="2000" lang="en-US"/>
              <a:t>  and  borderline  between  3  and 5  mm.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 err="1"/>
              <a:t>Syringomyelia</a:t>
            </a:r>
            <a:r>
              <a:rPr dirty="0" sz="2000" lang="en-US"/>
              <a:t>  occurs  commonly  with  CIM  and  can be  seen  in  30%  to  70%  of  patients.</a:t>
            </a:r>
          </a:p>
          <a:p>
            <a:pPr>
              <a:buFont typeface="Wingdings" pitchFamily="2" charset="2"/>
              <a:buChar char="v"/>
            </a:pPr>
            <a:endParaRPr dirty="0" sz="2000"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0818" y="81644"/>
            <a:ext cx="8982364" cy="6695538"/>
          </a:xfrm>
        </p:spPr>
        <p:txBody>
          <a:bodyPr>
            <a:normAutofit fontScale="90000" lnSpcReduction="10000"/>
          </a:bodyPr>
          <a:p>
            <a:pPr>
              <a:buFont typeface="Wingdings" pitchFamily="2" charset="2"/>
              <a:buChar char="v"/>
            </a:pPr>
            <a:r>
              <a:rPr b="1" dirty="0" sz="2000" lang="en-US"/>
              <a:t>Configuration of the tonsil tip is important.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Pointed and drawn out</a:t>
            </a:r>
            <a:r>
              <a:rPr dirty="0" sz="2000" lang="en-US"/>
              <a:t> —&gt;  more pathologic significance, or it may be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Blunt and rounded</a:t>
            </a:r>
            <a:r>
              <a:rPr dirty="0" sz="2000" lang="en-US"/>
              <a:t> —&gt; less concerning</a:t>
            </a:r>
          </a:p>
          <a:p>
            <a:pPr>
              <a:buFont typeface="Wingdings" pitchFamily="2" charset="2"/>
              <a:buChar char="v"/>
            </a:pPr>
            <a:endParaRPr b="1" dirty="0" sz="2000" lang="en-US" u="sng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70C0"/>
                </a:solidFill>
              </a:rPr>
              <a:t>CSF Flow </a:t>
            </a:r>
            <a:r>
              <a:rPr b="1" dirty="0" sz="2000" lang="en-US" err="1" u="sng">
                <a:solidFill>
                  <a:srgbClr val="0070C0"/>
                </a:solidFill>
              </a:rPr>
              <a:t>Metry</a:t>
            </a:r>
            <a:r>
              <a:rPr b="1" dirty="0" sz="2000" lang="en-US" u="sng">
                <a:solidFill>
                  <a:srgbClr val="0070C0"/>
                </a:solidFill>
              </a:rPr>
              <a:t> and Cine-Mode MRI</a:t>
            </a:r>
            <a:endParaRPr dirty="0" sz="2000" lang="en-US"/>
          </a:p>
          <a:p>
            <a:r>
              <a:rPr dirty="0" sz="2000" lang="en-US"/>
              <a:t>The presence of a CIM and a syrinx resulting from disturbed CSF flow, can be demonstrated by this technique.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Flexion-extension radiographs</a:t>
            </a:r>
            <a:r>
              <a:rPr dirty="0" sz="2000" lang="en-US"/>
              <a:t> of the cervical spine are suggested for individuals in whom there is a concern for instability.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Plain skull X-rays</a:t>
            </a:r>
            <a:r>
              <a:rPr dirty="0" sz="2000" lang="en-US"/>
              <a:t> showed basilar impression, </a:t>
            </a:r>
            <a:r>
              <a:rPr dirty="0" sz="2000" lang="en-US" err="1"/>
              <a:t>platybasia</a:t>
            </a:r>
            <a:endParaRPr dirty="0" sz="2000" lang="en-US"/>
          </a:p>
          <a:p>
            <a:pPr indent="0" marL="0">
              <a:buNone/>
            </a:pPr>
            <a:endParaRPr dirty="0" sz="2000" lang="en-US"/>
          </a:p>
          <a:p>
            <a:pPr indent="0" marL="0">
              <a:buNone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rgbClr val="0070C0"/>
                </a:solidFill>
              </a:rPr>
              <a:t>Electrophysiologic</a:t>
            </a:r>
            <a:r>
              <a:rPr b="1" dirty="0" sz="2000" lang="en-US" u="sng">
                <a:solidFill>
                  <a:srgbClr val="0070C0"/>
                </a:solidFill>
              </a:rPr>
              <a:t> Studies</a:t>
            </a:r>
          </a:p>
          <a:p>
            <a:pPr lvl="1"/>
            <a:r>
              <a:rPr dirty="0" sz="2000" lang="en-US"/>
              <a:t>For type II CM </a:t>
            </a:r>
          </a:p>
          <a:p>
            <a:pPr lvl="1"/>
            <a:r>
              <a:rPr dirty="0" sz="2000" lang="en-US"/>
              <a:t>The potential uses of BAEPs to evaluate neonatal </a:t>
            </a:r>
            <a:r>
              <a:rPr dirty="0" sz="2000" lang="en-US" err="1"/>
              <a:t>myelomeningocele</a:t>
            </a:r>
            <a:r>
              <a:rPr dirty="0" sz="2000" lang="en-US"/>
              <a:t> patients is still evolving, so this test alone is not a reliable indication for surgical intervention but instead should only be used as added criteria to a detailed history and physical examination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Chiari Malformations</dc:title>
  <dc:creator>wisam alfeehan</dc:creator>
  <cp:lastModifiedBy>Ahmed Maan</cp:lastModifiedBy>
  <dcterms:created xsi:type="dcterms:W3CDTF">2017-12-31T06:10:04Z</dcterms:created>
  <dcterms:modified xsi:type="dcterms:W3CDTF">2022-11-25T20:17:10Z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ee4af1688b8c4137ac856435a8b98634</vt:lpwstr>
  </property>
</Properties>
</file>