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png" ContentType="image/png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saveSubsetFonts="1">
  <p:sldMasterIdLst>
    <p:sldMasterId id="2147483681" r:id="rId1"/>
  </p:sldMasterIdLst>
  <p:notesMasterIdLst>
    <p:notesMasterId r:id="rId2"/>
  </p:notesMasterIdLst>
  <p:sldIdLst>
    <p:sldId id="296" r:id="rId3"/>
    <p:sldId id="297" r:id="rId4"/>
    <p:sldId id="298" r:id="rId5"/>
    <p:sldId id="299" r:id="rId6"/>
    <p:sldId id="300" r:id="rId7"/>
    <p:sldId id="301" r:id="rId8"/>
    <p:sldId id="302" r:id="rId9"/>
    <p:sldId id="303" r:id="rId10"/>
    <p:sldId id="304" r:id="rId11"/>
    <p:sldId id="305" r:id="rId12"/>
    <p:sldId id="306" r:id="rId13"/>
    <p:sldId id="307" r:id="rId14"/>
    <p:sldId id="308" r:id="rId15"/>
    <p:sldId id="309" r:id="rId16"/>
    <p:sldId id="310" r:id="rId17"/>
    <p:sldId id="311" r:id="rId18"/>
    <p:sldId id="312" r:id="rId19"/>
    <p:sldId id="313" r:id="rId20"/>
    <p:sldId id="314" r:id="rId21"/>
    <p:sldId id="315" r:id="rId22"/>
    <p:sldId id="316" r:id="rId23"/>
    <p:sldId id="317" r:id="rId24"/>
    <p:sldId id="318" r:id="rId25"/>
    <p:sldId id="319" r:id="rId26"/>
    <p:sldId id="320" r:id="rId27"/>
    <p:sldId id="321" r:id="rId28"/>
    <p:sldId id="322" r:id="rId29"/>
    <p:sldId id="323" r:id="rId30"/>
  </p:sldIdLst>
  <p:sldSz type="screen4x3" cy="6858000" cx="9144000"/>
  <p:notesSz cx="6858000" cy="9144000"/>
  <p:defaultTextStyle>
    <a:defPPr>
      <a:defRPr lang="en-US"/>
    </a:defPPr>
    <a:lvl1pPr algn="l" defTabSz="4572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4572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4572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4572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4572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4572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4572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4572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4572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>
  <p:showPr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tableStyles" Target="tableStyles.xml"/><Relationship Id="rId32" Type="http://schemas.openxmlformats.org/officeDocument/2006/relationships/presProps" Target="presProps.xml"/><Relationship Id="rId33" Type="http://schemas.openxmlformats.org/officeDocument/2006/relationships/viewProps" Target="viewProps.xml"/><Relationship Id="rId34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8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76" name="Rectangle 4"/>
          <p:cNvSpPr>
            <a:spLocks noChangeAspect="1" noRot="1" noGrp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/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fontAlgn="base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algn="l" fontAlgn="base" marL="4572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algn="l" fontAlgn="base" marL="9144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algn="l" fontAlgn="base" marL="13716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algn="l" fontAlgn="base" marL="18288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type="title">
  <p:cSld name="Title Slide">
    <p:bg>
      <p:bgPr>
        <a:solidFill>
          <a:schemeClr val="bg2"/>
        </a:solidFill>
        <a:effectLst/>
      </p:bgPr>
    </p:bg>
    <p:spTree>
      <p:nvGrpSpPr>
        <p:cNvPr id="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anchor="b">
            <a:noAutofit/>
          </a:bodyPr>
          <a:lstStyle>
            <a:lvl1pPr algn="ctr">
              <a:defRPr baseline="0" cap="all" sz="5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583" name="Subtitle 2"/>
          <p:cNvSpPr>
            <a:spLocks noGrp="1"/>
          </p:cNvSpPr>
          <p:nvPr>
            <p:ph type="subTitle" idx="1"/>
          </p:nvPr>
        </p:nvSpPr>
        <p:spPr>
          <a:xfrm>
            <a:off x="2009930" y="3956280"/>
            <a:ext cx="5123755" cy="1086237"/>
          </a:xfrm>
        </p:spPr>
        <p:txBody>
          <a:bodyPr>
            <a:normAutofit/>
          </a:bodyPr>
          <a:lstStyle>
            <a:lvl1pPr algn="ctr" indent="0" mar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725"/>
            </a:lvl1pPr>
            <a:lvl2pPr algn="ctr" indent="0" marL="342900">
              <a:buNone/>
              <a:defRPr sz="1500"/>
            </a:lvl2pPr>
            <a:lvl3pPr algn="ctr" indent="0" marL="685800">
              <a:buNone/>
              <a:defRPr sz="1350"/>
            </a:lvl3pPr>
            <a:lvl4pPr algn="ctr" indent="0" marL="1028700">
              <a:buNone/>
              <a:defRPr sz="1200"/>
            </a:lvl4pPr>
            <a:lvl5pPr algn="ctr" indent="0" marL="1371600">
              <a:buNone/>
              <a:defRPr sz="1200"/>
            </a:lvl5pPr>
            <a:lvl6pPr algn="ctr" indent="0" marL="1714500">
              <a:buNone/>
              <a:defRPr sz="1200"/>
            </a:lvl6pPr>
            <a:lvl7pPr algn="ctr" indent="0" marL="2057400">
              <a:buNone/>
              <a:defRPr sz="1200"/>
            </a:lvl7pPr>
            <a:lvl8pPr algn="ctr" indent="0" marL="2400300">
              <a:buNone/>
              <a:defRPr sz="1200"/>
            </a:lvl8pPr>
            <a:lvl9pPr algn="ctr" indent="0" marL="2743200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dirty="0" lang="en-US"/>
          </a:p>
        </p:txBody>
      </p:sp>
      <p:sp>
        <p:nvSpPr>
          <p:cNvPr id="104858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08B1EBE6-013C-4471-BA63-32016A829399}" type="datetimeFigureOut">
              <a:rPr lang="en-US" smtClean="0"/>
              <a:t>11/1/20</a:t>
            </a:fld>
            <a:endParaRPr lang="en-US"/>
          </a:p>
        </p:txBody>
      </p:sp>
      <p:sp>
        <p:nvSpPr>
          <p:cNvPr id="104858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04858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5C1F707-B637-423C-8D1D-0FBA61D27216}" type="slidenum">
              <a:rPr lang="en-US" smtClean="0"/>
              <a:t>‹#›</a:t>
            </a:fld>
            <a:endParaRPr lang="en-US"/>
          </a:p>
        </p:txBody>
      </p:sp>
      <p:grpSp>
        <p:nvGrpSpPr>
          <p:cNvPr id="24" name="Group 6"/>
          <p:cNvGrpSpPr/>
          <p:nvPr/>
        </p:nvGrpSpPr>
        <p:grpSpPr>
          <a:xfrm>
            <a:off x="564644" y="744470"/>
            <a:ext cx="8005588" cy="5349671"/>
            <a:chOff x="752858" y="744469"/>
            <a:chExt cx="10674117" cy="5349671"/>
          </a:xfrm>
        </p:grpSpPr>
        <p:sp>
          <p:nvSpPr>
            <p:cNvPr id="1048587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ah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048588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ah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accent1="accent1" accent2="accent2" accent3="accent3" accent4="accent4" accent5="accent5" accent6="accent6" bg1="lt1" bg2="lt2" tx1="dk1" tx2="dk2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7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8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639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2295526"/>
            <a:ext cx="7200900" cy="3571875"/>
          </a:xfrm>
        </p:spPr>
        <p:txBody>
          <a:bodyPr vert="eaVert"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64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8B1EBE6-013C-4471-BA63-32016A829399}" type="datetimeFigureOut">
              <a:rPr lang="en-US" smtClean="0"/>
              <a:t>11/1/20</a:t>
            </a:fld>
            <a:endParaRPr lang="en-US"/>
          </a:p>
        </p:txBody>
      </p:sp>
      <p:sp>
        <p:nvSpPr>
          <p:cNvPr id="104864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4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5C1F707-B637-423C-8D1D-0FBA61D272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7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5" name="Vertical Title 1"/>
          <p:cNvSpPr>
            <a:spLocks noGrp="1"/>
          </p:cNvSpPr>
          <p:nvPr>
            <p:ph type="title" orient="vert"/>
          </p:nvPr>
        </p:nvSpPr>
        <p:spPr>
          <a:xfrm>
            <a:off x="7197421" y="624156"/>
            <a:ext cx="1174325" cy="5243244"/>
          </a:xfrm>
        </p:spPr>
        <p:txBody>
          <a:bodyPr vert="eaVert"/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626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624156"/>
            <a:ext cx="6134731" cy="5243244"/>
          </a:xfrm>
        </p:spPr>
        <p:txBody>
          <a:bodyPr vert="eaVert"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62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8B1EBE6-013C-4471-BA63-32016A829399}" type="datetimeFigureOut">
              <a:rPr lang="en-US" smtClean="0"/>
              <a:t>11/1/20</a:t>
            </a:fld>
            <a:endParaRPr lang="en-US"/>
          </a:p>
        </p:txBody>
      </p:sp>
      <p:sp>
        <p:nvSpPr>
          <p:cNvPr id="104862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2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5C1F707-B637-423C-8D1D-0FBA61D272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4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0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591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59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8B1EBE6-013C-4471-BA63-32016A829399}" type="datetimeFigureOut">
              <a:rPr lang="en-US" smtClean="0"/>
              <a:t>11/1/20</a:t>
            </a:fld>
            <a:endParaRPr lang="en-US"/>
          </a:p>
        </p:txBody>
      </p:sp>
      <p:sp>
        <p:nvSpPr>
          <p:cNvPr id="104859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59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5C1F707-B637-423C-8D1D-0FBA61D272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type="secHead">
  <p:cSld name="Section Header">
    <p:bg>
      <p:bgRef idx="1001">
        <a:schemeClr val="bg2"/>
      </p:bgRef>
    </p:bg>
    <p:spTree>
      <p:nvGrpSpPr>
        <p:cNvPr id="7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3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baseline="0" cap="all" sz="5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644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algn="r" indent="0" mar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indent="0" marL="34290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indent="0" marL="68580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indent="0" marL="102870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indent="0" marL="137160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indent="0" marL="171450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indent="0" marL="205740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indent="0" marL="240030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indent="0" marL="274320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645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8B1EBE6-013C-4471-BA63-32016A829399}" type="datetimeFigureOut">
              <a:rPr lang="en-US" smtClean="0"/>
              <a:t>11/1/20</a:t>
            </a:fld>
            <a:endParaRPr lang="en-US"/>
          </a:p>
        </p:txBody>
      </p:sp>
      <p:sp>
        <p:nvSpPr>
          <p:cNvPr id="104864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04864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5C1F707-B637-423C-8D1D-0FBA61D27216}" type="slidenum">
              <a:rPr lang="en-US" smtClean="0"/>
              <a:t>‹#›</a:t>
            </a:fld>
            <a:endParaRPr lang="en-US"/>
          </a:p>
        </p:txBody>
      </p:sp>
      <p:sp>
        <p:nvSpPr>
          <p:cNvPr id="1048648" name="Freeform 6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ah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accent1="accent1" accent2="accent2" accent3="accent3" accent4="accent4" accent5="accent5" accent6="accent6" bg1="dk1" bg2="dk2" tx1="lt1" tx2="lt2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7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9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650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286000"/>
            <a:ext cx="3335840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651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2286000"/>
            <a:ext cx="3335840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65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8B1EBE6-013C-4471-BA63-32016A829399}" type="datetimeFigureOut">
              <a:rPr lang="en-US" smtClean="0"/>
              <a:t>11/1/20</a:t>
            </a:fld>
            <a:endParaRPr lang="en-US"/>
          </a:p>
        </p:txBody>
      </p:sp>
      <p:sp>
        <p:nvSpPr>
          <p:cNvPr id="104865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5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5C1F707-B637-423C-8D1D-0FBA61D272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7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5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656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340864"/>
            <a:ext cx="3332988" cy="823912"/>
          </a:xfrm>
        </p:spPr>
        <p:txBody>
          <a:bodyPr anchor="b">
            <a:noAutofit/>
          </a:bodyPr>
          <a:lstStyle>
            <a:lvl1pPr indent="0" marL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baseline="0" b="0" sz="2250">
                <a:solidFill>
                  <a:schemeClr val="tx2"/>
                </a:solidFill>
              </a:defRPr>
            </a:lvl1pPr>
            <a:lvl2pPr indent="0" marL="342900">
              <a:buNone/>
              <a:defRPr b="1" sz="1500"/>
            </a:lvl2pPr>
            <a:lvl3pPr indent="0" marL="685800">
              <a:buNone/>
              <a:defRPr b="1" sz="1350"/>
            </a:lvl3pPr>
            <a:lvl4pPr indent="0" marL="1028700">
              <a:buNone/>
              <a:defRPr b="1" sz="1200"/>
            </a:lvl4pPr>
            <a:lvl5pPr indent="0" marL="1371600">
              <a:buNone/>
              <a:defRPr b="1" sz="1200"/>
            </a:lvl5pPr>
            <a:lvl6pPr indent="0" marL="1714500">
              <a:buNone/>
              <a:defRPr b="1" sz="1200"/>
            </a:lvl6pPr>
            <a:lvl7pPr indent="0" marL="2057400">
              <a:buNone/>
              <a:defRPr b="1" sz="1200"/>
            </a:lvl7pPr>
            <a:lvl8pPr indent="0" marL="2400300">
              <a:buNone/>
              <a:defRPr b="1" sz="1200"/>
            </a:lvl8pPr>
            <a:lvl9pPr indent="0" marL="2743200">
              <a:buNone/>
              <a:defRPr b="1"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657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3305208"/>
            <a:ext cx="3332988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65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1" y="2340864"/>
            <a:ext cx="3332988" cy="823912"/>
          </a:xfrm>
        </p:spPr>
        <p:txBody>
          <a:bodyPr anchor="b">
            <a:noAutofit/>
          </a:bodyPr>
          <a:lstStyle>
            <a:lvl1pPr indent="0" marL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baseline="0" b="0" sz="2250">
                <a:solidFill>
                  <a:schemeClr val="tx2"/>
                </a:solidFill>
              </a:defRPr>
            </a:lvl1pPr>
            <a:lvl2pPr indent="0" marL="342900">
              <a:buNone/>
              <a:defRPr b="1" sz="1500"/>
            </a:lvl2pPr>
            <a:lvl3pPr indent="0" marL="685800">
              <a:buNone/>
              <a:defRPr b="1" sz="1350"/>
            </a:lvl3pPr>
            <a:lvl4pPr indent="0" marL="1028700">
              <a:buNone/>
              <a:defRPr b="1" sz="1200"/>
            </a:lvl4pPr>
            <a:lvl5pPr indent="0" marL="1371600">
              <a:buNone/>
              <a:defRPr b="1" sz="1200"/>
            </a:lvl5pPr>
            <a:lvl6pPr indent="0" marL="1714500">
              <a:buNone/>
              <a:defRPr b="1" sz="1200"/>
            </a:lvl6pPr>
            <a:lvl7pPr indent="0" marL="2057400">
              <a:buNone/>
              <a:defRPr b="1" sz="1200"/>
            </a:lvl7pPr>
            <a:lvl8pPr indent="0" marL="2400300">
              <a:buNone/>
              <a:defRPr b="1" sz="1200"/>
            </a:lvl8pPr>
            <a:lvl9pPr indent="0" marL="2743200">
              <a:buNone/>
              <a:defRPr b="1"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659" name="Content Placeholder 5"/>
          <p:cNvSpPr>
            <a:spLocks noGrp="1"/>
          </p:cNvSpPr>
          <p:nvPr>
            <p:ph sz="quarter" idx="4"/>
          </p:nvPr>
        </p:nvSpPr>
        <p:spPr>
          <a:xfrm>
            <a:off x="4893761" y="3305208"/>
            <a:ext cx="3332988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660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8B1EBE6-013C-4471-BA63-32016A829399}" type="datetimeFigureOut">
              <a:rPr lang="en-US" smtClean="0"/>
              <a:t>11/1/20</a:t>
            </a:fld>
            <a:endParaRPr lang="en-US"/>
          </a:p>
        </p:txBody>
      </p:sp>
      <p:sp>
        <p:nvSpPr>
          <p:cNvPr id="1048661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62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5C1F707-B637-423C-8D1D-0FBA61D272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7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1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62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8B1EBE6-013C-4471-BA63-32016A829399}" type="datetimeFigureOut">
              <a:rPr lang="en-US" smtClean="0"/>
              <a:t>11/1/20</a:t>
            </a:fld>
            <a:endParaRPr lang="en-US"/>
          </a:p>
        </p:txBody>
      </p:sp>
      <p:sp>
        <p:nvSpPr>
          <p:cNvPr id="104862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2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5C1F707-B637-423C-8D1D-0FBA61D272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7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8B1EBE6-013C-4471-BA63-32016A829399}" type="datetimeFigureOut">
              <a:rPr lang="en-US" smtClean="0"/>
              <a:t>11/1/20</a:t>
            </a:fld>
            <a:endParaRPr lang="en-US"/>
          </a:p>
        </p:txBody>
      </p:sp>
      <p:sp>
        <p:nvSpPr>
          <p:cNvPr id="104866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6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5C1F707-B637-423C-8D1D-0FBA61D272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type="objTx">
  <p:cSld name="Content with Caption">
    <p:spTree>
      <p:nvGrpSpPr>
        <p:cNvPr id="8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6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/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48667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baseline="0"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668" name="Content Placeholder 2"/>
          <p:cNvSpPr>
            <a:spLocks noGrp="1"/>
          </p:cNvSpPr>
          <p:nvPr>
            <p:ph idx="1"/>
          </p:nvPr>
        </p:nvSpPr>
        <p:spPr>
          <a:xfrm>
            <a:off x="4692015" y="685801"/>
            <a:ext cx="3909060" cy="51752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669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6344"/>
            <a:ext cx="2891790" cy="3011056"/>
          </a:xfrm>
        </p:spPr>
        <p:txBody>
          <a:bodyPr/>
          <a:lstStyle>
            <a:lvl1pPr indent="0" marL="0">
              <a:lnSpc>
                <a:spcPct val="113000"/>
              </a:lnSpc>
              <a:spcBef>
                <a:spcPts val="0"/>
              </a:spcBef>
              <a:spcAft>
                <a:spcPts val="1125"/>
              </a:spcAft>
              <a:buNone/>
              <a:defRPr sz="1200"/>
            </a:lvl1pPr>
            <a:lvl2pPr indent="0" marL="342900">
              <a:buNone/>
              <a:defRPr sz="1050"/>
            </a:lvl2pPr>
            <a:lvl3pPr indent="0" marL="685800">
              <a:buNone/>
              <a:defRPr sz="900"/>
            </a:lvl3pPr>
            <a:lvl4pPr indent="0" marL="1028700">
              <a:buNone/>
              <a:defRPr sz="750"/>
            </a:lvl4pPr>
            <a:lvl5pPr indent="0" marL="1371600">
              <a:buNone/>
              <a:defRPr sz="750"/>
            </a:lvl5pPr>
            <a:lvl6pPr indent="0" marL="1714500">
              <a:buNone/>
              <a:defRPr sz="750"/>
            </a:lvl6pPr>
            <a:lvl7pPr indent="0" marL="2057400">
              <a:buNone/>
              <a:defRPr sz="750"/>
            </a:lvl7pPr>
            <a:lvl8pPr indent="0" marL="2400300">
              <a:buNone/>
              <a:defRPr sz="750"/>
            </a:lvl8pPr>
            <a:lvl9pPr indent="0" marL="274320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670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8B1EBE6-013C-4471-BA63-32016A829399}" type="datetimeFigureOut">
              <a:rPr lang="en-US" smtClean="0"/>
              <a:t>11/1/20</a:t>
            </a:fld>
            <a:endParaRPr lang="en-US"/>
          </a:p>
        </p:txBody>
      </p:sp>
      <p:sp>
        <p:nvSpPr>
          <p:cNvPr id="104867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04867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5C1F707-B637-423C-8D1D-0FBA61D27216}" type="slidenum">
              <a:rPr lang="en-US" smtClean="0"/>
              <a:t>‹#›</a:t>
            </a:fld>
            <a:endParaRPr lang="en-US"/>
          </a:p>
        </p:txBody>
      </p:sp>
      <p:sp>
        <p:nvSpPr>
          <p:cNvPr id="1048673" name="Rectangle 8" title="Divider Bar"/>
          <p:cNvSpPr/>
          <p:nvPr/>
        </p:nvSpPr>
        <p:spPr>
          <a:xfrm>
            <a:off x="3977640" y="376"/>
            <a:ext cx="171450" cy="6858000"/>
          </a:xfrm>
          <a:prstGeom prst="rect"/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type="picTx">
  <p:cSld name="Picture with Caption">
    <p:spTree>
      <p:nvGrpSpPr>
        <p:cNvPr id="7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0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/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48631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baseline="0" sz="3600"/>
            </a:lvl1pPr>
          </a:lstStyle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632" name="Picture Placeholder 2"/>
          <p:cNvSpPr>
            <a:spLocks noChangeAspect="1" noGrp="1"/>
          </p:cNvSpPr>
          <p:nvPr>
            <p:ph type="pic" idx="1"/>
          </p:nvPr>
        </p:nvSpPr>
        <p:spPr>
          <a:xfrm>
            <a:off x="4149090" y="1"/>
            <a:ext cx="4994910" cy="6857999"/>
          </a:xfrm>
        </p:spPr>
        <p:txBody>
          <a:bodyPr anchor="t">
            <a:normAutofit/>
          </a:bodyPr>
          <a:lstStyle>
            <a:lvl1pPr indent="0" marL="0">
              <a:buNone/>
              <a:defRPr sz="1500"/>
            </a:lvl1pPr>
            <a:lvl2pPr indent="0" marL="342900">
              <a:buNone/>
              <a:defRPr sz="1500"/>
            </a:lvl2pPr>
            <a:lvl3pPr indent="0" marL="685800">
              <a:buNone/>
              <a:defRPr sz="1500"/>
            </a:lvl3pPr>
            <a:lvl4pPr indent="0" marL="1028700">
              <a:buNone/>
              <a:defRPr sz="1500"/>
            </a:lvl4pPr>
            <a:lvl5pPr indent="0" marL="1371600">
              <a:buNone/>
              <a:defRPr sz="1500"/>
            </a:lvl5pPr>
            <a:lvl6pPr indent="0" marL="1714500">
              <a:buNone/>
              <a:defRPr sz="1500"/>
            </a:lvl6pPr>
            <a:lvl7pPr indent="0" marL="2057400">
              <a:buNone/>
              <a:defRPr sz="1500"/>
            </a:lvl7pPr>
            <a:lvl8pPr indent="0" marL="2400300">
              <a:buNone/>
              <a:defRPr sz="1500"/>
            </a:lvl8pPr>
            <a:lvl9pPr indent="0" marL="274320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dirty="0" lang="en-US"/>
          </a:p>
        </p:txBody>
      </p:sp>
      <p:sp>
        <p:nvSpPr>
          <p:cNvPr id="1048633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5968"/>
            <a:ext cx="2891790" cy="3011432"/>
          </a:xfrm>
        </p:spPr>
        <p:txBody>
          <a:bodyPr/>
          <a:lstStyle>
            <a:lvl1pPr indent="0" marL="0">
              <a:lnSpc>
                <a:spcPct val="113000"/>
              </a:lnSpc>
              <a:spcBef>
                <a:spcPts val="0"/>
              </a:spcBef>
              <a:spcAft>
                <a:spcPts val="1125"/>
              </a:spcAft>
              <a:buNone/>
              <a:defRPr sz="1200"/>
            </a:lvl1pPr>
            <a:lvl2pPr indent="0" marL="342900">
              <a:buNone/>
              <a:defRPr sz="1050"/>
            </a:lvl2pPr>
            <a:lvl3pPr indent="0" marL="685800">
              <a:buNone/>
              <a:defRPr sz="900"/>
            </a:lvl3pPr>
            <a:lvl4pPr indent="0" marL="1028700">
              <a:buNone/>
              <a:defRPr sz="750"/>
            </a:lvl4pPr>
            <a:lvl5pPr indent="0" marL="1371600">
              <a:buNone/>
              <a:defRPr sz="750"/>
            </a:lvl5pPr>
            <a:lvl6pPr indent="0" marL="1714500">
              <a:buNone/>
              <a:defRPr sz="750"/>
            </a:lvl6pPr>
            <a:lvl7pPr indent="0" marL="2057400">
              <a:buNone/>
              <a:defRPr sz="750"/>
            </a:lvl7pPr>
            <a:lvl8pPr indent="0" marL="2400300">
              <a:buNone/>
              <a:defRPr sz="750"/>
            </a:lvl8pPr>
            <a:lvl9pPr indent="0" marL="274320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634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8B1EBE6-013C-4471-BA63-32016A829399}" type="datetimeFigureOut">
              <a:rPr lang="en-US" smtClean="0"/>
              <a:t>11/1/20</a:t>
            </a:fld>
            <a:endParaRPr lang="en-US"/>
          </a:p>
        </p:txBody>
      </p:sp>
      <p:sp>
        <p:nvSpPr>
          <p:cNvPr id="104863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04863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5C1F707-B637-423C-8D1D-0FBA61D27216}" type="slidenum">
              <a:rPr lang="en-US" smtClean="0"/>
              <a:t>‹#›</a:t>
            </a:fld>
            <a:endParaRPr lang="en-US"/>
          </a:p>
        </p:txBody>
      </p:sp>
      <p:sp>
        <p:nvSpPr>
          <p:cNvPr id="1048637" name="Rectangle 8" title="Divider Bar"/>
          <p:cNvSpPr/>
          <p:nvPr/>
        </p:nvSpPr>
        <p:spPr>
          <a:xfrm>
            <a:off x="3977640" y="376"/>
            <a:ext cx="171450" cy="6858000"/>
          </a:xfrm>
          <a:prstGeom prst="rect"/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  <a:prstGeom prst="rect"/>
        </p:spPr>
        <p:txBody>
          <a:bodyPr anchor="t" bIns="45720" lIns="91440" rIns="91440" rtlCol="0" tIns="45720" vert="horz">
            <a:normAutofit/>
          </a:bodyPr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286000"/>
            <a:ext cx="7200900" cy="3581400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baseline="0" sz="900">
                <a:solidFill>
                  <a:schemeClr val="tx2"/>
                </a:solidFill>
              </a:defRPr>
            </a:lvl1pPr>
          </a:lstStyle>
          <a:p>
            <a:fld id="{08B1EBE6-013C-4471-BA63-32016A829399}" type="datetimeFigureOut">
              <a:rPr lang="en-US" smtClean="0"/>
              <a:t>11/1/20</a:t>
            </a:fld>
            <a:endParaRPr lang="en-US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baseline="0" sz="9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baseline="0" sz="900">
                <a:solidFill>
                  <a:schemeClr val="tx2"/>
                </a:solidFill>
              </a:defRPr>
            </a:lvl1pPr>
          </a:lstStyle>
          <a:p>
            <a:fld id="{95C1F707-B637-423C-8D1D-0FBA61D27216}" type="slidenum">
              <a:rPr lang="en-US" smtClean="0"/>
              <a:t>‹#›</a:t>
            </a:fld>
            <a:endParaRPr lang="en-US"/>
          </a:p>
        </p:txBody>
      </p:sp>
      <p:sp>
        <p:nvSpPr>
          <p:cNvPr id="1048581" name="Rectangle 8" title="Side bar"/>
          <p:cNvSpPr/>
          <p:nvPr/>
        </p:nvSpPr>
        <p:spPr>
          <a:xfrm>
            <a:off x="358571" y="376"/>
            <a:ext cx="171450" cy="6858000"/>
          </a:xfrm>
          <a:prstGeom prst="rect"/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eaLnBrk="1" hangingPunct="1" latinLnBrk="0" rtl="0">
        <a:lnSpc>
          <a:spcPct val="89000"/>
        </a:lnSpc>
        <a:spcBef>
          <a:spcPct val="0"/>
        </a:spcBef>
        <a:buNone/>
        <a:defRPr baseline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384048" latinLnBrk="0" marL="384048" rtl="0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baseline="0" sz="2000" kern="1200">
          <a:solidFill>
            <a:schemeClr val="tx2"/>
          </a:solidFill>
          <a:latin typeface="+mn-lt"/>
          <a:ea typeface="+mn-ea"/>
          <a:cs typeface="+mn-cs"/>
        </a:defRPr>
      </a:lvl1pPr>
      <a:lvl2pPr algn="l" defTabSz="914400" eaLnBrk="1" hangingPunct="1" indent="-384048" latinLnBrk="0" marL="914400" rtl="0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baseline="0" sz="2000" i="1" kern="1200">
          <a:solidFill>
            <a:schemeClr val="tx2"/>
          </a:solidFill>
          <a:latin typeface="+mn-lt"/>
          <a:ea typeface="+mn-ea"/>
          <a:cs typeface="+mn-cs"/>
        </a:defRPr>
      </a:lvl2pPr>
      <a:lvl3pPr algn="l" defTabSz="914400" eaLnBrk="1" hangingPunct="1" indent="-384048" latinLnBrk="0" marL="1371600" rtl="0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baseline="0" sz="1800" kern="1200">
          <a:solidFill>
            <a:schemeClr val="tx2"/>
          </a:solidFill>
          <a:latin typeface="+mn-lt"/>
          <a:ea typeface="+mn-ea"/>
          <a:cs typeface="+mn-cs"/>
        </a:defRPr>
      </a:lvl3pPr>
      <a:lvl4pPr algn="l" defTabSz="914400" eaLnBrk="1" hangingPunct="1" indent="-384048" latinLnBrk="0" marL="1828800" rtl="0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baseline="0" sz="1800" i="1" kern="1200">
          <a:solidFill>
            <a:schemeClr val="tx2"/>
          </a:solidFill>
          <a:latin typeface="+mn-lt"/>
          <a:ea typeface="+mn-ea"/>
          <a:cs typeface="+mn-cs"/>
        </a:defRPr>
      </a:lvl4pPr>
      <a:lvl5pPr algn="l" defTabSz="914400" eaLnBrk="1" hangingPunct="1" indent="-384048" latinLnBrk="0" marL="2286000" rtl="0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baseline="0" sz="1600" kern="1200">
          <a:solidFill>
            <a:schemeClr val="tx2"/>
          </a:solidFill>
          <a:latin typeface="+mn-lt"/>
          <a:ea typeface="+mn-ea"/>
          <a:cs typeface="+mn-cs"/>
        </a:defRPr>
      </a:lvl5pPr>
      <a:lvl6pPr algn="l" defTabSz="914400" eaLnBrk="1" hangingPunct="1" indent="-384048" latinLnBrk="0" marL="2743200" rtl="0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baseline="0" sz="1600" i="1" kern="1200">
          <a:solidFill>
            <a:schemeClr val="tx2"/>
          </a:solidFill>
          <a:latin typeface="+mn-lt"/>
          <a:ea typeface="+mn-ea"/>
          <a:cs typeface="+mn-cs"/>
        </a:defRPr>
      </a:lvl6pPr>
      <a:lvl7pPr algn="l" defTabSz="914400" eaLnBrk="1" hangingPunct="1" indent="-384048" latinLnBrk="0" marL="3200400" rtl="0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baseline="0" sz="1400" kern="1200">
          <a:solidFill>
            <a:schemeClr val="tx2"/>
          </a:solidFill>
          <a:latin typeface="+mn-lt"/>
          <a:ea typeface="+mn-ea"/>
          <a:cs typeface="+mn-cs"/>
        </a:defRPr>
      </a:lvl7pPr>
      <a:lvl8pPr algn="l" defTabSz="914400" eaLnBrk="1" hangingPunct="1" indent="-384048" latinLnBrk="0" marL="3657600" rtl="0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baseline="0" sz="1400" i="1" kern="1200">
          <a:solidFill>
            <a:schemeClr val="tx2"/>
          </a:solidFill>
          <a:latin typeface="+mn-lt"/>
          <a:ea typeface="+mn-ea"/>
          <a:cs typeface="+mn-cs"/>
        </a:defRPr>
      </a:lvl8pPr>
      <a:lvl9pPr algn="l" defTabSz="914400" eaLnBrk="1" hangingPunct="1" indent="-384048" latinLnBrk="0" marL="4114800" rtl="0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baseline="0"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image" Target="../media/image4.emf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image" Target="../media/image6.emf"/><Relationship Id="rId2" Type="http://schemas.openxmlformats.org/officeDocument/2006/relationships/image" Target="../media/image7.emf"/><Relationship Id="rId3" Type="http://schemas.openxmlformats.org/officeDocument/2006/relationships/slideLayout" Target="../slideLayouts/slideLayout2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slideLayout" Target="../slideLayouts/slideLayout2.xml"/></Relationships>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image" Target="../media/image1.emf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2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9" name="Title 3"/>
          <p:cNvSpPr>
            <a:spLocks noGrp="1"/>
          </p:cNvSpPr>
          <p:nvPr>
            <p:ph type="ctrTitle"/>
          </p:nvPr>
        </p:nvSpPr>
        <p:spPr>
          <a:xfrm>
            <a:off x="2115704" y="1697181"/>
            <a:ext cx="4912591" cy="2470727"/>
          </a:xfrm>
          <a:solidFill>
            <a:srgbClr val="002060"/>
          </a:solidFill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>
            <a:srgbClr val="000000"/>
          </a:fontRef>
        </p:style>
        <p:txBody>
          <a:bodyPr/>
          <a:p>
            <a:r>
              <a:rPr cap="none" dirty="0" sz="6600" lang="en-US">
                <a:ln w="0"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00206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algn="ctr" blurRad="38100" dir="5400000" dist="25400" rotWithShape="0">
                    <a:srgbClr val="6E747A">
                      <a:alpha val="43000"/>
                    </a:srgbClr>
                  </a:outerShdw>
                </a:effectLst>
                <a:latin typeface="Algerian" panose="04020705040A02060702" pitchFamily="82" charset="0"/>
              </a:rPr>
              <a:t>Arachnoid Cyst</a:t>
            </a:r>
            <a:br>
              <a:rPr cap="none" dirty="0" lang="en-US">
                <a:ln w="0"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00206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algn="ctr" blurRad="38100" dir="5400000" dist="25400" rotWithShape="0">
                    <a:srgbClr val="6E747A">
                      <a:alpha val="43000"/>
                    </a:srgbClr>
                  </a:outerShdw>
                </a:effectLst>
                <a:latin typeface="Algerian" panose="04020705040A02060702" pitchFamily="82" charset="0"/>
              </a:rPr>
            </a:br>
            <a:r>
              <a:rPr b="1" cap="none" dirty="0" sz="2000" lang="en-US" err="1">
                <a:ln w="0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algn="ctr" blurRad="38100" dir="5400000" dist="25400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youmans</a:t>
            </a:r>
            <a:r>
              <a:rPr b="1" cap="none" dirty="0" sz="2000" lang="en-US">
                <a:ln w="0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algn="ctr" blurRad="38100" dir="5400000" dist="25400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 Chap 189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4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-28214" y="919018"/>
            <a:ext cx="9172214" cy="5253182"/>
          </a:xfrm>
          <a:prstGeom prst="rect"/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5" name="Picture 4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789709" y="334818"/>
            <a:ext cx="8146473" cy="4206337"/>
          </a:xfrm>
          <a:prstGeom prst="rect"/>
        </p:spPr>
      </p:pic>
      <p:sp>
        <p:nvSpPr>
          <p:cNvPr id="1048602" name="Rectangle 5"/>
          <p:cNvSpPr/>
          <p:nvPr/>
        </p:nvSpPr>
        <p:spPr>
          <a:xfrm>
            <a:off x="1106632" y="4724550"/>
            <a:ext cx="7512627" cy="662940"/>
          </a:xfrm>
          <a:prstGeom prst="rect"/>
        </p:spPr>
        <p:txBody>
          <a:bodyPr wrap="square">
            <a:spAutoFit/>
          </a:bodyPr>
          <a:p>
            <a:pPr indent="-214313" marL="214313">
              <a:buFont typeface="Arial" panose="020B0604020202020204" pitchFamily="34" charset="0"/>
              <a:buChar char="•"/>
            </a:pPr>
            <a:r>
              <a:rPr dirty="0" sz="1350" lang="en-US">
                <a:solidFill>
                  <a:srgbClr val="000000"/>
                </a:solidFill>
                <a:latin typeface="HelveticaNeue-Medium"/>
              </a:rPr>
              <a:t>A, </a:t>
            </a:r>
            <a:r>
              <a:rPr dirty="0" sz="1350" lang="en-US">
                <a:solidFill>
                  <a:srgbClr val="000000"/>
                </a:solidFill>
                <a:latin typeface="HelveticaNeue-Light"/>
              </a:rPr>
              <a:t>Computed tomography showing suprasellar arachnoid cyst with associated hydrocephalus. </a:t>
            </a:r>
          </a:p>
          <a:p>
            <a:pPr indent="-214313" marL="214313">
              <a:buFont typeface="Arial" panose="020B0604020202020204" pitchFamily="34" charset="0"/>
              <a:buChar char="•"/>
            </a:pPr>
            <a:r>
              <a:rPr dirty="0" sz="1350" lang="en-US">
                <a:solidFill>
                  <a:srgbClr val="000000"/>
                </a:solidFill>
                <a:latin typeface="HelveticaNeue-Medium"/>
              </a:rPr>
              <a:t>B, </a:t>
            </a:r>
            <a:r>
              <a:rPr dirty="0" sz="1350" lang="en-US">
                <a:solidFill>
                  <a:srgbClr val="000000"/>
                </a:solidFill>
                <a:latin typeface="HelveticaNeue-Light"/>
              </a:rPr>
              <a:t>T2-weighted magnetic resonance imaging showing suprasellar arachnoid cyst with associated hydrocephalus. </a:t>
            </a:r>
            <a:endParaRPr dirty="0" sz="1350"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3" name="Content Placeholder 2"/>
          <p:cNvSpPr>
            <a:spLocks noGrp="1"/>
          </p:cNvSpPr>
          <p:nvPr>
            <p:ph idx="1"/>
          </p:nvPr>
        </p:nvSpPr>
        <p:spPr>
          <a:xfrm>
            <a:off x="613186" y="102174"/>
            <a:ext cx="8449995" cy="6663462"/>
          </a:xfrm>
        </p:spPr>
        <p:txBody>
          <a:bodyPr>
            <a:normAutofit/>
          </a:bodyPr>
          <a:p>
            <a:pPr>
              <a:buFont typeface="Wingdings" panose="05000000000000000000" pitchFamily="2" charset="2"/>
              <a:buChar char="v"/>
            </a:pPr>
            <a:r>
              <a:rPr b="1" dirty="0" lang="en-US">
                <a:solidFill>
                  <a:srgbClr val="7030A0"/>
                </a:solidFill>
                <a:latin typeface="Calibri" panose="020F0502020204030204" pitchFamily="34" charset="0"/>
              </a:rPr>
              <a:t>Arachnoid cysts of the cerebral convexities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dirty="0" lang="en-US">
                <a:solidFill>
                  <a:schemeClr val="tx1"/>
                </a:solidFill>
                <a:latin typeface="Calibri" panose="020F0502020204030204" pitchFamily="34" charset="0"/>
              </a:rPr>
              <a:t>Usually present with headaches, seizures, or both </a:t>
            </a:r>
          </a:p>
          <a:p>
            <a:pPr>
              <a:buFont typeface="Arial" panose="020B0604020202020204" pitchFamily="34" charset="0"/>
              <a:buChar char="•"/>
            </a:pPr>
            <a:r>
              <a:rPr b="1" dirty="0" lang="en-US">
                <a:solidFill>
                  <a:schemeClr val="tx1"/>
                </a:solidFill>
                <a:latin typeface="Calibri" panose="020F0502020204030204" pitchFamily="34" charset="0"/>
              </a:rPr>
              <a:t>Small</a:t>
            </a:r>
            <a:r>
              <a:rPr dirty="0" lang="en-US">
                <a:solidFill>
                  <a:schemeClr val="tx1"/>
                </a:solidFill>
                <a:latin typeface="Calibri" panose="020F0502020204030204" pitchFamily="34" charset="0"/>
              </a:rPr>
              <a:t> cysts may focally compress the underlying brain and </a:t>
            </a:r>
            <a:r>
              <a:rPr b="1" dirty="0" lang="en-US">
                <a:solidFill>
                  <a:schemeClr val="tx1"/>
                </a:solidFill>
                <a:latin typeface="Calibri" panose="020F0502020204030204" pitchFamily="34" charset="0"/>
              </a:rPr>
              <a:t>thin</a:t>
            </a:r>
            <a:r>
              <a:rPr dirty="0" lang="en-US">
                <a:solidFill>
                  <a:schemeClr val="tx1"/>
                </a:solidFill>
                <a:latin typeface="Calibri" panose="020F0502020204030204" pitchFamily="34" charset="0"/>
              </a:rPr>
              <a:t> the overlying bone, whereas </a:t>
            </a:r>
            <a:r>
              <a:rPr b="1" dirty="0" lang="en-US">
                <a:solidFill>
                  <a:srgbClr val="0070C0"/>
                </a:solidFill>
                <a:latin typeface="Calibri" panose="020F0502020204030204" pitchFamily="34" charset="0"/>
              </a:rPr>
              <a:t>large</a:t>
            </a:r>
            <a:r>
              <a:rPr dirty="0" lang="en-US">
                <a:solidFill>
                  <a:schemeClr val="tx1"/>
                </a:solidFill>
                <a:latin typeface="Calibri" panose="020F0502020204030204" pitchFamily="34" charset="0"/>
              </a:rPr>
              <a:t> cysts may lead to </a:t>
            </a:r>
            <a:r>
              <a:rPr b="1" dirty="0" lang="en-US">
                <a:solidFill>
                  <a:srgbClr val="0070C0"/>
                </a:solidFill>
                <a:latin typeface="Calibri" panose="020F0502020204030204" pitchFamily="34" charset="0"/>
              </a:rPr>
              <a:t>asymmetrical </a:t>
            </a:r>
            <a:r>
              <a:rPr b="1" dirty="0" lang="en-US" err="1">
                <a:solidFill>
                  <a:srgbClr val="0070C0"/>
                </a:solidFill>
                <a:latin typeface="Calibri" panose="020F0502020204030204" pitchFamily="34" charset="0"/>
              </a:rPr>
              <a:t>calvarial</a:t>
            </a:r>
            <a:r>
              <a:rPr b="1" dirty="0" lang="en-US">
                <a:solidFill>
                  <a:srgbClr val="0070C0"/>
                </a:solidFill>
                <a:latin typeface="Calibri" panose="020F0502020204030204" pitchFamily="34" charset="0"/>
              </a:rPr>
              <a:t> expansion, suture diastasis, and hemispheric distortion</a:t>
            </a:r>
            <a:r>
              <a:rPr dirty="0" lang="en-US">
                <a:solidFill>
                  <a:schemeClr val="tx1"/>
                </a:solidFill>
                <a:latin typeface="Calibri" panose="020F0502020204030204" pitchFamily="34" charset="0"/>
              </a:rPr>
              <a:t>.</a:t>
            </a:r>
            <a:endParaRPr dirty="0" lang="en-US">
              <a:latin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dirty="0" lang="en-US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b="1" dirty="0" lang="en-US">
              <a:solidFill>
                <a:srgbClr val="7030A0"/>
              </a:solidFill>
              <a:latin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b="1" dirty="0" lang="en-US">
                <a:solidFill>
                  <a:srgbClr val="7030A0"/>
                </a:solidFill>
                <a:latin typeface="Calibri" panose="020F0502020204030204" pitchFamily="34" charset="0"/>
              </a:rPr>
              <a:t>Arachnoid cysts in the quadrigeminal cistern</a:t>
            </a:r>
            <a:r>
              <a:rPr b="1" dirty="0" lang="en-US">
                <a:latin typeface="Calibri" panose="020F0502020204030204" pitchFamily="34" charset="0"/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dirty="0" lang="en-US">
                <a:solidFill>
                  <a:schemeClr val="tx1"/>
                </a:solidFill>
                <a:latin typeface="Calibri" panose="020F0502020204030204" pitchFamily="34" charset="0"/>
              </a:rPr>
              <a:t>Abutting the collicular plate may cause hydrocephalus by obstructing the sylvian aqueduct. They are significantly more likely to cause symptoms. </a:t>
            </a:r>
            <a:r>
              <a:rPr b="1" dirty="0" lang="en-US">
                <a:solidFill>
                  <a:schemeClr val="tx1"/>
                </a:solidFill>
                <a:latin typeface="Calibri" panose="020F0502020204030204" pitchFamily="34" charset="0"/>
              </a:rPr>
              <a:t>Progressive macrocephaly</a:t>
            </a:r>
            <a:r>
              <a:rPr dirty="0" lang="en-US">
                <a:solidFill>
                  <a:schemeClr val="tx1"/>
                </a:solidFill>
                <a:latin typeface="Calibri" panose="020F0502020204030204" pitchFamily="34" charset="0"/>
              </a:rPr>
              <a:t> in an </a:t>
            </a:r>
            <a:r>
              <a:rPr b="1" dirty="0" lang="en-US">
                <a:solidFill>
                  <a:srgbClr val="C00000"/>
                </a:solidFill>
                <a:latin typeface="Calibri" panose="020F0502020204030204" pitchFamily="34" charset="0"/>
              </a:rPr>
              <a:t>infant</a:t>
            </a:r>
            <a:r>
              <a:rPr dirty="0" lang="en-US">
                <a:solidFill>
                  <a:schemeClr val="tx1"/>
                </a:solidFill>
                <a:latin typeface="Calibri" panose="020F0502020204030204" pitchFamily="34" charset="0"/>
              </a:rPr>
              <a:t> is </a:t>
            </a:r>
            <a:r>
              <a:rPr b="1" dirty="0" lang="en-US">
                <a:solidFill>
                  <a:schemeClr val="tx1"/>
                </a:solidFill>
                <a:latin typeface="Calibri" panose="020F0502020204030204" pitchFamily="34" charset="0"/>
              </a:rPr>
              <a:t>the most common presentation</a:t>
            </a:r>
            <a:r>
              <a:rPr dirty="0" lang="en-US">
                <a:solidFill>
                  <a:schemeClr val="tx1"/>
                </a:solidFill>
                <a:latin typeface="Calibri" panose="020F0502020204030204" pitchFamily="34" charset="0"/>
              </a:rPr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dirty="0" lang="en-US">
                <a:solidFill>
                  <a:schemeClr val="tx1"/>
                </a:solidFill>
                <a:latin typeface="Calibri" panose="020F0502020204030204" pitchFamily="34" charset="0"/>
              </a:rPr>
              <a:t>Other symptoms and signs associated with quadrigeminal plate cistern arachnoid cysts include Parinaud’s syndrome nystagmus, hearing deficits, trochlear nerve palsy, and apneic spells.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4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IQ"/>
          </a:p>
        </p:txBody>
      </p:sp>
      <p:pic>
        <p:nvPicPr>
          <p:cNvPr id="2097156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028700" y="154030"/>
            <a:ext cx="7371943" cy="654994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7" name="Picture 3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4987636" y="2635906"/>
            <a:ext cx="3911789" cy="3387437"/>
          </a:xfrm>
          <a:prstGeom prst="rect"/>
        </p:spPr>
      </p:pic>
      <p:pic>
        <p:nvPicPr>
          <p:cNvPr id="2097158" name="Picture 4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951970" y="2635906"/>
            <a:ext cx="3927764" cy="3387437"/>
          </a:xfrm>
          <a:prstGeom prst="rect"/>
        </p:spPr>
      </p:pic>
      <p:sp>
        <p:nvSpPr>
          <p:cNvPr id="1048605" name="Rectangle 5"/>
          <p:cNvSpPr/>
          <p:nvPr/>
        </p:nvSpPr>
        <p:spPr>
          <a:xfrm>
            <a:off x="5457631" y="6023343"/>
            <a:ext cx="2971800" cy="662940"/>
          </a:xfrm>
          <a:prstGeom prst="rect"/>
        </p:spPr>
        <p:txBody>
          <a:bodyPr wrap="square">
            <a:spAutoFit/>
          </a:bodyPr>
          <a:p>
            <a:pPr algn="ctr"/>
            <a:r>
              <a:rPr dirty="0" sz="1350" lang="en-US">
                <a:solidFill>
                  <a:srgbClr val="000000"/>
                </a:solidFill>
                <a:latin typeface="HelveticaNeue-Light"/>
              </a:rPr>
              <a:t>T1-weighted magnetic resonance imaging showing an interhemispheric arachnoid cyst. </a:t>
            </a:r>
            <a:endParaRPr dirty="0" sz="1350" lang="en-US"/>
          </a:p>
        </p:txBody>
      </p:sp>
      <p:sp>
        <p:nvSpPr>
          <p:cNvPr id="1048606" name="Rectangle 6"/>
          <p:cNvSpPr/>
          <p:nvPr/>
        </p:nvSpPr>
        <p:spPr>
          <a:xfrm>
            <a:off x="1350818" y="6023344"/>
            <a:ext cx="2951018" cy="662940"/>
          </a:xfrm>
          <a:prstGeom prst="rect"/>
        </p:spPr>
        <p:txBody>
          <a:bodyPr wrap="square">
            <a:spAutoFit/>
          </a:bodyPr>
          <a:p>
            <a:pPr algn="ctr"/>
            <a:r>
              <a:rPr dirty="0" sz="1350" lang="en-US">
                <a:solidFill>
                  <a:srgbClr val="000000"/>
                </a:solidFill>
                <a:latin typeface="HelveticaNeue-Light"/>
              </a:rPr>
              <a:t>T2-weighted magnetic resonance imaging showing a large hemispheric arachnoid cyst. </a:t>
            </a:r>
            <a:endParaRPr dirty="0" sz="1350" lang="en-US"/>
          </a:p>
        </p:txBody>
      </p:sp>
      <p:sp>
        <p:nvSpPr>
          <p:cNvPr id="1048607" name="TextBox 7"/>
          <p:cNvSpPr txBox="1"/>
          <p:nvPr/>
        </p:nvSpPr>
        <p:spPr>
          <a:xfrm>
            <a:off x="885630" y="119075"/>
            <a:ext cx="8013795" cy="2225040"/>
          </a:xfrm>
          <a:prstGeom prst="rect"/>
          <a:noFill/>
        </p:spPr>
        <p:txBody>
          <a:bodyPr wrap="square">
            <a:spAutoFit/>
          </a:bodyPr>
          <a:p>
            <a:pPr>
              <a:buFont typeface="Wingdings" panose="05000000000000000000" pitchFamily="2" charset="2"/>
              <a:buChar char="v"/>
            </a:pPr>
            <a:r>
              <a:rPr b="1" dirty="0" sz="2000" lang="en-US" err="1">
                <a:solidFill>
                  <a:srgbClr val="7030A0"/>
                </a:solidFill>
                <a:latin typeface="Calibri" panose="020F0502020204030204" pitchFamily="34" charset="0"/>
              </a:rPr>
              <a:t>Interhemispheric</a:t>
            </a:r>
            <a:r>
              <a:rPr b="1" dirty="0" sz="2000" lang="en-US">
                <a:latin typeface="Calibri" panose="020F0502020204030204" pitchFamily="34" charset="0"/>
              </a:rPr>
              <a:t> </a:t>
            </a:r>
          </a:p>
          <a:p>
            <a:pPr indent="-342900" marL="342900">
              <a:buFont typeface="Arial" panose="020B0604020202020204" pitchFamily="34" charset="0"/>
              <a:buChar char="•"/>
            </a:pPr>
            <a:r>
              <a:rPr dirty="0" sz="2000" lang="en-US">
                <a:solidFill>
                  <a:schemeClr val="tx1"/>
                </a:solidFill>
                <a:latin typeface="Calibri" panose="020F0502020204030204" pitchFamily="34" charset="0"/>
              </a:rPr>
              <a:t>Cysts are often associated with </a:t>
            </a:r>
            <a:r>
              <a:rPr b="1" dirty="0" sz="2000" lang="en-US" err="1">
                <a:solidFill>
                  <a:srgbClr val="0070C0"/>
                </a:solidFill>
                <a:latin typeface="Calibri" panose="020F0502020204030204" pitchFamily="34" charset="0"/>
              </a:rPr>
              <a:t>agenesis</a:t>
            </a:r>
            <a:r>
              <a:rPr b="1" dirty="0" sz="2000" lang="en-US">
                <a:solidFill>
                  <a:srgbClr val="0070C0"/>
                </a:solidFill>
                <a:latin typeface="Calibri" panose="020F0502020204030204" pitchFamily="34" charset="0"/>
              </a:rPr>
              <a:t> of the corpus </a:t>
            </a:r>
            <a:r>
              <a:rPr b="1" dirty="0" sz="2000" lang="en-US" err="1">
                <a:solidFill>
                  <a:srgbClr val="0070C0"/>
                </a:solidFill>
                <a:latin typeface="Calibri" panose="020F0502020204030204" pitchFamily="34" charset="0"/>
              </a:rPr>
              <a:t>callosum</a:t>
            </a:r>
            <a:r>
              <a:rPr dirty="0" sz="2000" lang="en-US">
                <a:solidFill>
                  <a:schemeClr val="tx1"/>
                </a:solidFill>
                <a:latin typeface="Calibri" panose="020F0502020204030204" pitchFamily="34" charset="0"/>
              </a:rPr>
              <a:t>. </a:t>
            </a:r>
          </a:p>
          <a:p>
            <a:pPr indent="-342900" marL="342900">
              <a:buFont typeface="Arial" panose="020B0604020202020204" pitchFamily="34" charset="0"/>
              <a:buChar char="•"/>
            </a:pPr>
            <a:r>
              <a:rPr dirty="0" sz="2000" lang="en-US">
                <a:solidFill>
                  <a:schemeClr val="tx1"/>
                </a:solidFill>
                <a:latin typeface="Calibri" panose="020F0502020204030204" pitchFamily="34" charset="0"/>
              </a:rPr>
              <a:t>They present with macrocephaly and asymmetrical growth of the </a:t>
            </a:r>
            <a:r>
              <a:rPr dirty="0" sz="2000" lang="en-US" err="1">
                <a:solidFill>
                  <a:schemeClr val="tx1"/>
                </a:solidFill>
                <a:latin typeface="Calibri" panose="020F0502020204030204" pitchFamily="34" charset="0"/>
              </a:rPr>
              <a:t>calvaria</a:t>
            </a:r>
            <a:r>
              <a:rPr dirty="0" sz="2000" lang="en-US">
                <a:solidFill>
                  <a:schemeClr val="tx1"/>
                </a:solidFill>
                <a:latin typeface="Calibri" panose="020F0502020204030204" pitchFamily="34" charset="0"/>
              </a:rPr>
              <a:t>. </a:t>
            </a:r>
          </a:p>
          <a:p>
            <a:pPr indent="-342900" marL="342900">
              <a:buFont typeface="Arial" panose="020B0604020202020204" pitchFamily="34" charset="0"/>
              <a:buChar char="•"/>
            </a:pPr>
            <a:r>
              <a:rPr dirty="0" sz="2000" lang="en-US">
                <a:solidFill>
                  <a:schemeClr val="tx1"/>
                </a:solidFill>
                <a:latin typeface="Calibri" panose="020F0502020204030204" pitchFamily="34" charset="0"/>
              </a:rPr>
              <a:t>They tend  to be associated with increased ICP , developmental delay, hypertonia or hypotonia, hemiparesis, ocular changes, and epilepsy.</a:t>
            </a:r>
            <a:endParaRPr dirty="0" sz="2000" lang="en-IQ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8" name="Content Placeholder 2"/>
          <p:cNvSpPr>
            <a:spLocks noGrp="1"/>
          </p:cNvSpPr>
          <p:nvPr>
            <p:ph idx="1"/>
          </p:nvPr>
        </p:nvSpPr>
        <p:spPr>
          <a:xfrm>
            <a:off x="614745" y="96113"/>
            <a:ext cx="8436891" cy="6646431"/>
          </a:xfrm>
        </p:spPr>
        <p:txBody>
          <a:bodyPr anchor="t">
            <a:normAutofit/>
          </a:bodyPr>
          <a:p>
            <a:pPr>
              <a:buFont typeface="Wingdings" panose="05000000000000000000" pitchFamily="2" charset="2"/>
              <a:buChar char="v"/>
            </a:pPr>
            <a:r>
              <a:rPr b="1" dirty="0" lang="en-US">
                <a:solidFill>
                  <a:srgbClr val="7030A0"/>
                </a:solidFill>
                <a:latin typeface="Calibri" panose="020F0502020204030204" pitchFamily="34" charset="0"/>
              </a:rPr>
              <a:t>CPA Arachnoid Cyst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dirty="0" lang="en-US">
                <a:solidFill>
                  <a:schemeClr val="tx1"/>
                </a:solidFill>
                <a:latin typeface="Calibri" panose="020F0502020204030204" pitchFamily="34" charset="0"/>
              </a:rPr>
              <a:t>cerebellopontine angle can present with tinnitus, vertigo, facial weakness, facial sensory loss, hearing loss, or ataxia.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dirty="0" lang="en-US">
                <a:solidFill>
                  <a:schemeClr val="tx1"/>
                </a:solidFill>
                <a:latin typeface="Calibri" panose="020F0502020204030204" pitchFamily="34" charset="0"/>
              </a:rPr>
              <a:t>The presentation may be indistinguishable from Meniere's disease.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dirty="0" lang="en-US">
                <a:solidFill>
                  <a:schemeClr val="tx1"/>
                </a:solidFill>
                <a:latin typeface="Calibri" panose="020F0502020204030204" pitchFamily="34" charset="0"/>
              </a:rPr>
              <a:t>Other presentations have included trigeminal neuralgia and hemifacial spasm.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dirty="0" lang="en-US">
                <a:solidFill>
                  <a:schemeClr val="tx1"/>
                </a:solidFill>
                <a:latin typeface="Calibri" panose="020F0502020204030204" pitchFamily="34" charset="0"/>
              </a:rPr>
              <a:t>Large midline posterior fossa cysts often present with obstructive hydrocephalus . </a:t>
            </a:r>
          </a:p>
          <a:p>
            <a:pPr>
              <a:buFont typeface="Wingdings" panose="05000000000000000000" pitchFamily="2" charset="2"/>
              <a:buChar char="Ø"/>
            </a:pPr>
            <a:endParaRPr dirty="0" lang="en-US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b="1" dirty="0" lang="en-US" u="sng">
                <a:solidFill>
                  <a:schemeClr val="tx1"/>
                </a:solidFill>
                <a:latin typeface="Calibri" panose="020F0502020204030204" pitchFamily="34" charset="0"/>
              </a:rPr>
              <a:t>Differential Diagnosis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dirty="0" i="0" lang="en-US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Mega Cisterna Magna 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dirty="0" i="0" lang="en-US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Dandy-walker Malformation 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dirty="0" i="0" lang="en-US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Epidermoid Cyst 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dirty="0" i="0" lang="en-US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Large Cystic Tumors 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9" name="Content Placeholder 2"/>
          <p:cNvSpPr>
            <a:spLocks noGrp="1"/>
          </p:cNvSpPr>
          <p:nvPr>
            <p:ph idx="1"/>
          </p:nvPr>
        </p:nvSpPr>
        <p:spPr>
          <a:xfrm>
            <a:off x="619808" y="99714"/>
            <a:ext cx="8420282" cy="6658571"/>
          </a:xfrm>
        </p:spPr>
        <p:txBody>
          <a:bodyPr anchor="t">
            <a:noAutofit/>
          </a:bodyPr>
          <a:p>
            <a:pPr>
              <a:buFont typeface="Wingdings" pitchFamily="2" charset="2"/>
              <a:buChar char="q"/>
            </a:pPr>
            <a:r>
              <a:rPr b="1" dirty="0" lang="en-US" u="sng">
                <a:solidFill>
                  <a:srgbClr val="C00000"/>
                </a:solidFill>
                <a:latin typeface="Calibri" panose="020F0502020204030204" pitchFamily="34" charset="0"/>
              </a:rPr>
              <a:t>Diagnosis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b="1" dirty="0" lang="en-US" err="1">
                <a:solidFill>
                  <a:schemeClr val="tx1"/>
                </a:solidFill>
                <a:latin typeface="Calibri" panose="020F0502020204030204" pitchFamily="34" charset="0"/>
              </a:rPr>
              <a:t>Noncontrast</a:t>
            </a:r>
            <a:r>
              <a:rPr b="1" dirty="0" lang="en-US">
                <a:solidFill>
                  <a:schemeClr val="tx1"/>
                </a:solidFill>
                <a:latin typeface="Calibri" panose="020F0502020204030204" pitchFamily="34" charset="0"/>
              </a:rPr>
              <a:t> CT scan</a:t>
            </a:r>
            <a:r>
              <a:rPr dirty="0" lang="en-US">
                <a:solidFill>
                  <a:schemeClr val="tx1"/>
                </a:solidFill>
                <a:latin typeface="Calibri" panose="020F0502020204030204" pitchFamily="34" charset="0"/>
              </a:rPr>
              <a:t> is sufficient to differentiate AC from other cystic lesion.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b="1" dirty="0" lang="en-US">
                <a:solidFill>
                  <a:schemeClr val="tx1"/>
                </a:solidFill>
                <a:latin typeface="Calibri" panose="020F0502020204030204" pitchFamily="34" charset="0"/>
              </a:rPr>
              <a:t>CT cisternography or cystography</a:t>
            </a:r>
            <a:r>
              <a:rPr dirty="0" lang="en-US">
                <a:solidFill>
                  <a:schemeClr val="tx1"/>
                </a:solidFill>
                <a:latin typeface="Calibri" panose="020F0502020204030204" pitchFamily="34" charset="0"/>
              </a:rPr>
              <a:t>  may show communication of the cyst with the basal cisterns and subarachnoid space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b="1" dirty="0" lang="en-US">
                <a:solidFill>
                  <a:schemeClr val="tx1"/>
                </a:solidFill>
                <a:latin typeface="Calibri" panose="020F0502020204030204" pitchFamily="34" charset="0"/>
              </a:rPr>
              <a:t>Electrocardiogram-gated cine-mode MRI</a:t>
            </a:r>
            <a:r>
              <a:rPr dirty="0" lang="en-US">
                <a:solidFill>
                  <a:schemeClr val="tx1"/>
                </a:solidFill>
                <a:latin typeface="Calibri" panose="020F0502020204030204" pitchFamily="34" charset="0"/>
              </a:rPr>
              <a:t> sequences in 95% can show communication.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b="1" dirty="0" lang="en-US">
                <a:solidFill>
                  <a:schemeClr val="tx1"/>
                </a:solidFill>
                <a:latin typeface="Calibri" panose="020F0502020204030204" pitchFamily="34" charset="0"/>
              </a:rPr>
              <a:t>CISS MRI</a:t>
            </a:r>
            <a:r>
              <a:rPr dirty="0" lang="en-US">
                <a:solidFill>
                  <a:schemeClr val="tx1"/>
                </a:solidFill>
                <a:latin typeface="Calibri" panose="020F0502020204030204" pitchFamily="34" charset="0"/>
              </a:rPr>
              <a:t> to delineated adjacent anatomical structures.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b="1" dirty="0" lang="en-US">
                <a:solidFill>
                  <a:schemeClr val="tx1"/>
                </a:solidFill>
                <a:latin typeface="Calibri" panose="020F0502020204030204" pitchFamily="34" charset="0"/>
              </a:rPr>
              <a:t>DWI </a:t>
            </a:r>
            <a:r>
              <a:rPr b="1" dirty="0" lang="en-US">
                <a:solidFill>
                  <a:srgbClr val="C00000"/>
                </a:solidFill>
                <a:latin typeface="Calibri" panose="020F0502020204030204" pitchFamily="34" charset="0"/>
              </a:rPr>
              <a:t>Not</a:t>
            </a:r>
            <a:r>
              <a:rPr dirty="0" lang="en-US">
                <a:solidFill>
                  <a:srgbClr val="C00000"/>
                </a:solidFill>
                <a:latin typeface="Calibri" panose="020F0502020204030204" pitchFamily="34" charset="0"/>
              </a:rPr>
              <a:t> restricted</a:t>
            </a:r>
            <a:r>
              <a:rPr dirty="0" lang="en-US">
                <a:solidFill>
                  <a:schemeClr val="tx1"/>
                </a:solidFill>
                <a:latin typeface="Calibri" panose="020F050202020403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endParaRPr dirty="0" lang="en-US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dirty="0" lang="en-US">
                <a:solidFill>
                  <a:schemeClr val="tx1"/>
                </a:solidFill>
                <a:latin typeface="Calibri" panose="020F0502020204030204" pitchFamily="34" charset="0"/>
              </a:rPr>
              <a:t>Many cystic lesions appear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dirty="0" i="0" lang="en-US">
                <a:solidFill>
                  <a:schemeClr val="tx1"/>
                </a:solidFill>
                <a:latin typeface="Calibri" panose="020F0502020204030204" pitchFamily="34" charset="0"/>
              </a:rPr>
              <a:t>Hyperintense on T2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dirty="0" i="0" lang="en-US">
                <a:solidFill>
                  <a:schemeClr val="tx1"/>
                </a:solidFill>
                <a:latin typeface="Calibri" panose="020F0502020204030204" pitchFamily="34" charset="0"/>
              </a:rPr>
              <a:t>Hypointense on T1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dirty="0" i="0" lang="en-US">
                <a:solidFill>
                  <a:schemeClr val="tx1"/>
                </a:solidFill>
                <a:latin typeface="Calibri" panose="020F0502020204030204" pitchFamily="34" charset="0"/>
              </a:rPr>
              <a:t>Although the appearance of the cystic margin, surrounding edema, and contrast enhancement can provide clues to the diagnosis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0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IQ"/>
          </a:p>
        </p:txBody>
      </p:sp>
      <p:pic>
        <p:nvPicPr>
          <p:cNvPr id="2097159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605351" y="92364"/>
            <a:ext cx="8446285" cy="6692572"/>
          </a:xfrm>
          <a:prstGeom prst="rect"/>
          <a:ln w="38100" cap="sq">
            <a:solidFill>
              <a:srgbClr val="000000"/>
            </a:solidFill>
            <a:prstDash val="solid"/>
            <a:miter lim="800000"/>
          </a:ln>
          <a:effectLst>
            <a:outerShdw algn="tl" blurRad="50800" dir="2700000" dist="38100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1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IQ"/>
          </a:p>
        </p:txBody>
      </p:sp>
      <p:pic>
        <p:nvPicPr>
          <p:cNvPr id="2097160" name="Picture 6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604638" y="80818"/>
            <a:ext cx="8446998" cy="6696364"/>
          </a:xfrm>
          <a:prstGeom prst="rect"/>
          <a:ln w="38100" cap="sq">
            <a:solidFill>
              <a:srgbClr val="000000"/>
            </a:solidFill>
            <a:prstDash val="solid"/>
            <a:miter lim="800000"/>
          </a:ln>
          <a:effectLst>
            <a:outerShdw algn="tl" blurRad="50800" dir="2700000" dist="38100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2" name="Content Placeholder 2"/>
          <p:cNvSpPr>
            <a:spLocks noGrp="1"/>
          </p:cNvSpPr>
          <p:nvPr>
            <p:ph idx="1"/>
          </p:nvPr>
        </p:nvSpPr>
        <p:spPr>
          <a:xfrm>
            <a:off x="636155" y="103909"/>
            <a:ext cx="8403936" cy="6638636"/>
          </a:xfrm>
        </p:spPr>
        <p:txBody>
          <a:bodyPr/>
          <a:p>
            <a:pPr>
              <a:buFont typeface="Wingdings" pitchFamily="2" charset="2"/>
              <a:buChar char="q"/>
            </a:pPr>
            <a:r>
              <a:rPr b="1" dirty="0" lang="en-US" u="sng">
                <a:solidFill>
                  <a:srgbClr val="C00000"/>
                </a:solidFill>
                <a:latin typeface="Calibri" panose="020F0502020204030204" pitchFamily="34" charset="0"/>
              </a:rPr>
              <a:t>DIFFERENTIAL DIAGNOSES</a:t>
            </a:r>
          </a:p>
          <a:p>
            <a:pPr indent="-457200" marL="457200">
              <a:buFont typeface="+mj-lt"/>
              <a:buAutoNum type="arabicParenR"/>
            </a:pPr>
            <a:r>
              <a:rPr dirty="0" lang="en-US">
                <a:solidFill>
                  <a:schemeClr val="tx1"/>
                </a:solidFill>
                <a:latin typeface="Calibri" panose="020F0502020204030204" pitchFamily="34" charset="0"/>
              </a:rPr>
              <a:t>Epidermoid cyst</a:t>
            </a:r>
          </a:p>
          <a:p>
            <a:pPr indent="-457200" marL="457200">
              <a:buFont typeface="+mj-lt"/>
              <a:buAutoNum type="arabicParenR"/>
            </a:pPr>
            <a:r>
              <a:rPr dirty="0" lang="en-US">
                <a:solidFill>
                  <a:schemeClr val="tx1"/>
                </a:solidFill>
                <a:latin typeface="Calibri" panose="020F0502020204030204" pitchFamily="34" charset="0"/>
              </a:rPr>
              <a:t>Chronic subdural hematoma</a:t>
            </a:r>
          </a:p>
          <a:p>
            <a:pPr indent="-457200" marL="457200">
              <a:buFont typeface="+mj-lt"/>
              <a:buAutoNum type="arabicParenR"/>
            </a:pPr>
            <a:r>
              <a:rPr dirty="0" lang="en-US">
                <a:solidFill>
                  <a:schemeClr val="tx1"/>
                </a:solidFill>
                <a:latin typeface="Calibri" panose="020F0502020204030204" pitchFamily="34" charset="0"/>
              </a:rPr>
              <a:t>Subdural </a:t>
            </a:r>
            <a:r>
              <a:rPr dirty="0" lang="en-US" err="1">
                <a:solidFill>
                  <a:schemeClr val="tx1"/>
                </a:solidFill>
                <a:latin typeface="Calibri" panose="020F0502020204030204" pitchFamily="34" charset="0"/>
              </a:rPr>
              <a:t>Hygroma</a:t>
            </a:r>
            <a:endParaRPr dirty="0" lang="en-US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indent="-457200" marL="457200">
              <a:buFont typeface="+mj-lt"/>
              <a:buAutoNum type="arabicParenR"/>
            </a:pPr>
            <a:r>
              <a:rPr dirty="0" lang="en-US">
                <a:solidFill>
                  <a:schemeClr val="tx1"/>
                </a:solidFill>
                <a:latin typeface="Calibri" panose="020F0502020204030204" pitchFamily="34" charset="0"/>
              </a:rPr>
              <a:t>Other </a:t>
            </a:r>
            <a:r>
              <a:rPr dirty="0" lang="en-US" err="1">
                <a:solidFill>
                  <a:schemeClr val="tx1"/>
                </a:solidFill>
                <a:latin typeface="Calibri" panose="020F0502020204030204" pitchFamily="34" charset="0"/>
              </a:rPr>
              <a:t>nonneoplastic</a:t>
            </a:r>
            <a:r>
              <a:rPr dirty="0" lang="en-US">
                <a:solidFill>
                  <a:schemeClr val="tx1"/>
                </a:solidFill>
                <a:latin typeface="Calibri" panose="020F0502020204030204" pitchFamily="34" charset="0"/>
              </a:rPr>
              <a:t> cysts</a:t>
            </a:r>
          </a:p>
          <a:p>
            <a:pPr lvl="1">
              <a:buFont typeface="Wingdings" pitchFamily="2" charset="2"/>
              <a:buChar char="§"/>
            </a:pPr>
            <a:r>
              <a:rPr dirty="0" i="0" lang="en-US" err="1">
                <a:solidFill>
                  <a:schemeClr val="tx1"/>
                </a:solidFill>
                <a:latin typeface="Calibri" panose="020F0502020204030204" pitchFamily="34" charset="0"/>
              </a:rPr>
              <a:t>Porencephalic</a:t>
            </a:r>
            <a:r>
              <a:rPr dirty="0" i="0" lang="en-US">
                <a:solidFill>
                  <a:schemeClr val="tx1"/>
                </a:solidFill>
                <a:latin typeface="Calibri" panose="020F0502020204030204" pitchFamily="34" charset="0"/>
              </a:rPr>
              <a:t> cyst</a:t>
            </a:r>
          </a:p>
          <a:p>
            <a:pPr lvl="1">
              <a:buFont typeface="Wingdings" pitchFamily="2" charset="2"/>
              <a:buChar char="§"/>
            </a:pPr>
            <a:r>
              <a:rPr dirty="0" i="0" lang="en-US" err="1">
                <a:solidFill>
                  <a:schemeClr val="tx1"/>
                </a:solidFill>
                <a:latin typeface="Calibri" panose="020F0502020204030204" pitchFamily="34" charset="0"/>
              </a:rPr>
              <a:t>Neurenteric</a:t>
            </a:r>
            <a:r>
              <a:rPr dirty="0" i="0" lang="en-US">
                <a:solidFill>
                  <a:schemeClr val="tx1"/>
                </a:solidFill>
                <a:latin typeface="Calibri" panose="020F0502020204030204" pitchFamily="34" charset="0"/>
              </a:rPr>
              <a:t> cyst</a:t>
            </a:r>
          </a:p>
          <a:p>
            <a:pPr lvl="1">
              <a:buFont typeface="Wingdings" pitchFamily="2" charset="2"/>
              <a:buChar char="§"/>
            </a:pPr>
            <a:r>
              <a:rPr dirty="0" i="0" lang="en-US" err="1">
                <a:solidFill>
                  <a:schemeClr val="tx1"/>
                </a:solidFill>
                <a:latin typeface="Calibri" panose="020F0502020204030204" pitchFamily="34" charset="0"/>
              </a:rPr>
              <a:t>Neuroglial</a:t>
            </a:r>
            <a:r>
              <a:rPr dirty="0" i="0" lang="en-US">
                <a:solidFill>
                  <a:schemeClr val="tx1"/>
                </a:solidFill>
                <a:latin typeface="Calibri" panose="020F0502020204030204" pitchFamily="34" charset="0"/>
              </a:rPr>
              <a:t> (</a:t>
            </a:r>
            <a:r>
              <a:rPr dirty="0" i="0" lang="en-US" err="1">
                <a:solidFill>
                  <a:schemeClr val="tx1"/>
                </a:solidFill>
                <a:latin typeface="Calibri" panose="020F0502020204030204" pitchFamily="34" charset="0"/>
              </a:rPr>
              <a:t>glioependymal</a:t>
            </a:r>
            <a:r>
              <a:rPr dirty="0" i="0" lang="en-US">
                <a:solidFill>
                  <a:schemeClr val="tx1"/>
                </a:solidFill>
                <a:latin typeface="Calibri" panose="020F0502020204030204" pitchFamily="34" charset="0"/>
              </a:rPr>
              <a:t>) cyst</a:t>
            </a:r>
            <a:endParaRPr dirty="0" i="0" lang="en-IQ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5" name="Content Placeholder 2"/>
          <p:cNvSpPr>
            <a:spLocks noGrp="1"/>
          </p:cNvSpPr>
          <p:nvPr>
            <p:ph idx="1"/>
          </p:nvPr>
        </p:nvSpPr>
        <p:spPr>
          <a:xfrm>
            <a:off x="749329" y="301584"/>
            <a:ext cx="8256125" cy="6348598"/>
          </a:xfrm>
        </p:spPr>
        <p:txBody>
          <a:bodyPr anchor="t">
            <a:normAutofit/>
          </a:bodyPr>
          <a:p>
            <a:r>
              <a:rPr dirty="0" lang="en-US">
                <a:solidFill>
                  <a:schemeClr val="tx1"/>
                </a:solidFill>
                <a:latin typeface="Calibri" panose="020F0502020204030204" pitchFamily="34" charset="0"/>
              </a:rPr>
              <a:t>Arachnoid cysts are </a:t>
            </a:r>
            <a:r>
              <a:rPr dirty="0" lang="en-US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benign, nonneoplastic fluid collections within the arachnoid layer of the meninges.</a:t>
            </a:r>
          </a:p>
          <a:p>
            <a:r>
              <a:rPr dirty="0" lang="en-US">
                <a:solidFill>
                  <a:schemeClr val="tx1"/>
                </a:solidFill>
                <a:latin typeface="Calibri" panose="020F0502020204030204" pitchFamily="34" charset="0"/>
              </a:rPr>
              <a:t>M : F  </a:t>
            </a:r>
            <a:r>
              <a:rPr dirty="0" lang="en-US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( 2 : 1 ) </a:t>
            </a:r>
            <a:r>
              <a:rPr dirty="0" lang="en-US">
                <a:solidFill>
                  <a:schemeClr val="tx1"/>
                </a:solidFill>
                <a:latin typeface="Calibri" panose="020F0502020204030204" pitchFamily="34" charset="0"/>
              </a:rPr>
              <a:t>in both adults and children.</a:t>
            </a:r>
          </a:p>
          <a:p>
            <a:r>
              <a:rPr dirty="0" lang="en-US">
                <a:solidFill>
                  <a:schemeClr val="tx1"/>
                </a:solidFill>
                <a:latin typeface="Calibri" panose="020F0502020204030204" pitchFamily="34" charset="0"/>
              </a:rPr>
              <a:t>Most common site in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b="1" dirty="0" i="0" lang="en-US">
                <a:solidFill>
                  <a:schemeClr val="tx1"/>
                </a:solidFill>
                <a:latin typeface="Calibri" panose="020F0502020204030204" pitchFamily="34" charset="0"/>
              </a:rPr>
              <a:t>Men</a:t>
            </a:r>
            <a:r>
              <a:rPr dirty="0" i="0" lang="en-US">
                <a:solidFill>
                  <a:schemeClr val="tx1"/>
                </a:solidFill>
                <a:latin typeface="Calibri" panose="020F0502020204030204" pitchFamily="34" charset="0"/>
              </a:rPr>
              <a:t>: temporal fossa arachnoid cysts.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b="1" dirty="0" i="0" lang="en-US">
                <a:solidFill>
                  <a:schemeClr val="tx1"/>
                </a:solidFill>
                <a:latin typeface="Calibri" panose="020F0502020204030204" pitchFamily="34" charset="0"/>
              </a:rPr>
              <a:t>Women</a:t>
            </a:r>
            <a:r>
              <a:rPr dirty="0" i="0" lang="en-US">
                <a:solidFill>
                  <a:schemeClr val="tx1"/>
                </a:solidFill>
                <a:latin typeface="Calibri" panose="020F0502020204030204" pitchFamily="34" charset="0"/>
              </a:rPr>
              <a:t>: CPA arachnoid cysts.</a:t>
            </a:r>
          </a:p>
          <a:p>
            <a:r>
              <a:rPr dirty="0" lang="en-US">
                <a:solidFill>
                  <a:schemeClr val="tx1"/>
                </a:solidFill>
                <a:latin typeface="Calibri" panose="020F0502020204030204" pitchFamily="34" charset="0"/>
              </a:rPr>
              <a:t>Most arachnoid cysts appear to be congenital anomalies. </a:t>
            </a:r>
          </a:p>
          <a:p>
            <a:r>
              <a:rPr dirty="0" lang="en-US">
                <a:solidFill>
                  <a:schemeClr val="tx1"/>
                </a:solidFill>
                <a:latin typeface="Calibri" panose="020F0502020204030204" pitchFamily="34" charset="0"/>
              </a:rPr>
              <a:t>They are usually discovered on work-up of headache, increasing head circumference, or developmental delay, or after trauma . </a:t>
            </a:r>
          </a:p>
          <a:p>
            <a:r>
              <a:rPr dirty="0" lang="en-US">
                <a:solidFill>
                  <a:schemeClr val="tx1"/>
                </a:solidFill>
                <a:latin typeface="Calibri" panose="020F0502020204030204" pitchFamily="34" charset="0"/>
              </a:rPr>
              <a:t>Rarely, they have been observed to cause weakness and cranial neuropathies or have been associated with seizures and psychiatric disorders.</a:t>
            </a:r>
          </a:p>
          <a:p>
            <a:r>
              <a:rPr dirty="0" lang="en-US">
                <a:solidFill>
                  <a:schemeClr val="tx1"/>
                </a:solidFill>
                <a:latin typeface="Calibri" panose="020F0502020204030204" pitchFamily="34" charset="0"/>
              </a:rPr>
              <a:t>Arachnoid cysts secondary to trauma, hemorrhage, or meningitis have also been described.</a:t>
            </a:r>
          </a:p>
          <a:p>
            <a:endParaRPr dirty="0" lang="en-US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dirty="0" lang="en-US">
                <a:solidFill>
                  <a:schemeClr val="tx1"/>
                </a:solidFill>
                <a:latin typeface="Calibri" panose="020F0502020204030204" pitchFamily="34" charset="0"/>
              </a:rPr>
              <a:t>Most common is asymptomatic 👍🏻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3" name="Content Placeholder 2"/>
          <p:cNvSpPr>
            <a:spLocks noGrp="1"/>
          </p:cNvSpPr>
          <p:nvPr>
            <p:ph idx="1"/>
          </p:nvPr>
        </p:nvSpPr>
        <p:spPr>
          <a:xfrm>
            <a:off x="609243" y="101518"/>
            <a:ext cx="8453939" cy="6664118"/>
          </a:xfrm>
        </p:spPr>
        <p:txBody>
          <a:bodyPr anchor="t">
            <a:noAutofit/>
          </a:bodyPr>
          <a:p>
            <a:pPr>
              <a:buFont typeface="Wingdings" panose="05000000000000000000" pitchFamily="2" charset="2"/>
              <a:buChar char="q"/>
            </a:pPr>
            <a:r>
              <a:rPr b="1" dirty="0" lang="en-US" u="sng">
                <a:solidFill>
                  <a:srgbClr val="C00000"/>
                </a:solidFill>
                <a:latin typeface="Calibri" panose="020F0502020204030204" pitchFamily="34" charset="0"/>
              </a:rPr>
              <a:t>Treatment </a:t>
            </a:r>
          </a:p>
          <a:p>
            <a:pPr>
              <a:buFont typeface="Wingdings" pitchFamily="2" charset="2"/>
              <a:buChar char="v"/>
            </a:pPr>
            <a:r>
              <a:rPr b="1" dirty="0" lang="en-US">
                <a:solidFill>
                  <a:srgbClr val="0070C0"/>
                </a:solidFill>
                <a:latin typeface="Calibri" panose="020F0502020204030204" pitchFamily="34" charset="0"/>
              </a:rPr>
              <a:t>Conservative :</a:t>
            </a:r>
          </a:p>
          <a:p>
            <a:pPr>
              <a:buFont typeface="Wingdings" pitchFamily="2" charset="2"/>
              <a:buChar char="§"/>
            </a:pPr>
            <a:r>
              <a:rPr dirty="0" lang="en-US">
                <a:solidFill>
                  <a:schemeClr val="tx1"/>
                </a:solidFill>
                <a:latin typeface="Calibri" panose="020F0502020204030204" pitchFamily="34" charset="0"/>
              </a:rPr>
              <a:t>Symptomatic treatment of Headache and serial follow up.</a:t>
            </a:r>
          </a:p>
          <a:p>
            <a:pPr>
              <a:buFont typeface="Wingdings" pitchFamily="2" charset="2"/>
              <a:buChar char="v"/>
            </a:pPr>
            <a:r>
              <a:rPr b="1" dirty="0" lang="en-US">
                <a:solidFill>
                  <a:srgbClr val="0070C0"/>
                </a:solidFill>
                <a:latin typeface="Calibri" panose="020F0502020204030204" pitchFamily="34" charset="0"/>
              </a:rPr>
              <a:t>Surgery</a:t>
            </a:r>
            <a:r>
              <a:rPr b="1" dirty="0" lang="en-US">
                <a:latin typeface="Calibri" panose="020F0502020204030204" pitchFamily="34" charset="0"/>
              </a:rPr>
              <a:t>: </a:t>
            </a:r>
          </a:p>
          <a:p>
            <a:pPr indent="-342900" marL="342900">
              <a:buFont typeface="+mj-lt"/>
              <a:buAutoNum type="arabicParenR"/>
            </a:pPr>
            <a:r>
              <a:rPr b="1" dirty="0" lang="en-US">
                <a:solidFill>
                  <a:srgbClr val="002060"/>
                </a:solidFill>
                <a:latin typeface="Calibri" panose="020F0502020204030204" pitchFamily="34" charset="0"/>
              </a:rPr>
              <a:t>Open microsurgical craniotomy :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dirty="0" i="0" lang="en-US">
                <a:solidFill>
                  <a:schemeClr val="tx1"/>
                </a:solidFill>
                <a:latin typeface="Calibri" panose="020F0502020204030204" pitchFamily="34" charset="0"/>
              </a:rPr>
              <a:t>The </a:t>
            </a:r>
            <a:r>
              <a:rPr b="1" dirty="0" i="0" lang="en-US">
                <a:solidFill>
                  <a:srgbClr val="0070C0"/>
                </a:solidFill>
                <a:latin typeface="Calibri" panose="020F0502020204030204" pitchFamily="34" charset="0"/>
              </a:rPr>
              <a:t>preferred method of treatment</a:t>
            </a:r>
            <a:r>
              <a:rPr dirty="0" i="0" lang="en-US">
                <a:solidFill>
                  <a:schemeClr val="tx1"/>
                </a:solidFill>
                <a:latin typeface="Calibri" panose="020F0502020204030204" pitchFamily="34" charset="0"/>
              </a:rPr>
              <a:t>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dirty="0" i="0" lang="en-US">
                <a:solidFill>
                  <a:schemeClr val="tx1"/>
                </a:solidFill>
                <a:latin typeface="Calibri" panose="020F0502020204030204" pitchFamily="34" charset="0"/>
              </a:rPr>
              <a:t>Fenestration or excision of cyst wall then fenestration of the adjacent arachnoid membrane into the nearest cistern or ventricle.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dirty="0" i="0" lang="en-US">
                <a:solidFill>
                  <a:schemeClr val="tx1"/>
                </a:solidFill>
                <a:latin typeface="Calibri" panose="020F0502020204030204" pitchFamily="34" charset="0"/>
              </a:rPr>
              <a:t>This method is significantly </a:t>
            </a:r>
            <a:r>
              <a:rPr b="1" dirty="0" i="0" lang="en-US" u="sng">
                <a:solidFill>
                  <a:srgbClr val="7030A0"/>
                </a:solidFill>
                <a:latin typeface="Calibri" panose="020F0502020204030204" pitchFamily="34" charset="0"/>
              </a:rPr>
              <a:t>less effective if the patient has preoperative hydrocephalus.</a:t>
            </a:r>
          </a:p>
          <a:p>
            <a:pPr indent="-342900" marL="342900">
              <a:buFont typeface="+mj-lt"/>
              <a:buAutoNum type="arabicParenR"/>
            </a:pPr>
            <a:r>
              <a:rPr b="1" dirty="0" lang="en-US">
                <a:solidFill>
                  <a:srgbClr val="002060"/>
                </a:solidFill>
                <a:latin typeface="Calibri" panose="020F0502020204030204" pitchFamily="34" charset="0"/>
              </a:rPr>
              <a:t>Cystoperitoneal shunt :</a:t>
            </a:r>
            <a:r>
              <a:rPr dirty="0" lang="en-US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</a:p>
          <a:p>
            <a:pPr lvl="1">
              <a:buFont typeface="Wingdings" pitchFamily="2" charset="2"/>
              <a:buChar char="Ø"/>
            </a:pPr>
            <a:r>
              <a:rPr dirty="0" i="0" lang="en-US">
                <a:solidFill>
                  <a:schemeClr val="tx1"/>
                </a:solidFill>
                <a:latin typeface="Calibri" panose="020F0502020204030204" pitchFamily="34" charset="0"/>
              </a:rPr>
              <a:t>With adjustable pressure valve this provide </a:t>
            </a:r>
            <a:r>
              <a:rPr b="1" dirty="0" i="0" lang="en-US" u="sng">
                <a:solidFill>
                  <a:srgbClr val="0070C0"/>
                </a:solidFill>
                <a:latin typeface="Calibri" panose="020F0502020204030204" pitchFamily="34" charset="0"/>
              </a:rPr>
              <a:t>more reduction in cyst volume when compare with microsurgery fenestration</a:t>
            </a:r>
            <a:r>
              <a:rPr dirty="0" i="0" lang="en-US">
                <a:solidFill>
                  <a:schemeClr val="tx1"/>
                </a:solidFill>
                <a:latin typeface="Calibri" panose="020F0502020204030204" pitchFamily="34" charset="0"/>
              </a:rPr>
              <a:t>, and </a:t>
            </a:r>
            <a:r>
              <a:rPr b="1" dirty="0" i="0" lang="en-US">
                <a:solidFill>
                  <a:srgbClr val="C00000"/>
                </a:solidFill>
                <a:latin typeface="Calibri" panose="020F0502020204030204" pitchFamily="34" charset="0"/>
              </a:rPr>
              <a:t>avoidance of low-pressure or valveless shunts.</a:t>
            </a:r>
          </a:p>
          <a:p>
            <a:pPr lvl="1">
              <a:buFont typeface="Wingdings" pitchFamily="2" charset="2"/>
              <a:buChar char="Ø"/>
            </a:pPr>
            <a:r>
              <a:rPr dirty="0" i="0" lang="en-US">
                <a:solidFill>
                  <a:schemeClr val="tx1"/>
                </a:solidFill>
                <a:latin typeface="Calibri" panose="020F0502020204030204" pitchFamily="34" charset="0"/>
              </a:rPr>
              <a:t>For patients presenting with </a:t>
            </a:r>
            <a:r>
              <a:rPr dirty="0" i="0" lang="en-US" err="1">
                <a:solidFill>
                  <a:schemeClr val="tx1"/>
                </a:solidFill>
                <a:latin typeface="Calibri" panose="020F0502020204030204" pitchFamily="34" charset="0"/>
              </a:rPr>
              <a:t>quadrigeminal</a:t>
            </a:r>
            <a:r>
              <a:rPr dirty="0" i="0" lang="en-US">
                <a:solidFill>
                  <a:schemeClr val="tx1"/>
                </a:solidFill>
                <a:latin typeface="Calibri" panose="020F0502020204030204" pitchFamily="34" charset="0"/>
              </a:rPr>
              <a:t> cistern or pineal region arachnoid cysts, </a:t>
            </a:r>
            <a:r>
              <a:rPr b="1" dirty="0" i="0" lang="en-US" err="1">
                <a:solidFill>
                  <a:schemeClr val="tx1"/>
                </a:solidFill>
                <a:latin typeface="Calibri" panose="020F0502020204030204" pitchFamily="34" charset="0"/>
              </a:rPr>
              <a:t>Torkildsen</a:t>
            </a:r>
            <a:r>
              <a:rPr b="1" dirty="0" i="0" lang="en-US">
                <a:solidFill>
                  <a:schemeClr val="tx1"/>
                </a:solidFill>
                <a:latin typeface="Calibri" panose="020F0502020204030204" pitchFamily="34" charset="0"/>
              </a:rPr>
              <a:t> shunt</a:t>
            </a:r>
            <a:r>
              <a:rPr dirty="0" i="0" lang="en-US">
                <a:solidFill>
                  <a:schemeClr val="tx1"/>
                </a:solidFill>
                <a:latin typeface="Calibri" panose="020F0502020204030204" pitchFamily="34" charset="0"/>
              </a:rPr>
              <a:t> offers the ability for cyst drainage without the risk for </a:t>
            </a:r>
            <a:r>
              <a:rPr dirty="0" i="0" lang="en-US" err="1">
                <a:solidFill>
                  <a:schemeClr val="tx1"/>
                </a:solidFill>
                <a:latin typeface="Calibri" panose="020F0502020204030204" pitchFamily="34" charset="0"/>
              </a:rPr>
              <a:t>overdrainage</a:t>
            </a:r>
            <a:r>
              <a:rPr dirty="0" i="0" lang="en-US">
                <a:solidFill>
                  <a:schemeClr val="tx1"/>
                </a:solidFill>
                <a:latin typeface="Calibri" panose="020F0502020204030204" pitchFamily="34" charset="0"/>
              </a:rPr>
              <a:t>.</a:t>
            </a:r>
          </a:p>
          <a:p>
            <a:endParaRPr dirty="0" 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1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2273548" y="1454727"/>
            <a:ext cx="4596903" cy="5056909"/>
          </a:xfrm>
          <a:prstGeom prst="rect"/>
          <a:ln w="38100" cap="sq">
            <a:solidFill>
              <a:srgbClr val="000000"/>
            </a:solidFill>
            <a:prstDash val="solid"/>
            <a:miter lim="800000"/>
          </a:ln>
          <a:effectLst>
            <a:outerShdw algn="tl" blurRad="50800" dir="2700000" dist="38100" rotWithShape="0">
              <a:srgbClr val="000000">
                <a:alpha val="43000"/>
              </a:srgbClr>
            </a:outerShdw>
          </a:effectLst>
        </p:spPr>
      </p:pic>
      <p:sp>
        <p:nvSpPr>
          <p:cNvPr id="1048614" name="TextBox 6"/>
          <p:cNvSpPr txBox="1"/>
          <p:nvPr/>
        </p:nvSpPr>
        <p:spPr>
          <a:xfrm>
            <a:off x="727364" y="92364"/>
            <a:ext cx="8174182" cy="1015663"/>
          </a:xfrm>
          <a:prstGeom prst="rect"/>
          <a:noFill/>
        </p:spPr>
        <p:txBody>
          <a:bodyPr wrap="square">
            <a:spAutoFit/>
          </a:bodyPr>
          <a:p>
            <a:r>
              <a:rPr b="1" dirty="0" sz="2000" lang="en-US" err="1">
                <a:solidFill>
                  <a:srgbClr val="0070C0"/>
                </a:solidFill>
                <a:latin typeface="Calibri" panose="020F0502020204030204" pitchFamily="34" charset="0"/>
              </a:rPr>
              <a:t>Torkildsen</a:t>
            </a:r>
            <a:r>
              <a:rPr b="1" dirty="0" sz="2000" lang="en-US">
                <a:solidFill>
                  <a:srgbClr val="0070C0"/>
                </a:solidFill>
                <a:latin typeface="Calibri" panose="020F0502020204030204" pitchFamily="34" charset="0"/>
              </a:rPr>
              <a:t> operation</a:t>
            </a:r>
            <a:r>
              <a:rPr b="0" dirty="0" sz="2000" lang="en-US">
                <a:latin typeface="Calibri" panose="020F0502020204030204" pitchFamily="34" charset="0"/>
              </a:rPr>
              <a:t> is a </a:t>
            </a:r>
            <a:r>
              <a:rPr b="0" dirty="0" sz="2000" lang="en-US" err="1">
                <a:latin typeface="Calibri" panose="020F0502020204030204" pitchFamily="34" charset="0"/>
              </a:rPr>
              <a:t>ventriculo-cisternal</a:t>
            </a:r>
            <a:r>
              <a:rPr b="0" dirty="0" sz="2000" lang="en-US">
                <a:latin typeface="Calibri" panose="020F0502020204030204" pitchFamily="34" charset="0"/>
              </a:rPr>
              <a:t> </a:t>
            </a:r>
            <a:r>
              <a:rPr b="1" dirty="0" sz="2000" lang="en-US">
                <a:latin typeface="Calibri" panose="020F0502020204030204" pitchFamily="34" charset="0"/>
              </a:rPr>
              <a:t>shunt</a:t>
            </a:r>
            <a:r>
              <a:rPr b="0" dirty="0" sz="2000" lang="en-US">
                <a:latin typeface="Calibri" panose="020F0502020204030204" pitchFamily="34" charset="0"/>
              </a:rPr>
              <a:t> that diverts the cerebrospinal fluid flow from one of the lateral ventricles or cyst, via a ventricular catheter, to the </a:t>
            </a:r>
            <a:r>
              <a:rPr b="0" dirty="0" sz="2000" lang="en-US" err="1">
                <a:latin typeface="Calibri" panose="020F0502020204030204" pitchFamily="34" charset="0"/>
              </a:rPr>
              <a:t>cisterna</a:t>
            </a:r>
            <a:r>
              <a:rPr b="0" dirty="0" sz="2000" lang="en-US">
                <a:latin typeface="Calibri" panose="020F0502020204030204" pitchFamily="34" charset="0"/>
              </a:rPr>
              <a:t> magna of the posterior fossa.</a:t>
            </a:r>
            <a:endParaRPr dirty="0" sz="2000" i="0" 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5" name="Content Placeholder 2"/>
          <p:cNvSpPr>
            <a:spLocks noGrp="1"/>
          </p:cNvSpPr>
          <p:nvPr>
            <p:ph idx="1"/>
          </p:nvPr>
        </p:nvSpPr>
        <p:spPr>
          <a:xfrm>
            <a:off x="624608" y="92363"/>
            <a:ext cx="8438573" cy="6661728"/>
          </a:xfrm>
        </p:spPr>
        <p:txBody>
          <a:bodyPr/>
          <a:p>
            <a:r>
              <a:rPr dirty="0" lang="en-US">
                <a:solidFill>
                  <a:schemeClr val="tx1"/>
                </a:solidFill>
                <a:latin typeface="Calibri" panose="020F0502020204030204" pitchFamily="34" charset="0"/>
              </a:rPr>
              <a:t>Rupture of arachnoid cysts, with or without traumatic history, can result in development of a subdural </a:t>
            </a:r>
            <a:r>
              <a:rPr dirty="0" lang="en-US" err="1">
                <a:solidFill>
                  <a:schemeClr val="tx1"/>
                </a:solidFill>
                <a:latin typeface="Calibri" panose="020F0502020204030204" pitchFamily="34" charset="0"/>
              </a:rPr>
              <a:t>hygroma</a:t>
            </a:r>
            <a:r>
              <a:rPr dirty="0" lang="en-US">
                <a:solidFill>
                  <a:schemeClr val="tx1"/>
                </a:solidFill>
                <a:latin typeface="Calibri" panose="020F0502020204030204" pitchFamily="34" charset="0"/>
              </a:rPr>
              <a:t> and presentation of headache, nausea, and emesis. </a:t>
            </a:r>
          </a:p>
          <a:p>
            <a:r>
              <a:rPr dirty="0" lang="en-US">
                <a:solidFill>
                  <a:schemeClr val="tx1"/>
                </a:solidFill>
                <a:latin typeface="Calibri" panose="020F0502020204030204" pitchFamily="34" charset="0"/>
              </a:rPr>
              <a:t>These </a:t>
            </a:r>
            <a:r>
              <a:rPr dirty="0" lang="en-US" err="1">
                <a:solidFill>
                  <a:schemeClr val="tx1"/>
                </a:solidFill>
                <a:latin typeface="Calibri" panose="020F0502020204030204" pitchFamily="34" charset="0"/>
              </a:rPr>
              <a:t>hygromas</a:t>
            </a:r>
            <a:r>
              <a:rPr dirty="0" lang="en-US">
                <a:solidFill>
                  <a:schemeClr val="tx1"/>
                </a:solidFill>
                <a:latin typeface="Calibri" panose="020F0502020204030204" pitchFamily="34" charset="0"/>
              </a:rPr>
              <a:t>, and the accompanying symptomatology, frequent </a:t>
            </a:r>
            <a:r>
              <a:rPr dirty="0" lang="en-US">
                <a:solidFill>
                  <a:srgbClr val="C00000"/>
                </a:solidFill>
                <a:latin typeface="Calibri" panose="020F0502020204030204" pitchFamily="34" charset="0"/>
              </a:rPr>
              <a:t>resolve over time and do not necessarily require operative treatment</a:t>
            </a:r>
            <a:r>
              <a:rPr dirty="0" lang="en-US">
                <a:solidFill>
                  <a:schemeClr val="tx1"/>
                </a:solidFill>
                <a:latin typeface="Calibri" panose="020F0502020204030204" pitchFamily="34" charset="0"/>
              </a:rPr>
              <a:t>.</a:t>
            </a:r>
            <a:endParaRPr dirty="0" lang="en-IQ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6" name="Content Placeholder 2"/>
          <p:cNvSpPr>
            <a:spLocks noGrp="1"/>
          </p:cNvSpPr>
          <p:nvPr>
            <p:ph idx="1"/>
          </p:nvPr>
        </p:nvSpPr>
        <p:spPr>
          <a:xfrm>
            <a:off x="601518" y="80818"/>
            <a:ext cx="8461664" cy="6684818"/>
          </a:xfrm>
        </p:spPr>
        <p:txBody>
          <a:bodyPr/>
          <a:p>
            <a:pPr indent="-342900" marL="342900">
              <a:buFont typeface="+mj-lt"/>
              <a:buAutoNum type="arabicParenR"/>
            </a:pPr>
            <a:r>
              <a:rPr b="1" dirty="0" lang="en-US">
                <a:solidFill>
                  <a:srgbClr val="002060"/>
                </a:solidFill>
                <a:latin typeface="Calibri" panose="020F0502020204030204" pitchFamily="34" charset="0"/>
              </a:rPr>
              <a:t>Endoscope fenestration :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dirty="0" i="0" lang="en-US" err="1">
                <a:solidFill>
                  <a:schemeClr val="tx1"/>
                </a:solidFill>
                <a:latin typeface="Calibri" panose="020F0502020204030204" pitchFamily="34" charset="0"/>
              </a:rPr>
              <a:t>Suprasellar</a:t>
            </a:r>
            <a:r>
              <a:rPr dirty="0" i="0" lang="en-US">
                <a:solidFill>
                  <a:schemeClr val="tx1"/>
                </a:solidFill>
                <a:latin typeface="Calibri" panose="020F0502020204030204" pitchFamily="34" charset="0"/>
              </a:rPr>
              <a:t>, </a:t>
            </a:r>
            <a:r>
              <a:rPr dirty="0" i="0" lang="en-US" err="1">
                <a:solidFill>
                  <a:schemeClr val="tx1"/>
                </a:solidFill>
                <a:latin typeface="Calibri" panose="020F0502020204030204" pitchFamily="34" charset="0"/>
              </a:rPr>
              <a:t>quadrigeminal</a:t>
            </a:r>
            <a:r>
              <a:rPr dirty="0" i="0" lang="en-US">
                <a:solidFill>
                  <a:schemeClr val="tx1"/>
                </a:solidFill>
                <a:latin typeface="Calibri" panose="020F0502020204030204" pitchFamily="34" charset="0"/>
              </a:rPr>
              <a:t>, and posterior fossa cysts have higher rates of success compared with </a:t>
            </a:r>
            <a:r>
              <a:rPr dirty="0" i="0" lang="en-US" err="1">
                <a:solidFill>
                  <a:schemeClr val="tx1"/>
                </a:solidFill>
                <a:latin typeface="Calibri" panose="020F0502020204030204" pitchFamily="34" charset="0"/>
              </a:rPr>
              <a:t>sylvian</a:t>
            </a:r>
            <a:r>
              <a:rPr dirty="0" i="0" lang="en-US">
                <a:solidFill>
                  <a:schemeClr val="tx1"/>
                </a:solidFill>
                <a:latin typeface="Calibri" panose="020F0502020204030204" pitchFamily="34" charset="0"/>
              </a:rPr>
              <a:t> fissure and </a:t>
            </a:r>
            <a:r>
              <a:rPr dirty="0" i="0" lang="en-US" err="1">
                <a:solidFill>
                  <a:schemeClr val="tx1"/>
                </a:solidFill>
                <a:latin typeface="Calibri" panose="020F0502020204030204" pitchFamily="34" charset="0"/>
              </a:rPr>
              <a:t>interhemispheric</a:t>
            </a:r>
            <a:r>
              <a:rPr dirty="0" i="0" lang="en-US">
                <a:solidFill>
                  <a:schemeClr val="tx1"/>
                </a:solidFill>
                <a:latin typeface="Calibri" panose="020F0502020204030204" pitchFamily="34" charset="0"/>
              </a:rPr>
              <a:t> cysts.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dirty="0" i="0" lang="en-US">
                <a:solidFill>
                  <a:schemeClr val="tx1"/>
                </a:solidFill>
                <a:latin typeface="Calibri" panose="020F0502020204030204" pitchFamily="34" charset="0"/>
              </a:rPr>
              <a:t>The most common postoperative complications include </a:t>
            </a:r>
          </a:p>
          <a:p>
            <a:pPr lvl="2">
              <a:buFont typeface="Wingdings" pitchFamily="2" charset="2"/>
              <a:buChar char="ü"/>
            </a:pPr>
            <a:r>
              <a:rPr dirty="0" sz="2000" i="0" lang="en-US">
                <a:solidFill>
                  <a:schemeClr val="tx1"/>
                </a:solidFill>
                <a:latin typeface="Calibri" panose="020F0502020204030204" pitchFamily="34" charset="0"/>
              </a:rPr>
              <a:t>SDH</a:t>
            </a:r>
          </a:p>
          <a:p>
            <a:pPr lvl="2">
              <a:buFont typeface="Wingdings" pitchFamily="2" charset="2"/>
              <a:buChar char="ü"/>
            </a:pPr>
            <a:r>
              <a:rPr dirty="0" sz="2000" i="0" lang="en-US">
                <a:solidFill>
                  <a:schemeClr val="tx1"/>
                </a:solidFill>
                <a:latin typeface="Calibri" panose="020F0502020204030204" pitchFamily="34" charset="0"/>
              </a:rPr>
              <a:t>Subdural effusion</a:t>
            </a:r>
          </a:p>
          <a:p>
            <a:pPr lvl="2">
              <a:buFont typeface="Wingdings" pitchFamily="2" charset="2"/>
              <a:buChar char="ü"/>
            </a:pPr>
            <a:r>
              <a:rPr dirty="0" sz="2000" i="0" lang="en-US">
                <a:solidFill>
                  <a:schemeClr val="tx1"/>
                </a:solidFill>
                <a:latin typeface="Calibri" panose="020F0502020204030204" pitchFamily="34" charset="0"/>
              </a:rPr>
              <a:t>Cyst recurrence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dirty="0" i="0" lang="en-US">
                <a:solidFill>
                  <a:schemeClr val="tx1"/>
                </a:solidFill>
                <a:latin typeface="Calibri" panose="020F0502020204030204" pitchFamily="34" charset="0"/>
              </a:rPr>
              <a:t>Ventriculocystocisternostomy may produce more durable results compared with </a:t>
            </a:r>
            <a:r>
              <a:rPr dirty="0" i="0" lang="en-US" err="1">
                <a:solidFill>
                  <a:schemeClr val="tx1"/>
                </a:solidFill>
                <a:latin typeface="Calibri" panose="020F0502020204030204" pitchFamily="34" charset="0"/>
              </a:rPr>
              <a:t>ventriculocystostomy</a:t>
            </a:r>
            <a:r>
              <a:rPr dirty="0" i="0" lang="en-US">
                <a:solidFill>
                  <a:schemeClr val="tx1"/>
                </a:solidFill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2097162" name="Picture 4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804949" y="3318452"/>
            <a:ext cx="8154324" cy="3366366"/>
          </a:xfrm>
          <a:prstGeom prst="rect"/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7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IQ"/>
          </a:p>
        </p:txBody>
      </p:sp>
      <p:pic>
        <p:nvPicPr>
          <p:cNvPr id="2097163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88451" y="538018"/>
            <a:ext cx="8967098" cy="5634182"/>
          </a:xfrm>
          <a:prstGeom prst="rect"/>
          <a:ln w="38100" cap="sq">
            <a:solidFill>
              <a:srgbClr val="000000"/>
            </a:solidFill>
            <a:prstDash val="solid"/>
            <a:miter lim="800000"/>
          </a:ln>
          <a:effectLst>
            <a:outerShdw algn="tl" blurRad="50800" dir="2700000" dist="38100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8" name="Content Placeholder 2"/>
          <p:cNvSpPr>
            <a:spLocks noGrp="1"/>
          </p:cNvSpPr>
          <p:nvPr>
            <p:ph idx="1"/>
          </p:nvPr>
        </p:nvSpPr>
        <p:spPr>
          <a:xfrm>
            <a:off x="608610" y="82880"/>
            <a:ext cx="8454572" cy="6694301"/>
          </a:xfrm>
        </p:spPr>
        <p:txBody>
          <a:bodyPr anchor="t">
            <a:noAutofit/>
          </a:bodyPr>
          <a:p>
            <a:pPr>
              <a:buFont typeface="Wingdings" pitchFamily="2" charset="2"/>
              <a:buChar char="q"/>
            </a:pPr>
            <a:r>
              <a:rPr b="1" dirty="0" lang="en-US" u="sng">
                <a:solidFill>
                  <a:srgbClr val="C00000"/>
                </a:solidFill>
                <a:latin typeface="Calibri" panose="020F0502020204030204" pitchFamily="34" charset="0"/>
              </a:rPr>
              <a:t>Spinal arachnoid cyst</a:t>
            </a:r>
          </a:p>
          <a:p>
            <a:pPr>
              <a:buFont typeface="Arial" panose="020B0604020202020204" pitchFamily="34" charset="0"/>
              <a:buChar char="•"/>
            </a:pPr>
            <a:r>
              <a:rPr dirty="0" lang="en-US">
                <a:solidFill>
                  <a:schemeClr val="tx1"/>
                </a:solidFill>
                <a:latin typeface="Calibri" panose="020F0502020204030204" pitchFamily="34" charset="0"/>
              </a:rPr>
              <a:t>Within the spine, arachnoid cysts can be either </a:t>
            </a:r>
            <a:r>
              <a:rPr dirty="0" lang="en-US">
                <a:solidFill>
                  <a:srgbClr val="C00000"/>
                </a:solidFill>
                <a:latin typeface="Calibri" panose="020F0502020204030204" pitchFamily="34" charset="0"/>
              </a:rPr>
              <a:t>Intradural</a:t>
            </a:r>
            <a:r>
              <a:rPr dirty="0" lang="en-US">
                <a:solidFill>
                  <a:schemeClr val="tx1"/>
                </a:solidFill>
                <a:latin typeface="Calibri" panose="020F0502020204030204" pitchFamily="34" charset="0"/>
              </a:rPr>
              <a:t> or </a:t>
            </a:r>
            <a:r>
              <a:rPr dirty="0" lang="en-US">
                <a:solidFill>
                  <a:srgbClr val="C00000"/>
                </a:solidFill>
                <a:latin typeface="Calibri" panose="020F0502020204030204" pitchFamily="34" charset="0"/>
              </a:rPr>
              <a:t>Extradural</a:t>
            </a:r>
            <a:r>
              <a:rPr dirty="0" lang="en-US">
                <a:solidFill>
                  <a:schemeClr val="tx1"/>
                </a:solidFill>
                <a:latin typeface="Calibri" panose="020F0502020204030204" pitchFamily="34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dirty="0" lang="en-US">
                <a:solidFill>
                  <a:schemeClr val="tx1"/>
                </a:solidFill>
                <a:latin typeface="Calibri" panose="020F0502020204030204" pitchFamily="34" charset="0"/>
              </a:rPr>
              <a:t>They tend to be located in the </a:t>
            </a:r>
            <a:r>
              <a:rPr dirty="0" lang="en-US">
                <a:solidFill>
                  <a:srgbClr val="C00000"/>
                </a:solidFill>
                <a:latin typeface="Calibri" panose="020F0502020204030204" pitchFamily="34" charset="0"/>
              </a:rPr>
              <a:t>Thoracic Spine</a:t>
            </a:r>
            <a:r>
              <a:rPr dirty="0" lang="en-US">
                <a:solidFill>
                  <a:schemeClr val="tx1"/>
                </a:solidFill>
                <a:latin typeface="Calibri" panose="020F0502020204030204" pitchFamily="34" charset="0"/>
              </a:rPr>
              <a:t>, present with subtle symptoms, and may mimic cord compression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dirty="0" lang="en-US">
                <a:solidFill>
                  <a:schemeClr val="tx1"/>
                </a:solidFill>
                <a:latin typeface="Calibri" panose="020F0502020204030204" pitchFamily="34" charset="0"/>
              </a:rPr>
              <a:t>Affected patients often </a:t>
            </a:r>
            <a:r>
              <a:rPr dirty="0" lang="en-US" u="sng">
                <a:solidFill>
                  <a:srgbClr val="0070C0"/>
                </a:solidFill>
                <a:latin typeface="Calibri" panose="020F0502020204030204" pitchFamily="34" charset="0"/>
              </a:rPr>
              <a:t>Complain</a:t>
            </a:r>
            <a:r>
              <a:rPr dirty="0" lang="en-US">
                <a:solidFill>
                  <a:schemeClr val="tx1"/>
                </a:solidFill>
                <a:latin typeface="Calibri" panose="020F0502020204030204" pitchFamily="34" charset="0"/>
              </a:rPr>
              <a:t> of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dirty="0" i="0" lang="en-US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</a:rPr>
              <a:t>Intermittent back pain or radicular pain that may be exacerbated by </a:t>
            </a:r>
            <a:r>
              <a:rPr dirty="0" i="0" lang="en-US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</a:rPr>
              <a:t>Valsalva</a:t>
            </a:r>
            <a:r>
              <a:rPr dirty="0" i="0" lang="en-US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</a:rPr>
              <a:t> maneuvers.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dirty="0" i="0" lang="en-US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</a:rPr>
              <a:t>Chronic myelopathy.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dirty="0" i="0" lang="en-US">
                <a:solidFill>
                  <a:schemeClr val="tx1"/>
                </a:solidFill>
                <a:latin typeface="Calibri" panose="020F0502020204030204" pitchFamily="34" charset="0"/>
              </a:rPr>
              <a:t>Intradural AC found </a:t>
            </a:r>
            <a:r>
              <a:rPr dirty="0" i="0" lang="en-US">
                <a:solidFill>
                  <a:srgbClr val="C00000"/>
                </a:solidFill>
                <a:latin typeface="Calibri" panose="020F0502020204030204" pitchFamily="34" charset="0"/>
              </a:rPr>
              <a:t>Ventral to Spinal Cord </a:t>
            </a:r>
            <a:r>
              <a:rPr dirty="0" i="0" lang="en-US">
                <a:solidFill>
                  <a:schemeClr val="tx1"/>
                </a:solidFill>
                <a:latin typeface="Calibri" panose="020F0502020204030204" pitchFamily="34" charset="0"/>
              </a:rPr>
              <a:t>and cause myelopathy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dirty="0" i="0" lang="en-US">
                <a:solidFill>
                  <a:schemeClr val="tx1"/>
                </a:solidFill>
                <a:latin typeface="Calibri" panose="020F0502020204030204" pitchFamily="34" charset="0"/>
              </a:rPr>
              <a:t>whereas those found </a:t>
            </a:r>
            <a:r>
              <a:rPr dirty="0" i="0" lang="en-US">
                <a:solidFill>
                  <a:srgbClr val="C00000"/>
                </a:solidFill>
                <a:latin typeface="Calibri" panose="020F0502020204030204" pitchFamily="34" charset="0"/>
              </a:rPr>
              <a:t>Dorsal to Spinal Cord</a:t>
            </a:r>
            <a:r>
              <a:rPr dirty="0" i="0" lang="en-US">
                <a:solidFill>
                  <a:schemeClr val="tx1"/>
                </a:solidFill>
                <a:latin typeface="Calibri" panose="020F0502020204030204" pitchFamily="34" charset="0"/>
              </a:rPr>
              <a:t> cause numbness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dirty="0" lang="en-US">
                <a:solidFill>
                  <a:schemeClr val="tx1"/>
                </a:solidFill>
                <a:latin typeface="Calibri" panose="020F0502020204030204" pitchFamily="34" charset="0"/>
              </a:rPr>
              <a:t>MRI is the most sensitive and specific study of arachnoid cysts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dirty="0" lang="en-US">
                <a:solidFill>
                  <a:schemeClr val="tx1"/>
                </a:solidFill>
                <a:latin typeface="Calibri" panose="020F0502020204030204" pitchFamily="34" charset="0"/>
              </a:rPr>
              <a:t>The Goals of surgical intervention are similar to those of intracranial cysts,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dirty="0" i="0" lang="en-US">
                <a:solidFill>
                  <a:schemeClr val="tx1"/>
                </a:solidFill>
                <a:latin typeface="Calibri" panose="020F0502020204030204" pitchFamily="34" charset="0"/>
              </a:rPr>
              <a:t>Wide fenestration of the cyst alone may be sufficient to avoid recurrence.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dirty="0" i="0" lang="en-US">
                <a:solidFill>
                  <a:schemeClr val="tx1"/>
                </a:solidFill>
                <a:latin typeface="Calibri" panose="020F0502020204030204" pitchFamily="34" charset="0"/>
              </a:rPr>
              <a:t>A posterior approach usually provides sufficient exposure of both ventral and dorsal cysts.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b="1" dirty="0" i="0" lang="en-US">
                <a:solidFill>
                  <a:srgbClr val="002060"/>
                </a:solidFill>
                <a:latin typeface="Calibri" panose="020F0502020204030204" pitchFamily="34" charset="0"/>
              </a:rPr>
              <a:t>Weakness and myelopathy generally respond better to surgery than pain and numbness.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4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685800" y="1619250"/>
            <a:ext cx="4178752" cy="5143501"/>
          </a:xfrm>
          <a:prstGeom prst="rect"/>
        </p:spPr>
      </p:pic>
      <p:pic>
        <p:nvPicPr>
          <p:cNvPr id="2097165" name="Picture 6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4864552" y="1619250"/>
            <a:ext cx="4144367" cy="5131694"/>
          </a:xfrm>
          <a:prstGeom prst="rect"/>
        </p:spPr>
      </p:pic>
      <p:sp>
        <p:nvSpPr>
          <p:cNvPr id="1048619" name="TextBox 4"/>
          <p:cNvSpPr txBox="1"/>
          <p:nvPr/>
        </p:nvSpPr>
        <p:spPr>
          <a:xfrm>
            <a:off x="685800" y="107055"/>
            <a:ext cx="8323119" cy="400110"/>
          </a:xfrm>
          <a:prstGeom prst="rect"/>
          <a:noFill/>
        </p:spPr>
        <p:txBody>
          <a:bodyPr wrap="square">
            <a:spAutoFit/>
          </a:bodyPr>
          <a:p>
            <a:pPr indent="-342900" marL="342900">
              <a:buFont typeface="Arial" panose="020B0604020202020204" pitchFamily="34" charset="0"/>
              <a:buChar char="•"/>
            </a:pPr>
            <a:r>
              <a:rPr dirty="0" sz="2000" lang="en-US">
                <a:latin typeface="Calibri" panose="020F0502020204030204" pitchFamily="34" charset="0"/>
              </a:rPr>
              <a:t>untreated spinal arachnoid cysts may cause </a:t>
            </a:r>
            <a:r>
              <a:rPr dirty="0" sz="2000" lang="en-US" err="1">
                <a:latin typeface="Calibri" panose="020F0502020204030204" pitchFamily="34" charset="0"/>
              </a:rPr>
              <a:t>syringomyelia</a:t>
            </a:r>
            <a:r>
              <a:rPr dirty="0" sz="2000" lang="en-US">
                <a:latin typeface="Calibri" panose="020F0502020204030204" pitchFamily="34" charset="0"/>
              </a:rPr>
              <a:t>.</a:t>
            </a:r>
            <a:endParaRPr dirty="0" sz="2000" lang="en-IQ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6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685800" y="857250"/>
            <a:ext cx="8323119" cy="5143500"/>
          </a:xfrm>
          <a:prstGeom prst="rect"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0" name="Title 1"/>
          <p:cNvSpPr>
            <a:spLocks noGrp="1"/>
          </p:cNvSpPr>
          <p:nvPr>
            <p:ph type="title"/>
          </p:nvPr>
        </p:nvSpPr>
        <p:spPr>
          <a:xfrm>
            <a:off x="2205986" y="2917247"/>
            <a:ext cx="4732028" cy="1023505"/>
          </a:xfrm>
        </p:spPr>
        <p:txBody>
          <a:bodyPr>
            <a:normAutofit/>
          </a:bodyPr>
          <a:p>
            <a:pPr algn="ctr"/>
            <a:r>
              <a:rPr dirty="0" sz="6600" lang="en-US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Algerian" panose="04020705040A02060702" pitchFamily="82" charset="0"/>
              </a:rPr>
              <a:t>Thank You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6" name="Content Placeholder 2"/>
          <p:cNvSpPr>
            <a:spLocks noGrp="1"/>
          </p:cNvSpPr>
          <p:nvPr>
            <p:ph idx="1"/>
          </p:nvPr>
        </p:nvSpPr>
        <p:spPr>
          <a:xfrm>
            <a:off x="634989" y="157143"/>
            <a:ext cx="8416647" cy="6550765"/>
          </a:xfrm>
        </p:spPr>
        <p:txBody>
          <a:bodyPr anchor="t">
            <a:normAutofit/>
          </a:bodyPr>
          <a:p>
            <a:pPr>
              <a:buFont typeface="Wingdings" pitchFamily="2" charset="2"/>
              <a:buChar char="q"/>
            </a:pPr>
            <a:r>
              <a:rPr b="1" dirty="0" lang="en-US" u="sng">
                <a:solidFill>
                  <a:srgbClr val="C00000"/>
                </a:solidFill>
                <a:latin typeface="Calibri" panose="020F0502020204030204" pitchFamily="34" charset="0"/>
              </a:rPr>
              <a:t>Intracranial Distribution 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dirty="0" i="0" lang="en-US">
                <a:solidFill>
                  <a:schemeClr val="tx1"/>
                </a:solidFill>
                <a:latin typeface="Calibri" panose="020F0502020204030204" pitchFamily="34" charset="0"/>
              </a:rPr>
              <a:t>Middle Fossa Or Sylvian Fissure                   </a:t>
            </a:r>
            <a:r>
              <a:rPr dirty="0" i="0" lang="en-US">
                <a:solidFill>
                  <a:srgbClr val="C00000"/>
                </a:solidFill>
                <a:latin typeface="Calibri" panose="020F0502020204030204" pitchFamily="34" charset="0"/>
              </a:rPr>
              <a:t>49%</a:t>
            </a:r>
            <a:r>
              <a:rPr dirty="0" i="0" lang="en-US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dirty="0" i="0" lang="en-US" err="1">
                <a:solidFill>
                  <a:schemeClr val="tx1"/>
                </a:solidFill>
                <a:latin typeface="Calibri" panose="020F0502020204030204" pitchFamily="34" charset="0"/>
              </a:rPr>
              <a:t>Cerebellopontine</a:t>
            </a:r>
            <a:r>
              <a:rPr dirty="0" i="0" lang="en-US">
                <a:solidFill>
                  <a:schemeClr val="tx1"/>
                </a:solidFill>
                <a:latin typeface="Calibri" panose="020F0502020204030204" pitchFamily="34" charset="0"/>
              </a:rPr>
              <a:t> Angle                                 </a:t>
            </a:r>
            <a:r>
              <a:rPr dirty="0" i="0" lang="en-US">
                <a:solidFill>
                  <a:srgbClr val="C00000"/>
                </a:solidFill>
                <a:latin typeface="Calibri" panose="020F0502020204030204" pitchFamily="34" charset="0"/>
              </a:rPr>
              <a:t>11%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dirty="0" i="0" lang="en-US">
                <a:solidFill>
                  <a:schemeClr val="tx1"/>
                </a:solidFill>
                <a:latin typeface="Calibri" panose="020F0502020204030204" pitchFamily="34" charset="0"/>
              </a:rPr>
              <a:t>Quadrigeminal Plate Area                              </a:t>
            </a:r>
            <a:r>
              <a:rPr dirty="0" i="0" lang="en-US">
                <a:solidFill>
                  <a:srgbClr val="C00000"/>
                </a:solidFill>
                <a:latin typeface="Calibri" panose="020F0502020204030204" pitchFamily="34" charset="0"/>
              </a:rPr>
              <a:t>10%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dirty="0" i="0" lang="en-US">
                <a:solidFill>
                  <a:schemeClr val="tx1"/>
                </a:solidFill>
                <a:latin typeface="Calibri" panose="020F0502020204030204" pitchFamily="34" charset="0"/>
              </a:rPr>
              <a:t>Vermis                                                                </a:t>
            </a:r>
            <a:r>
              <a:rPr dirty="0" i="0" lang="en-US">
                <a:solidFill>
                  <a:srgbClr val="C00000"/>
                </a:solidFill>
                <a:latin typeface="Calibri" panose="020F0502020204030204" pitchFamily="34" charset="0"/>
              </a:rPr>
              <a:t>9%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dirty="0" i="0" lang="en-US">
                <a:solidFill>
                  <a:schemeClr val="tx1"/>
                </a:solidFill>
                <a:latin typeface="Calibri" panose="020F0502020204030204" pitchFamily="34" charset="0"/>
              </a:rPr>
              <a:t>Suprasellar ( Paraseller ) Area                        </a:t>
            </a:r>
            <a:r>
              <a:rPr dirty="0" i="0" lang="en-US">
                <a:solidFill>
                  <a:srgbClr val="C00000"/>
                </a:solidFill>
                <a:latin typeface="Calibri" panose="020F0502020204030204" pitchFamily="34" charset="0"/>
              </a:rPr>
              <a:t>9%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dirty="0" i="0" lang="en-US">
                <a:solidFill>
                  <a:schemeClr val="tx1"/>
                </a:solidFill>
                <a:latin typeface="Calibri" panose="020F0502020204030204" pitchFamily="34" charset="0"/>
              </a:rPr>
              <a:t>Interhemispheric Fissure                                 </a:t>
            </a:r>
            <a:r>
              <a:rPr dirty="0" i="0" lang="en-US">
                <a:solidFill>
                  <a:srgbClr val="C00000"/>
                </a:solidFill>
                <a:latin typeface="Calibri" panose="020F0502020204030204" pitchFamily="34" charset="0"/>
              </a:rPr>
              <a:t>5%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dirty="0" i="0" lang="en-US">
                <a:solidFill>
                  <a:schemeClr val="tx1"/>
                </a:solidFill>
                <a:latin typeface="Calibri" panose="020F0502020204030204" pitchFamily="34" charset="0"/>
              </a:rPr>
              <a:t>Cerebral Convexity                                           </a:t>
            </a:r>
            <a:r>
              <a:rPr dirty="0" i="0" lang="en-US">
                <a:solidFill>
                  <a:srgbClr val="C00000"/>
                </a:solidFill>
                <a:latin typeface="Calibri" panose="020F0502020204030204" pitchFamily="34" charset="0"/>
              </a:rPr>
              <a:t>4%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dirty="0" i="0" lang="en-US">
                <a:solidFill>
                  <a:schemeClr val="tx1"/>
                </a:solidFill>
                <a:latin typeface="Calibri" panose="020F0502020204030204" pitchFamily="34" charset="0"/>
              </a:rPr>
              <a:t>Interpeduncular Area (</a:t>
            </a:r>
            <a:r>
              <a:rPr dirty="0" i="0" lang="en-US" err="1">
                <a:solidFill>
                  <a:schemeClr val="tx1"/>
                </a:solidFill>
                <a:latin typeface="Calibri" panose="020F0502020204030204" pitchFamily="34" charset="0"/>
              </a:rPr>
              <a:t>clival</a:t>
            </a:r>
            <a:r>
              <a:rPr dirty="0" i="0" lang="en-US">
                <a:solidFill>
                  <a:schemeClr val="tx1"/>
                </a:solidFill>
                <a:latin typeface="Calibri" panose="020F0502020204030204" pitchFamily="34" charset="0"/>
              </a:rPr>
              <a:t>)                          </a:t>
            </a:r>
            <a:r>
              <a:rPr dirty="0" i="0" lang="en-US">
                <a:solidFill>
                  <a:srgbClr val="C00000"/>
                </a:solidFill>
                <a:latin typeface="Calibri" panose="020F0502020204030204" pitchFamily="34" charset="0"/>
              </a:rPr>
              <a:t>3% </a:t>
            </a:r>
          </a:p>
          <a:p>
            <a:pPr>
              <a:buFont typeface="Wingdings" panose="05000000000000000000" pitchFamily="2" charset="2"/>
              <a:buChar char="Ø"/>
            </a:pPr>
            <a:endParaRPr dirty="0" lang="en-US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b="1" dirty="0" i="0" lang="en-US">
                <a:solidFill>
                  <a:srgbClr val="002060"/>
                </a:solidFill>
                <a:latin typeface="Calibri" panose="020F0502020204030204" pitchFamily="34" charset="0"/>
              </a:rPr>
              <a:t>Rate of symptom </a:t>
            </a:r>
          </a:p>
          <a:p>
            <a:pPr lvl="1">
              <a:buFont typeface="Wingdings" pitchFamily="2" charset="2"/>
              <a:buChar char="ü"/>
            </a:pPr>
            <a:r>
              <a:rPr b="1" dirty="0" i="0" lang="en-US">
                <a:solidFill>
                  <a:schemeClr val="tx1"/>
                </a:solidFill>
                <a:latin typeface="Calibri" panose="020F0502020204030204" pitchFamily="34" charset="0"/>
              </a:rPr>
              <a:t>Increase</a:t>
            </a:r>
            <a:r>
              <a:rPr dirty="0" i="0" lang="en-US">
                <a:solidFill>
                  <a:schemeClr val="tx1"/>
                </a:solidFill>
                <a:latin typeface="Calibri" panose="020F0502020204030204" pitchFamily="34" charset="0"/>
              </a:rPr>
              <a:t> in CPA, </a:t>
            </a:r>
            <a:r>
              <a:rPr dirty="0" i="0" lang="en-US" err="1">
                <a:solidFill>
                  <a:schemeClr val="tx1"/>
                </a:solidFill>
                <a:latin typeface="Calibri" panose="020F0502020204030204" pitchFamily="34" charset="0"/>
              </a:rPr>
              <a:t>quadrigeminal</a:t>
            </a:r>
            <a:r>
              <a:rPr dirty="0" i="0" lang="en-US">
                <a:solidFill>
                  <a:schemeClr val="tx1"/>
                </a:solidFill>
                <a:latin typeface="Calibri" panose="020F0502020204030204" pitchFamily="34" charset="0"/>
              </a:rPr>
              <a:t> cistern, sella, and ambient cisterns.</a:t>
            </a:r>
          </a:p>
          <a:p>
            <a:pPr lvl="1">
              <a:buFont typeface="Wingdings" pitchFamily="2" charset="2"/>
              <a:buChar char="ü"/>
            </a:pPr>
            <a:r>
              <a:rPr b="1" dirty="0" i="0" lang="en-US">
                <a:solidFill>
                  <a:schemeClr val="tx1"/>
                </a:solidFill>
                <a:latin typeface="Calibri" panose="020F0502020204030204" pitchFamily="34" charset="0"/>
              </a:rPr>
              <a:t>Lower</a:t>
            </a:r>
            <a:r>
              <a:rPr dirty="0" i="0" lang="en-US">
                <a:solidFill>
                  <a:schemeClr val="tx1"/>
                </a:solidFill>
                <a:latin typeface="Calibri" panose="020F0502020204030204" pitchFamily="34" charset="0"/>
              </a:rPr>
              <a:t> in Middle fossa cysts</a:t>
            </a:r>
          </a:p>
          <a:p>
            <a:pPr lvl="1">
              <a:buFont typeface="Wingdings" pitchFamily="2" charset="2"/>
              <a:buChar char="ü"/>
            </a:pPr>
            <a:endParaRPr dirty="0" i="0" lang="en-US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1">
              <a:buFont typeface="Wingdings" pitchFamily="2" charset="2"/>
              <a:buChar char="ü"/>
            </a:pPr>
            <a:r>
              <a:rPr dirty="0" i="0" lang="en-US">
                <a:solidFill>
                  <a:schemeClr val="tx1"/>
                </a:solidFill>
                <a:latin typeface="Calibri" panose="020F0502020204030204" pitchFamily="34" charset="0"/>
              </a:rPr>
              <a:t>MCQ VS ICI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7" name="Title 1"/>
          <p:cNvSpPr>
            <a:spLocks noGrp="1"/>
          </p:cNvSpPr>
          <p:nvPr>
            <p:ph idx="1"/>
          </p:nvPr>
        </p:nvSpPr>
        <p:spPr>
          <a:xfrm>
            <a:off x="582194" y="93591"/>
            <a:ext cx="8561806" cy="6670817"/>
          </a:xfrm>
        </p:spPr>
        <p:txBody>
          <a:bodyPr anchor="t">
            <a:noAutofit/>
          </a:bodyPr>
          <a:p>
            <a:pPr>
              <a:buFont typeface="Wingdings" pitchFamily="2" charset="2"/>
              <a:buChar char="q"/>
            </a:pPr>
            <a:r>
              <a:rPr b="1" dirty="0" lang="en-US" u="sng">
                <a:solidFill>
                  <a:srgbClr val="C00000"/>
                </a:solidFill>
                <a:latin typeface="Calibri" panose="020F0502020204030204" pitchFamily="34" charset="0"/>
              </a:rPr>
              <a:t>Pathology </a:t>
            </a:r>
          </a:p>
          <a:p>
            <a:r>
              <a:rPr dirty="0" lang="en-US">
                <a:solidFill>
                  <a:schemeClr val="tx1"/>
                </a:solidFill>
                <a:latin typeface="Calibri" panose="020F0502020204030204" pitchFamily="34" charset="0"/>
              </a:rPr>
              <a:t>AC : a loculated cavity within the arachnoid mater without discrimination of the wall or cyst content</a:t>
            </a:r>
          </a:p>
          <a:p>
            <a:r>
              <a:rPr b="1" dirty="0" lang="en-US">
                <a:solidFill>
                  <a:schemeClr val="tx1"/>
                </a:solidFill>
                <a:latin typeface="Calibri" panose="020F0502020204030204" pitchFamily="34" charset="0"/>
              </a:rPr>
              <a:t>Although most cysts had </a:t>
            </a:r>
          </a:p>
          <a:p>
            <a:pPr lvl="1">
              <a:buFont typeface="Wingdings" pitchFamily="2" charset="2"/>
              <a:buChar char="ü"/>
            </a:pPr>
            <a:r>
              <a:rPr dirty="0" i="0" lang="en-US">
                <a:solidFill>
                  <a:schemeClr val="tx1"/>
                </a:solidFill>
                <a:latin typeface="Calibri" panose="020F0502020204030204" pitchFamily="34" charset="0"/>
              </a:rPr>
              <a:t>Walls of </a:t>
            </a:r>
            <a:r>
              <a:rPr dirty="0" i="0" lang="en-US">
                <a:solidFill>
                  <a:srgbClr val="7030A0"/>
                </a:solidFill>
                <a:latin typeface="Calibri" panose="020F0502020204030204" pitchFamily="34" charset="0"/>
              </a:rPr>
              <a:t>normal arachnoid cells</a:t>
            </a:r>
            <a:r>
              <a:rPr dirty="0" i="0" lang="en-US">
                <a:solidFill>
                  <a:schemeClr val="tx1"/>
                </a:solidFill>
                <a:latin typeface="Calibri" panose="020F0502020204030204" pitchFamily="34" charset="0"/>
              </a:rPr>
              <a:t>.</a:t>
            </a:r>
          </a:p>
          <a:p>
            <a:pPr lvl="1">
              <a:buFont typeface="Wingdings" pitchFamily="2" charset="2"/>
              <a:buChar char="ü"/>
            </a:pPr>
            <a:r>
              <a:rPr dirty="0" i="0" lang="en-US">
                <a:solidFill>
                  <a:schemeClr val="tx1"/>
                </a:solidFill>
                <a:latin typeface="Calibri" panose="020F0502020204030204" pitchFamily="34" charset="0"/>
              </a:rPr>
              <a:t>Some demonstrated </a:t>
            </a:r>
            <a:r>
              <a:rPr dirty="0" i="0" lang="en-US">
                <a:solidFill>
                  <a:srgbClr val="7030A0"/>
                </a:solidFill>
                <a:latin typeface="Calibri" panose="020F0502020204030204" pitchFamily="34" charset="0"/>
              </a:rPr>
              <a:t>fibrosis</a:t>
            </a:r>
            <a:r>
              <a:rPr dirty="0" i="0" lang="en-US">
                <a:solidFill>
                  <a:schemeClr val="tx1"/>
                </a:solidFill>
                <a:latin typeface="Calibri" panose="020F0502020204030204" pitchFamily="34" charset="0"/>
              </a:rPr>
              <a:t>.</a:t>
            </a:r>
          </a:p>
          <a:p>
            <a:pPr lvl="1">
              <a:buFont typeface="Wingdings" pitchFamily="2" charset="2"/>
              <a:buChar char="ü"/>
            </a:pPr>
            <a:r>
              <a:rPr dirty="0" i="0" lang="en-US">
                <a:solidFill>
                  <a:schemeClr val="tx1"/>
                </a:solidFill>
                <a:latin typeface="Calibri" panose="020F0502020204030204" pitchFamily="34" charset="0"/>
              </a:rPr>
              <a:t>Some demonstrated </a:t>
            </a:r>
            <a:r>
              <a:rPr dirty="0" i="0" lang="en-US">
                <a:solidFill>
                  <a:srgbClr val="7030A0"/>
                </a:solidFill>
                <a:latin typeface="Calibri" panose="020F0502020204030204" pitchFamily="34" charset="0"/>
              </a:rPr>
              <a:t>microvilli and cilia</a:t>
            </a:r>
            <a:r>
              <a:rPr dirty="0" i="0" lang="en-US">
                <a:solidFill>
                  <a:schemeClr val="tx1"/>
                </a:solidFill>
                <a:latin typeface="Calibri" panose="020F0502020204030204" pitchFamily="34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dirty="0" lang="en-US">
                <a:solidFill>
                  <a:schemeClr val="tx1"/>
                </a:solidFill>
                <a:latin typeface="Calibri" panose="020F0502020204030204" pitchFamily="34" charset="0"/>
              </a:rPr>
              <a:t>Arachnoid cyst contents are very similar, </a:t>
            </a:r>
            <a:r>
              <a:rPr b="1" dirty="0" lang="en-US">
                <a:solidFill>
                  <a:srgbClr val="C00000"/>
                </a:solidFill>
                <a:latin typeface="Calibri" panose="020F0502020204030204" pitchFamily="34" charset="0"/>
              </a:rPr>
              <a:t>but not identical to (CSF)</a:t>
            </a:r>
            <a:r>
              <a:rPr dirty="0" lang="en-US">
                <a:solidFill>
                  <a:schemeClr val="tx1"/>
                </a:solidFill>
                <a:latin typeface="Calibri" panose="020F0502020204030204" pitchFamily="34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dirty="0" lang="en-US">
                <a:solidFill>
                  <a:schemeClr val="tx1"/>
                </a:solidFill>
                <a:latin typeface="Calibri" panose="020F0502020204030204" pitchFamily="34" charset="0"/>
              </a:rPr>
              <a:t>Different by concentration of </a:t>
            </a:r>
            <a:r>
              <a:rPr b="1" dirty="0" lang="en-US">
                <a:solidFill>
                  <a:schemeClr val="tx1"/>
                </a:solidFill>
                <a:latin typeface="Calibri" panose="020F0502020204030204" pitchFamily="34" charset="0"/>
              </a:rPr>
              <a:t>protein, LDH, and phosphate.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dirty="0" lang="en-US">
                <a:solidFill>
                  <a:schemeClr val="tx1"/>
                </a:solidFill>
                <a:latin typeface="Calibri" panose="020F0502020204030204" pitchFamily="34" charset="0"/>
              </a:rPr>
              <a:t>The underlying cortex is usually normal, but some gliosis may be present</a:t>
            </a:r>
          </a:p>
          <a:p>
            <a:pPr>
              <a:buFont typeface="Wingdings" pitchFamily="2" charset="2"/>
              <a:buChar char="v"/>
            </a:pPr>
            <a:r>
              <a:rPr b="1" dirty="0" lang="en-US">
                <a:solidFill>
                  <a:srgbClr val="0070C0"/>
                </a:solidFill>
                <a:latin typeface="Calibri" panose="020F0502020204030204" pitchFamily="34" charset="0"/>
              </a:rPr>
              <a:t>The Distinguishing features of the arachnoid cyst wall versus a normal arachnoid membrane include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dirty="0" i="0" lang="en-US">
                <a:solidFill>
                  <a:srgbClr val="002060"/>
                </a:solidFill>
                <a:latin typeface="Calibri" panose="020F0502020204030204" pitchFamily="34" charset="0"/>
              </a:rPr>
              <a:t>Split of the arachnoid layer at the margin of the cyst.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dirty="0" i="0" lang="en-US">
                <a:solidFill>
                  <a:srgbClr val="002060"/>
                </a:solidFill>
                <a:latin typeface="Calibri" panose="020F0502020204030204" pitchFamily="34" charset="0"/>
              </a:rPr>
              <a:t>Increased thickness of the collagen layer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dirty="0" i="0" lang="en-US">
                <a:solidFill>
                  <a:srgbClr val="002060"/>
                </a:solidFill>
                <a:latin typeface="Calibri" panose="020F0502020204030204" pitchFamily="34" charset="0"/>
              </a:rPr>
              <a:t>Absence of the cobweb-like trabeculations of normal arachnoid.</a:t>
            </a:r>
          </a:p>
          <a:p>
            <a:r>
              <a:rPr dirty="0" lang="en-US">
                <a:solidFill>
                  <a:schemeClr val="tx1"/>
                </a:solidFill>
                <a:latin typeface="Calibri" panose="020F0502020204030204" pitchFamily="34" charset="0"/>
              </a:rPr>
              <a:t>The cyst fluid is clear and devoid of cellular or proteinaceous material. Inflammatory cells and hemosiderin are absent from the fluid or cyst walls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8" name="Content Placeholder 2"/>
          <p:cNvSpPr>
            <a:spLocks noGrp="1"/>
          </p:cNvSpPr>
          <p:nvPr>
            <p:ph idx="1"/>
          </p:nvPr>
        </p:nvSpPr>
        <p:spPr>
          <a:xfrm>
            <a:off x="589972" y="80818"/>
            <a:ext cx="8461664" cy="6684818"/>
          </a:xfrm>
        </p:spPr>
        <p:txBody>
          <a:bodyPr>
            <a:noAutofit/>
          </a:bodyPr>
          <a:p>
            <a:pPr>
              <a:buFont typeface="Wingdings" pitchFamily="2" charset="2"/>
              <a:buChar char="q"/>
            </a:pPr>
            <a:r>
              <a:rPr b="1" dirty="0" lang="en-US" u="sng">
                <a:solidFill>
                  <a:srgbClr val="C00000"/>
                </a:solidFill>
                <a:latin typeface="Calibri" panose="020F0502020204030204" pitchFamily="34" charset="0"/>
              </a:rPr>
              <a:t>Pathogenesis</a:t>
            </a:r>
          </a:p>
          <a:p>
            <a:r>
              <a:rPr dirty="0" lang="en-US">
                <a:solidFill>
                  <a:schemeClr val="tx1"/>
                </a:solidFill>
                <a:latin typeface="Calibri" panose="020F0502020204030204" pitchFamily="34" charset="0"/>
              </a:rPr>
              <a:t>Arachnoid cyst have </a:t>
            </a:r>
            <a:r>
              <a:rPr b="1" dirty="0" lang="en-US">
                <a:solidFill>
                  <a:schemeClr val="tx1"/>
                </a:solidFill>
                <a:latin typeface="Calibri" panose="020F0502020204030204" pitchFamily="34" charset="0"/>
              </a:rPr>
              <a:t>higher incidence</a:t>
            </a:r>
            <a:r>
              <a:rPr dirty="0" lang="en-US">
                <a:solidFill>
                  <a:schemeClr val="tx1"/>
                </a:solidFill>
                <a:latin typeface="Calibri" panose="020F0502020204030204" pitchFamily="34" charset="0"/>
              </a:rPr>
              <a:t> with some syndromes like </a:t>
            </a:r>
          </a:p>
          <a:p>
            <a:pPr lvl="1">
              <a:buFont typeface="Wingdings" pitchFamily="2" charset="2"/>
              <a:buChar char="ü"/>
            </a:pPr>
            <a:r>
              <a:rPr dirty="0" i="0" lang="en-US">
                <a:solidFill>
                  <a:schemeClr val="tx1"/>
                </a:solidFill>
                <a:latin typeface="Calibri" panose="020F0502020204030204" pitchFamily="34" charset="0"/>
              </a:rPr>
              <a:t>Marfan's syndrome</a:t>
            </a:r>
          </a:p>
          <a:p>
            <a:pPr lvl="1">
              <a:buFont typeface="Wingdings" pitchFamily="2" charset="2"/>
              <a:buChar char="ü"/>
            </a:pPr>
            <a:r>
              <a:rPr dirty="0" i="0" lang="en-US">
                <a:solidFill>
                  <a:schemeClr val="tx1"/>
                </a:solidFill>
                <a:latin typeface="Calibri" panose="020F0502020204030204" pitchFamily="34" charset="0"/>
              </a:rPr>
              <a:t>Neurofibromatosis</a:t>
            </a:r>
          </a:p>
          <a:p>
            <a:pPr lvl="1">
              <a:buFont typeface="Wingdings" pitchFamily="2" charset="2"/>
              <a:buChar char="ü"/>
            </a:pPr>
            <a:r>
              <a:rPr dirty="0" i="0" lang="en-US">
                <a:solidFill>
                  <a:schemeClr val="tx1"/>
                </a:solidFill>
                <a:latin typeface="Calibri" panose="020F0502020204030204" pitchFamily="34" charset="0"/>
              </a:rPr>
              <a:t>Autosomal Dominant Polycystic Kidney Disease</a:t>
            </a:r>
          </a:p>
          <a:p>
            <a:pPr lvl="1">
              <a:buFont typeface="Wingdings" pitchFamily="2" charset="2"/>
              <a:buChar char="ü"/>
            </a:pPr>
            <a:r>
              <a:rPr dirty="0" i="0" lang="en-US">
                <a:solidFill>
                  <a:schemeClr val="tx1"/>
                </a:solidFill>
                <a:latin typeface="Calibri" panose="020F0502020204030204" pitchFamily="34" charset="0"/>
              </a:rPr>
              <a:t>Tuberous Sclerosis</a:t>
            </a:r>
          </a:p>
          <a:p>
            <a:pPr lvl="1">
              <a:buFont typeface="Wingdings" pitchFamily="2" charset="2"/>
              <a:buChar char="ü"/>
            </a:pPr>
            <a:endParaRPr dirty="0" lang="en-US">
              <a:latin typeface="Calibri" panose="020F050202020403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dirty="0" lang="en-US">
                <a:solidFill>
                  <a:schemeClr val="tx1"/>
                </a:solidFill>
                <a:latin typeface="Calibri" panose="020F0502020204030204" pitchFamily="34" charset="0"/>
              </a:rPr>
              <a:t>Arachnoid cysts are postulated to </a:t>
            </a:r>
            <a:r>
              <a:rPr b="1" dirty="0" lang="en-US">
                <a:solidFill>
                  <a:schemeClr val="tx1"/>
                </a:solidFill>
                <a:latin typeface="Calibri" panose="020F0502020204030204" pitchFamily="34" charset="0"/>
              </a:rPr>
              <a:t>arise from</a:t>
            </a:r>
            <a:r>
              <a:rPr dirty="0" lang="en-US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b="1" dirty="0" lang="en-US">
                <a:solidFill>
                  <a:srgbClr val="0070C0"/>
                </a:solidFill>
                <a:latin typeface="Calibri" panose="020F0502020204030204" pitchFamily="34" charset="0"/>
              </a:rPr>
              <a:t>splitting of the arachnoid membrane in early development</a:t>
            </a:r>
            <a:r>
              <a:rPr dirty="0" lang="en-US">
                <a:solidFill>
                  <a:schemeClr val="tx1"/>
                </a:solidFill>
                <a:latin typeface="Calibri" panose="020F0502020204030204" pitchFamily="34" charset="0"/>
              </a:rPr>
              <a:t>.</a:t>
            </a:r>
          </a:p>
          <a:p>
            <a:pPr>
              <a:buFont typeface="Wingdings" pitchFamily="2" charset="2"/>
              <a:buChar char="§"/>
            </a:pPr>
            <a:r>
              <a:rPr b="1" dirty="0" lang="en-US">
                <a:solidFill>
                  <a:schemeClr val="tx1"/>
                </a:solidFill>
                <a:latin typeface="Calibri" panose="020F0502020204030204" pitchFamily="34" charset="0"/>
              </a:rPr>
              <a:t>Its enlarge because of an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dirty="0" i="0" lang="en-US">
                <a:solidFill>
                  <a:schemeClr val="tx1"/>
                </a:solidFill>
                <a:latin typeface="Calibri" panose="020F0502020204030204" pitchFamily="34" charset="0"/>
              </a:rPr>
              <a:t>Osmotic pressure gradient.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dirty="0" i="0" lang="en-US">
                <a:solidFill>
                  <a:schemeClr val="tx1"/>
                </a:solidFill>
                <a:latin typeface="Calibri" panose="020F0502020204030204" pitchFamily="34" charset="0"/>
              </a:rPr>
              <a:t>Active secretion by the cyst wall lining or ectopic choroid-like structures.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dirty="0" i="0" lang="en-US">
                <a:solidFill>
                  <a:schemeClr val="tx1"/>
                </a:solidFill>
                <a:latin typeface="Calibri" panose="020F0502020204030204" pitchFamily="34" charset="0"/>
              </a:rPr>
              <a:t>CSF movement through a communication between the subarachnoid space and the cyst during venous or arterial pulsations. </a:t>
            </a:r>
          </a:p>
          <a:p>
            <a:pPr>
              <a:buFont typeface="Wingdings" pitchFamily="2" charset="2"/>
              <a:buChar char="v"/>
            </a:pPr>
            <a:r>
              <a:rPr b="1" dirty="0" lang="en-US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A slit valve</a:t>
            </a:r>
            <a:r>
              <a:rPr dirty="0" lang="en-US">
                <a:solidFill>
                  <a:schemeClr val="tx1"/>
                </a:solidFill>
                <a:latin typeface="Calibri" panose="020F0502020204030204" pitchFamily="34" charset="0"/>
              </a:rPr>
              <a:t> is often noted </a:t>
            </a:r>
            <a:r>
              <a:rPr b="1" dirty="0" lang="en-US">
                <a:solidFill>
                  <a:schemeClr val="tx1"/>
                </a:solidFill>
                <a:latin typeface="Calibri" panose="020F0502020204030204" pitchFamily="34" charset="0"/>
              </a:rPr>
              <a:t>between the cyst and basal cisterns.</a:t>
            </a:r>
            <a:endParaRPr b="1" dirty="0" lang="en-IQ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9" name="Content Placeholder 2"/>
          <p:cNvSpPr>
            <a:spLocks noGrp="1"/>
          </p:cNvSpPr>
          <p:nvPr>
            <p:ph idx="1"/>
          </p:nvPr>
        </p:nvSpPr>
        <p:spPr>
          <a:xfrm>
            <a:off x="594590" y="86012"/>
            <a:ext cx="8457045" cy="6771987"/>
          </a:xfrm>
        </p:spPr>
        <p:txBody>
          <a:bodyPr anchor="t">
            <a:normAutofit/>
          </a:bodyPr>
          <a:p>
            <a:pPr>
              <a:buFont typeface="Wingdings" pitchFamily="2" charset="2"/>
              <a:buChar char="q"/>
            </a:pPr>
            <a:r>
              <a:rPr b="1" dirty="0" lang="en-US" u="sng">
                <a:solidFill>
                  <a:srgbClr val="C00000"/>
                </a:solidFill>
                <a:latin typeface="Calibri" panose="020F0502020204030204" pitchFamily="34" charset="0"/>
              </a:rPr>
              <a:t>Clinical features</a:t>
            </a:r>
          </a:p>
          <a:p>
            <a:r>
              <a:rPr dirty="0" lang="en-US">
                <a:solidFill>
                  <a:schemeClr val="tx1"/>
                </a:solidFill>
                <a:latin typeface="Calibri" panose="020F0502020204030204" pitchFamily="34" charset="0"/>
              </a:rPr>
              <a:t>Progressive macrocephaly, intracranial hypertension, headache, hydrocephalus, and developmental delay.</a:t>
            </a:r>
          </a:p>
          <a:p>
            <a:r>
              <a:rPr dirty="0" lang="en-US">
                <a:solidFill>
                  <a:schemeClr val="tx1"/>
                </a:solidFill>
                <a:latin typeface="Calibri" panose="020F0502020204030204" pitchFamily="34" charset="0"/>
              </a:rPr>
              <a:t>In adults, headache was the most common complaint found in patients considered to have symptomatic arachnoid cysts, but hydrocephalus, ataxia, vertigo, hearing loss, and seizures were also common complaints in this population</a:t>
            </a:r>
          </a:p>
          <a:p>
            <a:endParaRPr dirty="0" lang="en-US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b="1" dirty="0" lang="en-US" u="sng">
                <a:solidFill>
                  <a:srgbClr val="002060"/>
                </a:solidFill>
                <a:latin typeface="Calibri" panose="020F0502020204030204" pitchFamily="34" charset="0"/>
              </a:rPr>
              <a:t>Factors predispose Arachnoid cysts to </a:t>
            </a:r>
            <a:r>
              <a:rPr b="1" dirty="0" lang="en-US" u="sng">
                <a:solidFill>
                  <a:srgbClr val="C00000"/>
                </a:solidFill>
                <a:latin typeface="Calibri" panose="020F0502020204030204" pitchFamily="34" charset="0"/>
              </a:rPr>
              <a:t>Intracranial Hemorrhage</a:t>
            </a:r>
            <a:endParaRPr b="1" dirty="0" lang="en-US" u="sng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dirty="0" i="0" lang="en-US">
                <a:solidFill>
                  <a:schemeClr val="tx1"/>
                </a:solidFill>
                <a:latin typeface="Calibri" panose="020F0502020204030204" pitchFamily="34" charset="0"/>
              </a:rPr>
              <a:t>After mild head trauma.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dirty="0" i="0" lang="en-US">
                <a:solidFill>
                  <a:schemeClr val="tx1"/>
                </a:solidFill>
                <a:latin typeface="Calibri" panose="020F0502020204030204" pitchFamily="34" charset="0"/>
              </a:rPr>
              <a:t>Large size cyst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0" name="Content Placeholder 2"/>
          <p:cNvSpPr>
            <a:spLocks noGrp="1"/>
          </p:cNvSpPr>
          <p:nvPr>
            <p:ph idx="1"/>
          </p:nvPr>
        </p:nvSpPr>
        <p:spPr>
          <a:xfrm>
            <a:off x="606135" y="110259"/>
            <a:ext cx="8433956" cy="6655377"/>
          </a:xfrm>
        </p:spPr>
        <p:txBody>
          <a:bodyPr anchor="t">
            <a:normAutofit fontScale="95000" lnSpcReduction="20000"/>
          </a:bodyPr>
          <a:p>
            <a:pPr>
              <a:buFont typeface="Wingdings" pitchFamily="2" charset="2"/>
              <a:buChar char="v"/>
            </a:pPr>
            <a:r>
              <a:rPr b="1" dirty="0" sz="2000" lang="en-US">
                <a:solidFill>
                  <a:srgbClr val="7030A0"/>
                </a:solidFill>
                <a:latin typeface="Calibri" panose="020F0502020204030204" pitchFamily="34" charset="0"/>
              </a:rPr>
              <a:t>Middle cranial fossa Arachnoid cyst </a:t>
            </a:r>
          </a:p>
          <a:p>
            <a:r>
              <a:rPr dirty="0" lang="en-US">
                <a:solidFill>
                  <a:schemeClr val="tx1"/>
                </a:solidFill>
                <a:latin typeface="Calibri" panose="020F0502020204030204" pitchFamily="34" charset="0"/>
              </a:rPr>
              <a:t>Male more than female </a:t>
            </a:r>
          </a:p>
          <a:p>
            <a:r>
              <a:rPr dirty="0" lang="en-US">
                <a:solidFill>
                  <a:schemeClr val="tx1"/>
                </a:solidFill>
                <a:latin typeface="Calibri" panose="020F0502020204030204" pitchFamily="34" charset="0"/>
              </a:rPr>
              <a:t>Left side 66%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dirty="0" lang="en-US" u="sng">
                <a:solidFill>
                  <a:srgbClr val="002060"/>
                </a:solidFill>
                <a:latin typeface="Calibri" panose="020F0502020204030204" pitchFamily="34" charset="0"/>
              </a:rPr>
              <a:t>Symptom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dirty="0" i="0" lang="en-US">
                <a:solidFill>
                  <a:schemeClr val="tx1"/>
                </a:solidFill>
                <a:latin typeface="Calibri" panose="020F0502020204030204" pitchFamily="34" charset="0"/>
              </a:rPr>
              <a:t>Most commonly unilateral Supra orbital or temporal  Headache ,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dirty="0" i="0" lang="en-US">
                <a:solidFill>
                  <a:schemeClr val="tx1"/>
                </a:solidFill>
                <a:latin typeface="Calibri" panose="020F0502020204030204" pitchFamily="34" charset="0"/>
              </a:rPr>
              <a:t>Seizure is 2</a:t>
            </a:r>
            <a:r>
              <a:rPr baseline="30000" dirty="0" i="0" lang="en-US">
                <a:solidFill>
                  <a:schemeClr val="tx1"/>
                </a:solidFill>
                <a:latin typeface="Calibri" panose="020F0502020204030204" pitchFamily="34" charset="0"/>
              </a:rPr>
              <a:t>nd</a:t>
            </a:r>
            <a:r>
              <a:rPr dirty="0" i="0" lang="en-US">
                <a:solidFill>
                  <a:schemeClr val="tx1"/>
                </a:solidFill>
                <a:latin typeface="Calibri" panose="020F0502020204030204" pitchFamily="34" charset="0"/>
              </a:rPr>
              <a:t>  common symptoms as focal, complex type, generalized in 1/3 of patient.</a:t>
            </a:r>
          </a:p>
          <a:p>
            <a:pPr lvl="1">
              <a:buFont typeface="Wingdings" panose="05000000000000000000" pitchFamily="2" charset="2"/>
              <a:buChar char="§"/>
            </a:pPr>
            <a:endParaRPr dirty="0" i="0" lang="en-US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b="1" dirty="0" sz="2000" i="0" lang="en-US" err="1">
                <a:solidFill>
                  <a:schemeClr val="tx1"/>
                </a:solidFill>
                <a:latin typeface="Maiandra GD" panose="020F0502020204030204" pitchFamily="34" charset="0"/>
                <a:cs typeface="EucrosiaUPC" panose="020B0604020202020204" pitchFamily="34" charset="0"/>
              </a:rPr>
              <a:t>Galassi</a:t>
            </a:r>
            <a:r>
              <a:rPr b="1" dirty="0" sz="2000" i="0" lang="en-US">
                <a:solidFill>
                  <a:schemeClr val="tx1"/>
                </a:solidFill>
                <a:latin typeface="Maiandra GD" panose="020F0502020204030204" pitchFamily="34" charset="0"/>
                <a:cs typeface="EucrosiaUPC" panose="020B0604020202020204" pitchFamily="34" charset="0"/>
              </a:rPr>
              <a:t> Grading</a:t>
            </a:r>
            <a:endParaRPr b="1" dirty="0" sz="2000" lang="en-IQ">
              <a:solidFill>
                <a:schemeClr val="tx1"/>
              </a:solidFill>
              <a:latin typeface="Maiandra GD" panose="020F0502020204030204" pitchFamily="34" charset="0"/>
              <a:cs typeface="EucrosiaUPC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b="1" dirty="0" i="0" lang="en-US">
                <a:solidFill>
                  <a:srgbClr val="C00000"/>
                </a:solidFill>
                <a:latin typeface="Calibri" panose="020F0502020204030204" pitchFamily="34" charset="0"/>
              </a:rPr>
              <a:t>Type I</a:t>
            </a:r>
            <a:r>
              <a:rPr dirty="0" i="0" lang="en-US">
                <a:solidFill>
                  <a:schemeClr val="tx1"/>
                </a:solidFill>
                <a:latin typeface="Calibri" panose="020F0502020204030204" pitchFamily="34" charset="0"/>
              </a:rPr>
              <a:t>: small, </a:t>
            </a:r>
            <a:r>
              <a:rPr b="1" dirty="0" i="0" lang="en-US">
                <a:solidFill>
                  <a:srgbClr val="0070C0"/>
                </a:solidFill>
                <a:latin typeface="Calibri" panose="020F0502020204030204" pitchFamily="34" charset="0"/>
              </a:rPr>
              <a:t>biconvex</a:t>
            </a:r>
            <a:r>
              <a:rPr dirty="0" i="0" lang="en-US">
                <a:solidFill>
                  <a:schemeClr val="tx1"/>
                </a:solidFill>
                <a:latin typeface="Calibri" panose="020F0502020204030204" pitchFamily="34" charset="0"/>
              </a:rPr>
              <a:t>, located in anterior temporal tip. No mass effect. Communicates with subarachnoid space.</a:t>
            </a:r>
          </a:p>
          <a:p>
            <a:pPr>
              <a:buFont typeface="Wingdings" pitchFamily="2" charset="2"/>
              <a:buChar char="§"/>
            </a:pPr>
            <a:r>
              <a:rPr b="1" dirty="0" i="0" lang="en-US">
                <a:solidFill>
                  <a:srgbClr val="C00000"/>
                </a:solidFill>
                <a:latin typeface="Calibri" panose="020F0502020204030204" pitchFamily="34" charset="0"/>
              </a:rPr>
              <a:t>Type II</a:t>
            </a:r>
            <a:r>
              <a:rPr dirty="0" i="0" lang="en-US">
                <a:solidFill>
                  <a:schemeClr val="tx1"/>
                </a:solidFill>
                <a:latin typeface="Calibri" panose="020F0502020204030204" pitchFamily="34" charset="0"/>
              </a:rPr>
              <a:t>: involves proximal and intermediate segments of </a:t>
            </a:r>
            <a:r>
              <a:rPr dirty="0" i="0" lang="en-US" err="1">
                <a:solidFill>
                  <a:schemeClr val="tx1"/>
                </a:solidFill>
                <a:latin typeface="Calibri" panose="020F0502020204030204" pitchFamily="34" charset="0"/>
              </a:rPr>
              <a:t>Sylvian</a:t>
            </a:r>
            <a:r>
              <a:rPr dirty="0" i="0" lang="en-US">
                <a:solidFill>
                  <a:schemeClr val="tx1"/>
                </a:solidFill>
                <a:latin typeface="Calibri" panose="020F0502020204030204" pitchFamily="34" charset="0"/>
              </a:rPr>
              <a:t> fissure. Completely open </a:t>
            </a:r>
            <a:r>
              <a:rPr dirty="0" i="0" lang="en-US" err="1">
                <a:solidFill>
                  <a:schemeClr val="tx1"/>
                </a:solidFill>
                <a:latin typeface="Calibri" panose="020F0502020204030204" pitchFamily="34" charset="0"/>
              </a:rPr>
              <a:t>insula</a:t>
            </a:r>
            <a:r>
              <a:rPr dirty="0" i="0" lang="en-US">
                <a:solidFill>
                  <a:schemeClr val="tx1"/>
                </a:solidFill>
                <a:latin typeface="Calibri" panose="020F0502020204030204" pitchFamily="34" charset="0"/>
              </a:rPr>
              <a:t> gives </a:t>
            </a:r>
            <a:r>
              <a:rPr b="1" dirty="0" i="0" lang="en-US">
                <a:solidFill>
                  <a:srgbClr val="0070C0"/>
                </a:solidFill>
                <a:latin typeface="Calibri" panose="020F0502020204030204" pitchFamily="34" charset="0"/>
              </a:rPr>
              <a:t>rectangular</a:t>
            </a:r>
            <a:r>
              <a:rPr dirty="0" i="0" lang="en-US">
                <a:solidFill>
                  <a:schemeClr val="tx1"/>
                </a:solidFill>
                <a:latin typeface="Calibri" panose="020F0502020204030204" pitchFamily="34" charset="0"/>
              </a:rPr>
              <a:t> shape, Partial communication.</a:t>
            </a:r>
          </a:p>
          <a:p>
            <a:pPr>
              <a:buFont typeface="Wingdings" pitchFamily="2" charset="2"/>
              <a:buChar char="§"/>
            </a:pPr>
            <a:r>
              <a:rPr b="1" dirty="0" i="0" lang="en-US">
                <a:solidFill>
                  <a:srgbClr val="C00000"/>
                </a:solidFill>
                <a:latin typeface="Calibri" panose="020F0502020204030204" pitchFamily="34" charset="0"/>
              </a:rPr>
              <a:t>Type III</a:t>
            </a:r>
            <a:r>
              <a:rPr dirty="0" i="0" lang="en-US">
                <a:solidFill>
                  <a:schemeClr val="tx1"/>
                </a:solidFill>
                <a:latin typeface="Calibri" panose="020F0502020204030204" pitchFamily="34" charset="0"/>
              </a:rPr>
              <a:t>: involves entire </a:t>
            </a:r>
            <a:r>
              <a:rPr dirty="0" i="0" lang="en-US" err="1">
                <a:solidFill>
                  <a:schemeClr val="tx1"/>
                </a:solidFill>
                <a:latin typeface="Calibri" panose="020F0502020204030204" pitchFamily="34" charset="0"/>
              </a:rPr>
              <a:t>Sylvian</a:t>
            </a:r>
            <a:r>
              <a:rPr dirty="0" i="0" lang="en-US">
                <a:solidFill>
                  <a:schemeClr val="tx1"/>
                </a:solidFill>
                <a:latin typeface="Calibri" panose="020F0502020204030204" pitchFamily="34" charset="0"/>
              </a:rPr>
              <a:t> fissure, Marked midline shift, Bony expansion of middle fossa (elevation of lesser wing of sphenoid, outward expansion of squamous temporal bone), Minimal communication.</a:t>
            </a:r>
          </a:p>
          <a:p>
            <a:pPr>
              <a:buFont typeface="Wingdings" pitchFamily="2" charset="2"/>
              <a:buChar char="§"/>
            </a:pPr>
            <a:endParaRPr b="1" dirty="0" i="0" lang="en-US" u="sng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endParaRPr dirty="0" lang="en-US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Picture 5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664369" y="3083574"/>
            <a:ext cx="8368904" cy="3429000"/>
          </a:xfrm>
          <a:prstGeom prst="rect"/>
          <a:ln>
            <a:noFill/>
          </a:ln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  <p:pic>
        <p:nvPicPr>
          <p:cNvPr id="2097153" name="Picture 4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2"/>
          <a:srcRect l="1957" t="3415" r="2084" b="37366"/>
          <a:stretch>
            <a:fillRect/>
          </a:stretch>
        </p:blipFill>
        <p:spPr>
          <a:xfrm>
            <a:off x="664369" y="0"/>
            <a:ext cx="8368904" cy="3083574"/>
          </a:xfrm>
          <a:prstGeom prst="rect"/>
          <a:ln>
            <a:noFill/>
          </a:ln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1" name="Content Placeholder 2"/>
          <p:cNvSpPr>
            <a:spLocks noGrp="1"/>
          </p:cNvSpPr>
          <p:nvPr>
            <p:ph idx="1"/>
          </p:nvPr>
        </p:nvSpPr>
        <p:spPr>
          <a:xfrm>
            <a:off x="590044" y="101455"/>
            <a:ext cx="8461592" cy="6675727"/>
          </a:xfrm>
        </p:spPr>
        <p:txBody>
          <a:bodyPr anchor="t">
            <a:normAutofit/>
          </a:bodyPr>
          <a:p>
            <a:pPr>
              <a:buFont typeface="Wingdings" pitchFamily="2" charset="2"/>
              <a:buChar char="v"/>
            </a:pPr>
            <a:r>
              <a:rPr b="1" dirty="0" lang="en-US" err="1">
                <a:solidFill>
                  <a:srgbClr val="7030A0"/>
                </a:solidFill>
                <a:latin typeface="Calibri" panose="020F0502020204030204" pitchFamily="34" charset="0"/>
              </a:rPr>
              <a:t>Suprasellar</a:t>
            </a:r>
            <a:r>
              <a:rPr b="1" dirty="0" lang="en-US">
                <a:solidFill>
                  <a:srgbClr val="7030A0"/>
                </a:solidFill>
                <a:latin typeface="Calibri" panose="020F0502020204030204" pitchFamily="34" charset="0"/>
              </a:rPr>
              <a:t> Arachnoid Cyst.</a:t>
            </a:r>
          </a:p>
          <a:p>
            <a:pPr>
              <a:buFont typeface="Wingdings" pitchFamily="2" charset="2"/>
              <a:buChar char="§"/>
            </a:pPr>
            <a:r>
              <a:rPr dirty="0" lang="en-US">
                <a:solidFill>
                  <a:schemeClr val="tx1"/>
                </a:solidFill>
                <a:latin typeface="Calibri" panose="020F0502020204030204" pitchFamily="34" charset="0"/>
              </a:rPr>
              <a:t>50% of suprasellar occur in child &lt; 5 years old.</a:t>
            </a:r>
          </a:p>
          <a:p>
            <a:pPr>
              <a:buFont typeface="Wingdings" pitchFamily="2" charset="2"/>
              <a:buChar char="§"/>
            </a:pPr>
            <a:r>
              <a:rPr dirty="0" lang="en-US">
                <a:solidFill>
                  <a:schemeClr val="tx1"/>
                </a:solidFill>
                <a:latin typeface="Calibri" panose="020F0502020204030204" pitchFamily="34" charset="0"/>
              </a:rPr>
              <a:t>Commonly present with hydrocephalus</a:t>
            </a:r>
          </a:p>
          <a:p>
            <a:pPr>
              <a:buFont typeface="Wingdings" pitchFamily="2" charset="2"/>
              <a:buChar char="§"/>
            </a:pPr>
            <a:r>
              <a:rPr dirty="0" lang="en-US">
                <a:solidFill>
                  <a:schemeClr val="tx1"/>
                </a:solidFill>
                <a:latin typeface="Calibri" panose="020F0502020204030204" pitchFamily="34" charset="0"/>
              </a:rPr>
              <a:t>Visual symptoms, gait ataxia , bobble head doll syndrome.</a:t>
            </a:r>
          </a:p>
          <a:p>
            <a:pPr>
              <a:buFont typeface="Wingdings" pitchFamily="2" charset="2"/>
              <a:buChar char="§"/>
            </a:pPr>
            <a:r>
              <a:rPr dirty="0" lang="en-US">
                <a:solidFill>
                  <a:schemeClr val="tx1"/>
                </a:solidFill>
                <a:latin typeface="Calibri" panose="020F0502020204030204" pitchFamily="34" charset="0"/>
              </a:rPr>
              <a:t>Endocrinopathies 10 – 60% as </a:t>
            </a:r>
            <a:r>
              <a:rPr b="1" dirty="0" lang="en-US">
                <a:solidFill>
                  <a:srgbClr val="0070C0"/>
                </a:solidFill>
                <a:latin typeface="Calibri" panose="020F0502020204030204" pitchFamily="34" charset="0"/>
              </a:rPr>
              <a:t>precocious puberty </a:t>
            </a:r>
            <a:r>
              <a:rPr dirty="0" lang="en-US">
                <a:solidFill>
                  <a:schemeClr val="tx1"/>
                </a:solidFill>
                <a:latin typeface="Calibri" panose="020F0502020204030204" pitchFamily="34" charset="0"/>
              </a:rPr>
              <a:t>or</a:t>
            </a:r>
            <a:r>
              <a:rPr b="1" dirty="0" lang="en-US">
                <a:solidFill>
                  <a:srgbClr val="0070C0"/>
                </a:solidFill>
                <a:latin typeface="Calibri" panose="020F0502020204030204" pitchFamily="34" charset="0"/>
              </a:rPr>
              <a:t> GH deficiency</a:t>
            </a:r>
            <a:r>
              <a:rPr dirty="0" lang="en-US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endParaRPr dirty="0" lang="en-US" u="sng">
              <a:solidFill>
                <a:srgbClr val="7030A0"/>
              </a:solidFill>
              <a:latin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b="1" dirty="0" lang="en-US">
                <a:solidFill>
                  <a:srgbClr val="7030A0"/>
                </a:solidFill>
                <a:latin typeface="Calibri" panose="020F0502020204030204" pitchFamily="34" charset="0"/>
              </a:rPr>
              <a:t>Intrasellar arachnoid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dirty="0" lang="en-US" err="1">
                <a:solidFill>
                  <a:schemeClr val="tx1"/>
                </a:solidFill>
                <a:latin typeface="Calibri" panose="020F0502020204030204" pitchFamily="34" charset="0"/>
              </a:rPr>
              <a:t>Sellar</a:t>
            </a:r>
            <a:r>
              <a:rPr dirty="0" lang="en-US">
                <a:solidFill>
                  <a:schemeClr val="tx1"/>
                </a:solidFill>
                <a:latin typeface="Calibri" panose="020F0502020204030204" pitchFamily="34" charset="0"/>
              </a:rPr>
              <a:t> arachnoid cysts arise as a </a:t>
            </a:r>
            <a:r>
              <a:rPr b="1" dirty="0" lang="en-US">
                <a:solidFill>
                  <a:srgbClr val="0070C0"/>
                </a:solidFill>
                <a:latin typeface="Calibri" panose="020F0502020204030204" pitchFamily="34" charset="0"/>
              </a:rPr>
              <a:t>diverticulum of the </a:t>
            </a:r>
            <a:r>
              <a:rPr b="1" dirty="0" lang="en-US" err="1">
                <a:solidFill>
                  <a:srgbClr val="0070C0"/>
                </a:solidFill>
                <a:latin typeface="Calibri" panose="020F0502020204030204" pitchFamily="34" charset="0"/>
              </a:rPr>
              <a:t>suprasellar</a:t>
            </a:r>
            <a:r>
              <a:rPr b="1" dirty="0" lang="en-US">
                <a:solidFill>
                  <a:srgbClr val="0070C0"/>
                </a:solidFill>
                <a:latin typeface="Calibri" panose="020F0502020204030204" pitchFamily="34" charset="0"/>
              </a:rPr>
              <a:t> arachnoid through an opening in the </a:t>
            </a:r>
            <a:r>
              <a:rPr b="1" dirty="0" lang="en-US" err="1">
                <a:solidFill>
                  <a:srgbClr val="0070C0"/>
                </a:solidFill>
                <a:latin typeface="Calibri" panose="020F0502020204030204" pitchFamily="34" charset="0"/>
              </a:rPr>
              <a:t>diaphragma</a:t>
            </a:r>
            <a:r>
              <a:rPr b="1" dirty="0" lang="en-US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b="1" dirty="0" lang="en-US" err="1">
                <a:solidFill>
                  <a:srgbClr val="0070C0"/>
                </a:solidFill>
                <a:latin typeface="Calibri" panose="020F0502020204030204" pitchFamily="34" charset="0"/>
              </a:rPr>
              <a:t>sellae</a:t>
            </a:r>
            <a:r>
              <a:rPr b="1" dirty="0" lang="en-US">
                <a:solidFill>
                  <a:srgbClr val="0070C0"/>
                </a:solidFill>
                <a:latin typeface="Calibri" panose="020F0502020204030204" pitchFamily="34" charset="0"/>
              </a:rPr>
              <a:t>.</a:t>
            </a:r>
            <a:r>
              <a:rPr dirty="0" lang="en-US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dirty="0" lang="en-US">
                <a:solidFill>
                  <a:schemeClr val="tx1"/>
                </a:solidFill>
                <a:latin typeface="Calibri" panose="020F0502020204030204" pitchFamily="34" charset="0"/>
              </a:rPr>
              <a:t>Cysts are uncommon and, typically present with symptoms in 4</a:t>
            </a:r>
            <a:r>
              <a:rPr baseline="30000" dirty="0" lang="en-US">
                <a:solidFill>
                  <a:schemeClr val="tx1"/>
                </a:solidFill>
                <a:latin typeface="Calibri" panose="020F0502020204030204" pitchFamily="34" charset="0"/>
              </a:rPr>
              <a:t>th</a:t>
            </a:r>
            <a:r>
              <a:rPr dirty="0" lang="en-US">
                <a:solidFill>
                  <a:schemeClr val="tx1"/>
                </a:solidFill>
                <a:latin typeface="Calibri" panose="020F0502020204030204" pitchFamily="34" charset="0"/>
              </a:rPr>
              <a:t> &amp; 5</a:t>
            </a:r>
            <a:r>
              <a:rPr baseline="30000" dirty="0" lang="en-US">
                <a:solidFill>
                  <a:schemeClr val="tx1"/>
                </a:solidFill>
                <a:latin typeface="Calibri" panose="020F0502020204030204" pitchFamily="34" charset="0"/>
              </a:rPr>
              <a:t>th</a:t>
            </a:r>
            <a:r>
              <a:rPr dirty="0" lang="en-US">
                <a:solidFill>
                  <a:schemeClr val="tx1"/>
                </a:solidFill>
                <a:latin typeface="Calibri" panose="020F0502020204030204" pitchFamily="34" charset="0"/>
              </a:rPr>
              <a:t> decade of life.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dirty="0" lang="en-US">
                <a:solidFill>
                  <a:schemeClr val="tx1"/>
                </a:solidFill>
                <a:latin typeface="Calibri" panose="020F0502020204030204" pitchFamily="34" charset="0"/>
              </a:rPr>
              <a:t>The most common presenting symptom is headache, but vision changes and endocrinopathy are also common.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dirty="0" lang="en-US">
                <a:solidFill>
                  <a:schemeClr val="tx1"/>
                </a:solidFill>
                <a:latin typeface="Calibri" panose="020F0502020204030204" pitchFamily="34" charset="0"/>
              </a:rPr>
              <a:t>Treated through </a:t>
            </a:r>
            <a:r>
              <a:rPr b="1" dirty="0" lang="en-US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ventral </a:t>
            </a:r>
            <a:r>
              <a:rPr b="1" dirty="0" lang="en-US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endonasal</a:t>
            </a:r>
            <a:r>
              <a:rPr b="1" dirty="0" lang="en-US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b="1" dirty="0" lang="en-US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transsphenoidal</a:t>
            </a:r>
            <a:r>
              <a:rPr b="1" dirty="0" lang="en-US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 approaches</a:t>
            </a:r>
          </a:p>
          <a:p>
            <a:pPr>
              <a:buFont typeface="Courier New" panose="02070309020205020404" pitchFamily="49" charset="0"/>
              <a:buChar char="o"/>
            </a:pPr>
            <a:endParaRPr dirty="0" lang="en-US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Red Violet">
      <a:dk1>
        <a:sysClr lastClr="000000" val="windowText"/>
      </a:dk1>
      <a:lt1>
        <a:sysClr lastClr="FFFFFF" val="window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Microsoft Office PowerPoint</Application>
  <ScaleCrop>0</ScaleCrop>
  <LinksUpToDate>0</LinksUpToDate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Arachnoid cyst</dc:title>
  <dc:creator>Windows User</dc:creator>
  <cp:lastModifiedBy>Ahmed Maan</cp:lastModifiedBy>
  <dcterms:created xsi:type="dcterms:W3CDTF">2018-01-07T13:21:50Z</dcterms:created>
  <dcterms:modified xsi:type="dcterms:W3CDTF">2022-11-25T20:16:16Z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12ae2bb18e00452f91375c2717a7ade1</vt:lpwstr>
  </property>
</Properties>
</file>