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2" r:id="rId6"/>
    <p:sldId id="260" r:id="rId7"/>
    <p:sldId id="263" r:id="rId8"/>
    <p:sldId id="271" r:id="rId9"/>
    <p:sldId id="261" r:id="rId10"/>
    <p:sldId id="272" r:id="rId11"/>
    <p:sldId id="273" r:id="rId12"/>
    <p:sldId id="274" r:id="rId13"/>
    <p:sldId id="290" r:id="rId14"/>
    <p:sldId id="291" r:id="rId15"/>
    <p:sldId id="264" r:id="rId16"/>
    <p:sldId id="265" r:id="rId17"/>
    <p:sldId id="266" r:id="rId18"/>
    <p:sldId id="267" r:id="rId19"/>
    <p:sldId id="279" r:id="rId20"/>
    <p:sldId id="268" r:id="rId21"/>
    <p:sldId id="276" r:id="rId22"/>
    <p:sldId id="277" r:id="rId23"/>
    <p:sldId id="280" r:id="rId24"/>
    <p:sldId id="278" r:id="rId25"/>
    <p:sldId id="275" r:id="rId26"/>
    <p:sldId id="269" r:id="rId27"/>
    <p:sldId id="281" r:id="rId28"/>
    <p:sldId id="282" r:id="rId29"/>
    <p:sldId id="283" r:id="rId30"/>
    <p:sldId id="287" r:id="rId31"/>
    <p:sldId id="286" r:id="rId32"/>
    <p:sldId id="289" r:id="rId33"/>
    <p:sldId id="285" r:id="rId34"/>
    <p:sldId id="284" r:id="rId35"/>
    <p:sldId id="288" r:id="rId36"/>
  </p:sldIdLst>
  <p:sldSz cx="9144000" cy="6858000" type="screen4x3"/>
  <p:notesSz cx="6858000" cy="9144000"/>
  <p:defaultTextStyle>
    <a:defPPr>
      <a:defRPr lang="en-IQ"/>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BC049-785D-4048-9279-93958EA72CE8}"/>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IQ"/>
          </a:p>
        </p:txBody>
      </p:sp>
      <p:sp>
        <p:nvSpPr>
          <p:cNvPr id="3" name="Subtitle 2">
            <a:extLst>
              <a:ext uri="{FF2B5EF4-FFF2-40B4-BE49-F238E27FC236}">
                <a16:creationId xmlns:a16="http://schemas.microsoft.com/office/drawing/2014/main" id="{C6EBAB84-D4D2-474D-8CC7-F2F2E59B89E7}"/>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IQ"/>
          </a:p>
        </p:txBody>
      </p:sp>
      <p:sp>
        <p:nvSpPr>
          <p:cNvPr id="4" name="Date Placeholder 3">
            <a:extLst>
              <a:ext uri="{FF2B5EF4-FFF2-40B4-BE49-F238E27FC236}">
                <a16:creationId xmlns:a16="http://schemas.microsoft.com/office/drawing/2014/main" id="{22533737-BD7F-BC40-8D1F-A394CDD3393B}"/>
              </a:ext>
            </a:extLst>
          </p:cNvPr>
          <p:cNvSpPr>
            <a:spLocks noGrp="1"/>
          </p:cNvSpPr>
          <p:nvPr>
            <p:ph type="dt" sz="half" idx="10"/>
          </p:nvPr>
        </p:nvSpPr>
        <p:spPr/>
        <p:txBody>
          <a:bodyPr/>
          <a:lstStyle/>
          <a:p>
            <a:fld id="{A02498E3-B2B1-CA44-9F23-063BC77D3881}" type="datetimeFigureOut">
              <a:rPr lang="en-IQ" smtClean="0"/>
              <a:t>9/14/20</a:t>
            </a:fld>
            <a:endParaRPr lang="en-IQ"/>
          </a:p>
        </p:txBody>
      </p:sp>
      <p:sp>
        <p:nvSpPr>
          <p:cNvPr id="5" name="Footer Placeholder 4">
            <a:extLst>
              <a:ext uri="{FF2B5EF4-FFF2-40B4-BE49-F238E27FC236}">
                <a16:creationId xmlns:a16="http://schemas.microsoft.com/office/drawing/2014/main" id="{C5B20CF4-D5E0-054D-A850-E2E04A8A3AE6}"/>
              </a:ext>
            </a:extLst>
          </p:cNvPr>
          <p:cNvSpPr>
            <a:spLocks noGrp="1"/>
          </p:cNvSpPr>
          <p:nvPr>
            <p:ph type="ftr" sz="quarter" idx="11"/>
          </p:nvPr>
        </p:nvSpPr>
        <p:spPr/>
        <p:txBody>
          <a:bodyPr/>
          <a:lstStyle/>
          <a:p>
            <a:endParaRPr lang="en-IQ"/>
          </a:p>
        </p:txBody>
      </p:sp>
      <p:sp>
        <p:nvSpPr>
          <p:cNvPr id="6" name="Slide Number Placeholder 5">
            <a:extLst>
              <a:ext uri="{FF2B5EF4-FFF2-40B4-BE49-F238E27FC236}">
                <a16:creationId xmlns:a16="http://schemas.microsoft.com/office/drawing/2014/main" id="{CE8E3E24-E885-6F47-B586-14AC1620F25A}"/>
              </a:ext>
            </a:extLst>
          </p:cNvPr>
          <p:cNvSpPr>
            <a:spLocks noGrp="1"/>
          </p:cNvSpPr>
          <p:nvPr>
            <p:ph type="sldNum" sz="quarter" idx="12"/>
          </p:nvPr>
        </p:nvSpPr>
        <p:spPr/>
        <p:txBody>
          <a:bodyPr/>
          <a:lstStyle/>
          <a:p>
            <a:fld id="{B83EA2C2-5BC7-5643-AEAA-9E8F7C6A029E}" type="slidenum">
              <a:rPr lang="en-IQ" smtClean="0"/>
              <a:t>‹#›</a:t>
            </a:fld>
            <a:endParaRPr lang="en-IQ"/>
          </a:p>
        </p:txBody>
      </p:sp>
    </p:spTree>
    <p:extLst>
      <p:ext uri="{BB962C8B-B14F-4D97-AF65-F5344CB8AC3E}">
        <p14:creationId xmlns:p14="http://schemas.microsoft.com/office/powerpoint/2010/main" val="5088912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BA0D4-560E-FF41-A1E7-4ED8D63200AC}"/>
              </a:ext>
            </a:extLst>
          </p:cNvPr>
          <p:cNvSpPr>
            <a:spLocks noGrp="1"/>
          </p:cNvSpPr>
          <p:nvPr>
            <p:ph type="title"/>
          </p:nvPr>
        </p:nvSpPr>
        <p:spPr/>
        <p:txBody>
          <a:bodyPr/>
          <a:lstStyle/>
          <a:p>
            <a:r>
              <a:rPr lang="en-US"/>
              <a:t>Click to edit Master title style</a:t>
            </a:r>
            <a:endParaRPr lang="en-IQ"/>
          </a:p>
        </p:txBody>
      </p:sp>
      <p:sp>
        <p:nvSpPr>
          <p:cNvPr id="3" name="Vertical Text Placeholder 2">
            <a:extLst>
              <a:ext uri="{FF2B5EF4-FFF2-40B4-BE49-F238E27FC236}">
                <a16:creationId xmlns:a16="http://schemas.microsoft.com/office/drawing/2014/main" id="{2421248E-6141-E840-91AC-7F89F9B4AA6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Q"/>
          </a:p>
        </p:txBody>
      </p:sp>
      <p:sp>
        <p:nvSpPr>
          <p:cNvPr id="4" name="Date Placeholder 3">
            <a:extLst>
              <a:ext uri="{FF2B5EF4-FFF2-40B4-BE49-F238E27FC236}">
                <a16:creationId xmlns:a16="http://schemas.microsoft.com/office/drawing/2014/main" id="{8DBB9554-1F7B-F145-A622-DE140452823B}"/>
              </a:ext>
            </a:extLst>
          </p:cNvPr>
          <p:cNvSpPr>
            <a:spLocks noGrp="1"/>
          </p:cNvSpPr>
          <p:nvPr>
            <p:ph type="dt" sz="half" idx="10"/>
          </p:nvPr>
        </p:nvSpPr>
        <p:spPr/>
        <p:txBody>
          <a:bodyPr/>
          <a:lstStyle/>
          <a:p>
            <a:fld id="{A02498E3-B2B1-CA44-9F23-063BC77D3881}" type="datetimeFigureOut">
              <a:rPr lang="en-IQ" smtClean="0"/>
              <a:t>9/14/20</a:t>
            </a:fld>
            <a:endParaRPr lang="en-IQ"/>
          </a:p>
        </p:txBody>
      </p:sp>
      <p:sp>
        <p:nvSpPr>
          <p:cNvPr id="5" name="Footer Placeholder 4">
            <a:extLst>
              <a:ext uri="{FF2B5EF4-FFF2-40B4-BE49-F238E27FC236}">
                <a16:creationId xmlns:a16="http://schemas.microsoft.com/office/drawing/2014/main" id="{1F49D95F-B616-D142-BBDF-28E25F34E395}"/>
              </a:ext>
            </a:extLst>
          </p:cNvPr>
          <p:cNvSpPr>
            <a:spLocks noGrp="1"/>
          </p:cNvSpPr>
          <p:nvPr>
            <p:ph type="ftr" sz="quarter" idx="11"/>
          </p:nvPr>
        </p:nvSpPr>
        <p:spPr/>
        <p:txBody>
          <a:bodyPr/>
          <a:lstStyle/>
          <a:p>
            <a:endParaRPr lang="en-IQ"/>
          </a:p>
        </p:txBody>
      </p:sp>
      <p:sp>
        <p:nvSpPr>
          <p:cNvPr id="6" name="Slide Number Placeholder 5">
            <a:extLst>
              <a:ext uri="{FF2B5EF4-FFF2-40B4-BE49-F238E27FC236}">
                <a16:creationId xmlns:a16="http://schemas.microsoft.com/office/drawing/2014/main" id="{31C59014-1CC2-CB4C-BFE5-6191ABB7BEE4}"/>
              </a:ext>
            </a:extLst>
          </p:cNvPr>
          <p:cNvSpPr>
            <a:spLocks noGrp="1"/>
          </p:cNvSpPr>
          <p:nvPr>
            <p:ph type="sldNum" sz="quarter" idx="12"/>
          </p:nvPr>
        </p:nvSpPr>
        <p:spPr/>
        <p:txBody>
          <a:bodyPr/>
          <a:lstStyle/>
          <a:p>
            <a:fld id="{B83EA2C2-5BC7-5643-AEAA-9E8F7C6A029E}" type="slidenum">
              <a:rPr lang="en-IQ" smtClean="0"/>
              <a:t>‹#›</a:t>
            </a:fld>
            <a:endParaRPr lang="en-IQ"/>
          </a:p>
        </p:txBody>
      </p:sp>
    </p:spTree>
    <p:extLst>
      <p:ext uri="{BB962C8B-B14F-4D97-AF65-F5344CB8AC3E}">
        <p14:creationId xmlns:p14="http://schemas.microsoft.com/office/powerpoint/2010/main" val="4039159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ACC7B79-CC74-C245-ADB0-97782A772E9A}"/>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IQ"/>
          </a:p>
        </p:txBody>
      </p:sp>
      <p:sp>
        <p:nvSpPr>
          <p:cNvPr id="3" name="Vertical Text Placeholder 2">
            <a:extLst>
              <a:ext uri="{FF2B5EF4-FFF2-40B4-BE49-F238E27FC236}">
                <a16:creationId xmlns:a16="http://schemas.microsoft.com/office/drawing/2014/main" id="{52785404-EE62-6244-B998-E4CA05C322E1}"/>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Q"/>
          </a:p>
        </p:txBody>
      </p:sp>
      <p:sp>
        <p:nvSpPr>
          <p:cNvPr id="4" name="Date Placeholder 3">
            <a:extLst>
              <a:ext uri="{FF2B5EF4-FFF2-40B4-BE49-F238E27FC236}">
                <a16:creationId xmlns:a16="http://schemas.microsoft.com/office/drawing/2014/main" id="{A3BEA8FF-B5F2-6348-96C2-C42BFFC936BF}"/>
              </a:ext>
            </a:extLst>
          </p:cNvPr>
          <p:cNvSpPr>
            <a:spLocks noGrp="1"/>
          </p:cNvSpPr>
          <p:nvPr>
            <p:ph type="dt" sz="half" idx="10"/>
          </p:nvPr>
        </p:nvSpPr>
        <p:spPr/>
        <p:txBody>
          <a:bodyPr/>
          <a:lstStyle/>
          <a:p>
            <a:fld id="{A02498E3-B2B1-CA44-9F23-063BC77D3881}" type="datetimeFigureOut">
              <a:rPr lang="en-IQ" smtClean="0"/>
              <a:t>9/14/20</a:t>
            </a:fld>
            <a:endParaRPr lang="en-IQ"/>
          </a:p>
        </p:txBody>
      </p:sp>
      <p:sp>
        <p:nvSpPr>
          <p:cNvPr id="5" name="Footer Placeholder 4">
            <a:extLst>
              <a:ext uri="{FF2B5EF4-FFF2-40B4-BE49-F238E27FC236}">
                <a16:creationId xmlns:a16="http://schemas.microsoft.com/office/drawing/2014/main" id="{BBF809F4-64EB-2E4F-A312-BDA1162C5E1C}"/>
              </a:ext>
            </a:extLst>
          </p:cNvPr>
          <p:cNvSpPr>
            <a:spLocks noGrp="1"/>
          </p:cNvSpPr>
          <p:nvPr>
            <p:ph type="ftr" sz="quarter" idx="11"/>
          </p:nvPr>
        </p:nvSpPr>
        <p:spPr/>
        <p:txBody>
          <a:bodyPr/>
          <a:lstStyle/>
          <a:p>
            <a:endParaRPr lang="en-IQ"/>
          </a:p>
        </p:txBody>
      </p:sp>
      <p:sp>
        <p:nvSpPr>
          <p:cNvPr id="6" name="Slide Number Placeholder 5">
            <a:extLst>
              <a:ext uri="{FF2B5EF4-FFF2-40B4-BE49-F238E27FC236}">
                <a16:creationId xmlns:a16="http://schemas.microsoft.com/office/drawing/2014/main" id="{581F2AAD-91E6-884E-A6FD-6FBAC22AF518}"/>
              </a:ext>
            </a:extLst>
          </p:cNvPr>
          <p:cNvSpPr>
            <a:spLocks noGrp="1"/>
          </p:cNvSpPr>
          <p:nvPr>
            <p:ph type="sldNum" sz="quarter" idx="12"/>
          </p:nvPr>
        </p:nvSpPr>
        <p:spPr/>
        <p:txBody>
          <a:bodyPr/>
          <a:lstStyle/>
          <a:p>
            <a:fld id="{B83EA2C2-5BC7-5643-AEAA-9E8F7C6A029E}" type="slidenum">
              <a:rPr lang="en-IQ" smtClean="0"/>
              <a:t>‹#›</a:t>
            </a:fld>
            <a:endParaRPr lang="en-IQ"/>
          </a:p>
        </p:txBody>
      </p:sp>
    </p:spTree>
    <p:extLst>
      <p:ext uri="{BB962C8B-B14F-4D97-AF65-F5344CB8AC3E}">
        <p14:creationId xmlns:p14="http://schemas.microsoft.com/office/powerpoint/2010/main" val="13935723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BC575-D199-B042-B70E-F4A8A4FD93A6}"/>
              </a:ext>
            </a:extLst>
          </p:cNvPr>
          <p:cNvSpPr>
            <a:spLocks noGrp="1"/>
          </p:cNvSpPr>
          <p:nvPr>
            <p:ph type="title"/>
          </p:nvPr>
        </p:nvSpPr>
        <p:spPr/>
        <p:txBody>
          <a:bodyPr/>
          <a:lstStyle/>
          <a:p>
            <a:r>
              <a:rPr lang="en-US"/>
              <a:t>Click to edit Master title style</a:t>
            </a:r>
            <a:endParaRPr lang="en-IQ"/>
          </a:p>
        </p:txBody>
      </p:sp>
      <p:sp>
        <p:nvSpPr>
          <p:cNvPr id="3" name="Content Placeholder 2">
            <a:extLst>
              <a:ext uri="{FF2B5EF4-FFF2-40B4-BE49-F238E27FC236}">
                <a16:creationId xmlns:a16="http://schemas.microsoft.com/office/drawing/2014/main" id="{B71A47D4-EFE3-5F45-B7CF-FA6AE225769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Q"/>
          </a:p>
        </p:txBody>
      </p:sp>
      <p:sp>
        <p:nvSpPr>
          <p:cNvPr id="4" name="Date Placeholder 3">
            <a:extLst>
              <a:ext uri="{FF2B5EF4-FFF2-40B4-BE49-F238E27FC236}">
                <a16:creationId xmlns:a16="http://schemas.microsoft.com/office/drawing/2014/main" id="{D06B57D2-4A79-3149-B302-F6C79706AE90}"/>
              </a:ext>
            </a:extLst>
          </p:cNvPr>
          <p:cNvSpPr>
            <a:spLocks noGrp="1"/>
          </p:cNvSpPr>
          <p:nvPr>
            <p:ph type="dt" sz="half" idx="10"/>
          </p:nvPr>
        </p:nvSpPr>
        <p:spPr/>
        <p:txBody>
          <a:bodyPr/>
          <a:lstStyle/>
          <a:p>
            <a:fld id="{A02498E3-B2B1-CA44-9F23-063BC77D3881}" type="datetimeFigureOut">
              <a:rPr lang="en-IQ" smtClean="0"/>
              <a:t>9/14/20</a:t>
            </a:fld>
            <a:endParaRPr lang="en-IQ"/>
          </a:p>
        </p:txBody>
      </p:sp>
      <p:sp>
        <p:nvSpPr>
          <p:cNvPr id="5" name="Footer Placeholder 4">
            <a:extLst>
              <a:ext uri="{FF2B5EF4-FFF2-40B4-BE49-F238E27FC236}">
                <a16:creationId xmlns:a16="http://schemas.microsoft.com/office/drawing/2014/main" id="{74F9113D-0515-794A-B93F-F485F0B0C749}"/>
              </a:ext>
            </a:extLst>
          </p:cNvPr>
          <p:cNvSpPr>
            <a:spLocks noGrp="1"/>
          </p:cNvSpPr>
          <p:nvPr>
            <p:ph type="ftr" sz="quarter" idx="11"/>
          </p:nvPr>
        </p:nvSpPr>
        <p:spPr/>
        <p:txBody>
          <a:bodyPr/>
          <a:lstStyle/>
          <a:p>
            <a:endParaRPr lang="en-IQ"/>
          </a:p>
        </p:txBody>
      </p:sp>
      <p:sp>
        <p:nvSpPr>
          <p:cNvPr id="6" name="Slide Number Placeholder 5">
            <a:extLst>
              <a:ext uri="{FF2B5EF4-FFF2-40B4-BE49-F238E27FC236}">
                <a16:creationId xmlns:a16="http://schemas.microsoft.com/office/drawing/2014/main" id="{8ACD7DDF-7098-C840-81EC-45DE0850445D}"/>
              </a:ext>
            </a:extLst>
          </p:cNvPr>
          <p:cNvSpPr>
            <a:spLocks noGrp="1"/>
          </p:cNvSpPr>
          <p:nvPr>
            <p:ph type="sldNum" sz="quarter" idx="12"/>
          </p:nvPr>
        </p:nvSpPr>
        <p:spPr/>
        <p:txBody>
          <a:bodyPr/>
          <a:lstStyle/>
          <a:p>
            <a:fld id="{B83EA2C2-5BC7-5643-AEAA-9E8F7C6A029E}" type="slidenum">
              <a:rPr lang="en-IQ" smtClean="0"/>
              <a:t>‹#›</a:t>
            </a:fld>
            <a:endParaRPr lang="en-IQ"/>
          </a:p>
        </p:txBody>
      </p:sp>
    </p:spTree>
    <p:extLst>
      <p:ext uri="{BB962C8B-B14F-4D97-AF65-F5344CB8AC3E}">
        <p14:creationId xmlns:p14="http://schemas.microsoft.com/office/powerpoint/2010/main" val="31430541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5F373-FCE9-BA41-9949-0C06020D1BA4}"/>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IQ"/>
          </a:p>
        </p:txBody>
      </p:sp>
      <p:sp>
        <p:nvSpPr>
          <p:cNvPr id="3" name="Text Placeholder 2">
            <a:extLst>
              <a:ext uri="{FF2B5EF4-FFF2-40B4-BE49-F238E27FC236}">
                <a16:creationId xmlns:a16="http://schemas.microsoft.com/office/drawing/2014/main" id="{45013EBE-E4D5-834D-80E9-351ECFA248CD}"/>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AF14F57-B0D6-9B40-9D1B-94598D0A81C5}"/>
              </a:ext>
            </a:extLst>
          </p:cNvPr>
          <p:cNvSpPr>
            <a:spLocks noGrp="1"/>
          </p:cNvSpPr>
          <p:nvPr>
            <p:ph type="dt" sz="half" idx="10"/>
          </p:nvPr>
        </p:nvSpPr>
        <p:spPr/>
        <p:txBody>
          <a:bodyPr/>
          <a:lstStyle/>
          <a:p>
            <a:fld id="{A02498E3-B2B1-CA44-9F23-063BC77D3881}" type="datetimeFigureOut">
              <a:rPr lang="en-IQ" smtClean="0"/>
              <a:t>9/14/20</a:t>
            </a:fld>
            <a:endParaRPr lang="en-IQ"/>
          </a:p>
        </p:txBody>
      </p:sp>
      <p:sp>
        <p:nvSpPr>
          <p:cNvPr id="5" name="Footer Placeholder 4">
            <a:extLst>
              <a:ext uri="{FF2B5EF4-FFF2-40B4-BE49-F238E27FC236}">
                <a16:creationId xmlns:a16="http://schemas.microsoft.com/office/drawing/2014/main" id="{D051A4D6-8E4E-AD40-8114-50656BCFD00C}"/>
              </a:ext>
            </a:extLst>
          </p:cNvPr>
          <p:cNvSpPr>
            <a:spLocks noGrp="1"/>
          </p:cNvSpPr>
          <p:nvPr>
            <p:ph type="ftr" sz="quarter" idx="11"/>
          </p:nvPr>
        </p:nvSpPr>
        <p:spPr/>
        <p:txBody>
          <a:bodyPr/>
          <a:lstStyle/>
          <a:p>
            <a:endParaRPr lang="en-IQ"/>
          </a:p>
        </p:txBody>
      </p:sp>
      <p:sp>
        <p:nvSpPr>
          <p:cNvPr id="6" name="Slide Number Placeholder 5">
            <a:extLst>
              <a:ext uri="{FF2B5EF4-FFF2-40B4-BE49-F238E27FC236}">
                <a16:creationId xmlns:a16="http://schemas.microsoft.com/office/drawing/2014/main" id="{60472CB8-EAB6-9E47-8B48-785BE5771B34}"/>
              </a:ext>
            </a:extLst>
          </p:cNvPr>
          <p:cNvSpPr>
            <a:spLocks noGrp="1"/>
          </p:cNvSpPr>
          <p:nvPr>
            <p:ph type="sldNum" sz="quarter" idx="12"/>
          </p:nvPr>
        </p:nvSpPr>
        <p:spPr/>
        <p:txBody>
          <a:bodyPr/>
          <a:lstStyle/>
          <a:p>
            <a:fld id="{B83EA2C2-5BC7-5643-AEAA-9E8F7C6A029E}" type="slidenum">
              <a:rPr lang="en-IQ" smtClean="0"/>
              <a:t>‹#›</a:t>
            </a:fld>
            <a:endParaRPr lang="en-IQ"/>
          </a:p>
        </p:txBody>
      </p:sp>
    </p:spTree>
    <p:extLst>
      <p:ext uri="{BB962C8B-B14F-4D97-AF65-F5344CB8AC3E}">
        <p14:creationId xmlns:p14="http://schemas.microsoft.com/office/powerpoint/2010/main" val="1287662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B8C323-0724-214A-9983-FD288BED038C}"/>
              </a:ext>
            </a:extLst>
          </p:cNvPr>
          <p:cNvSpPr>
            <a:spLocks noGrp="1"/>
          </p:cNvSpPr>
          <p:nvPr>
            <p:ph type="title"/>
          </p:nvPr>
        </p:nvSpPr>
        <p:spPr/>
        <p:txBody>
          <a:bodyPr/>
          <a:lstStyle/>
          <a:p>
            <a:r>
              <a:rPr lang="en-US"/>
              <a:t>Click to edit Master title style</a:t>
            </a:r>
            <a:endParaRPr lang="en-IQ"/>
          </a:p>
        </p:txBody>
      </p:sp>
      <p:sp>
        <p:nvSpPr>
          <p:cNvPr id="3" name="Content Placeholder 2">
            <a:extLst>
              <a:ext uri="{FF2B5EF4-FFF2-40B4-BE49-F238E27FC236}">
                <a16:creationId xmlns:a16="http://schemas.microsoft.com/office/drawing/2014/main" id="{1F9C36B0-C4AF-2640-B4A0-89F360F102C1}"/>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Q"/>
          </a:p>
        </p:txBody>
      </p:sp>
      <p:sp>
        <p:nvSpPr>
          <p:cNvPr id="4" name="Content Placeholder 3">
            <a:extLst>
              <a:ext uri="{FF2B5EF4-FFF2-40B4-BE49-F238E27FC236}">
                <a16:creationId xmlns:a16="http://schemas.microsoft.com/office/drawing/2014/main" id="{EF44CB04-D610-AA45-B7E0-329A5D64C4EE}"/>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Q"/>
          </a:p>
        </p:txBody>
      </p:sp>
      <p:sp>
        <p:nvSpPr>
          <p:cNvPr id="5" name="Date Placeholder 4">
            <a:extLst>
              <a:ext uri="{FF2B5EF4-FFF2-40B4-BE49-F238E27FC236}">
                <a16:creationId xmlns:a16="http://schemas.microsoft.com/office/drawing/2014/main" id="{D8D4ED56-39EC-644D-B54D-9E7471C991F2}"/>
              </a:ext>
            </a:extLst>
          </p:cNvPr>
          <p:cNvSpPr>
            <a:spLocks noGrp="1"/>
          </p:cNvSpPr>
          <p:nvPr>
            <p:ph type="dt" sz="half" idx="10"/>
          </p:nvPr>
        </p:nvSpPr>
        <p:spPr/>
        <p:txBody>
          <a:bodyPr/>
          <a:lstStyle/>
          <a:p>
            <a:fld id="{A02498E3-B2B1-CA44-9F23-063BC77D3881}" type="datetimeFigureOut">
              <a:rPr lang="en-IQ" smtClean="0"/>
              <a:t>9/14/20</a:t>
            </a:fld>
            <a:endParaRPr lang="en-IQ"/>
          </a:p>
        </p:txBody>
      </p:sp>
      <p:sp>
        <p:nvSpPr>
          <p:cNvPr id="6" name="Footer Placeholder 5">
            <a:extLst>
              <a:ext uri="{FF2B5EF4-FFF2-40B4-BE49-F238E27FC236}">
                <a16:creationId xmlns:a16="http://schemas.microsoft.com/office/drawing/2014/main" id="{C4A6FCF4-BD68-6B44-874B-26AC45516243}"/>
              </a:ext>
            </a:extLst>
          </p:cNvPr>
          <p:cNvSpPr>
            <a:spLocks noGrp="1"/>
          </p:cNvSpPr>
          <p:nvPr>
            <p:ph type="ftr" sz="quarter" idx="11"/>
          </p:nvPr>
        </p:nvSpPr>
        <p:spPr/>
        <p:txBody>
          <a:bodyPr/>
          <a:lstStyle/>
          <a:p>
            <a:endParaRPr lang="en-IQ"/>
          </a:p>
        </p:txBody>
      </p:sp>
      <p:sp>
        <p:nvSpPr>
          <p:cNvPr id="7" name="Slide Number Placeholder 6">
            <a:extLst>
              <a:ext uri="{FF2B5EF4-FFF2-40B4-BE49-F238E27FC236}">
                <a16:creationId xmlns:a16="http://schemas.microsoft.com/office/drawing/2014/main" id="{A5EADC3C-37EF-5E42-898E-67860E0C2FC7}"/>
              </a:ext>
            </a:extLst>
          </p:cNvPr>
          <p:cNvSpPr>
            <a:spLocks noGrp="1"/>
          </p:cNvSpPr>
          <p:nvPr>
            <p:ph type="sldNum" sz="quarter" idx="12"/>
          </p:nvPr>
        </p:nvSpPr>
        <p:spPr/>
        <p:txBody>
          <a:bodyPr/>
          <a:lstStyle/>
          <a:p>
            <a:fld id="{B83EA2C2-5BC7-5643-AEAA-9E8F7C6A029E}" type="slidenum">
              <a:rPr lang="en-IQ" smtClean="0"/>
              <a:t>‹#›</a:t>
            </a:fld>
            <a:endParaRPr lang="en-IQ"/>
          </a:p>
        </p:txBody>
      </p:sp>
    </p:spTree>
    <p:extLst>
      <p:ext uri="{BB962C8B-B14F-4D97-AF65-F5344CB8AC3E}">
        <p14:creationId xmlns:p14="http://schemas.microsoft.com/office/powerpoint/2010/main" val="6871953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D915DD-9189-CA42-8079-78B29E16018D}"/>
              </a:ext>
            </a:extLst>
          </p:cNvPr>
          <p:cNvSpPr>
            <a:spLocks noGrp="1"/>
          </p:cNvSpPr>
          <p:nvPr>
            <p:ph type="title"/>
          </p:nvPr>
        </p:nvSpPr>
        <p:spPr>
          <a:xfrm>
            <a:off x="629841" y="365126"/>
            <a:ext cx="7886700" cy="1325563"/>
          </a:xfrm>
        </p:spPr>
        <p:txBody>
          <a:bodyPr/>
          <a:lstStyle/>
          <a:p>
            <a:r>
              <a:rPr lang="en-US"/>
              <a:t>Click to edit Master title style</a:t>
            </a:r>
            <a:endParaRPr lang="en-IQ"/>
          </a:p>
        </p:txBody>
      </p:sp>
      <p:sp>
        <p:nvSpPr>
          <p:cNvPr id="3" name="Text Placeholder 2">
            <a:extLst>
              <a:ext uri="{FF2B5EF4-FFF2-40B4-BE49-F238E27FC236}">
                <a16:creationId xmlns:a16="http://schemas.microsoft.com/office/drawing/2014/main" id="{3ECC67E8-A771-EC40-AA1C-FDC824855A66}"/>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1C7EB898-E3DC-CD47-B4EE-B4E88E941494}"/>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Q"/>
          </a:p>
        </p:txBody>
      </p:sp>
      <p:sp>
        <p:nvSpPr>
          <p:cNvPr id="5" name="Text Placeholder 4">
            <a:extLst>
              <a:ext uri="{FF2B5EF4-FFF2-40B4-BE49-F238E27FC236}">
                <a16:creationId xmlns:a16="http://schemas.microsoft.com/office/drawing/2014/main" id="{74382710-A6B7-4E4F-8B2B-84E4D95CD804}"/>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A9C711C4-5F91-6E4F-BE76-6B4386AEE53A}"/>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Q"/>
          </a:p>
        </p:txBody>
      </p:sp>
      <p:sp>
        <p:nvSpPr>
          <p:cNvPr id="7" name="Date Placeholder 6">
            <a:extLst>
              <a:ext uri="{FF2B5EF4-FFF2-40B4-BE49-F238E27FC236}">
                <a16:creationId xmlns:a16="http://schemas.microsoft.com/office/drawing/2014/main" id="{4FDD71A8-B868-7A45-AA6F-9A6D9D9CEAE2}"/>
              </a:ext>
            </a:extLst>
          </p:cNvPr>
          <p:cNvSpPr>
            <a:spLocks noGrp="1"/>
          </p:cNvSpPr>
          <p:nvPr>
            <p:ph type="dt" sz="half" idx="10"/>
          </p:nvPr>
        </p:nvSpPr>
        <p:spPr/>
        <p:txBody>
          <a:bodyPr/>
          <a:lstStyle/>
          <a:p>
            <a:fld id="{A02498E3-B2B1-CA44-9F23-063BC77D3881}" type="datetimeFigureOut">
              <a:rPr lang="en-IQ" smtClean="0"/>
              <a:t>9/14/20</a:t>
            </a:fld>
            <a:endParaRPr lang="en-IQ"/>
          </a:p>
        </p:txBody>
      </p:sp>
      <p:sp>
        <p:nvSpPr>
          <p:cNvPr id="8" name="Footer Placeholder 7">
            <a:extLst>
              <a:ext uri="{FF2B5EF4-FFF2-40B4-BE49-F238E27FC236}">
                <a16:creationId xmlns:a16="http://schemas.microsoft.com/office/drawing/2014/main" id="{83FFA87B-979D-5342-9396-BA640F36B0E5}"/>
              </a:ext>
            </a:extLst>
          </p:cNvPr>
          <p:cNvSpPr>
            <a:spLocks noGrp="1"/>
          </p:cNvSpPr>
          <p:nvPr>
            <p:ph type="ftr" sz="quarter" idx="11"/>
          </p:nvPr>
        </p:nvSpPr>
        <p:spPr/>
        <p:txBody>
          <a:bodyPr/>
          <a:lstStyle/>
          <a:p>
            <a:endParaRPr lang="en-IQ"/>
          </a:p>
        </p:txBody>
      </p:sp>
      <p:sp>
        <p:nvSpPr>
          <p:cNvPr id="9" name="Slide Number Placeholder 8">
            <a:extLst>
              <a:ext uri="{FF2B5EF4-FFF2-40B4-BE49-F238E27FC236}">
                <a16:creationId xmlns:a16="http://schemas.microsoft.com/office/drawing/2014/main" id="{825C9B24-6200-6348-AD92-E5DBF676C4E7}"/>
              </a:ext>
            </a:extLst>
          </p:cNvPr>
          <p:cNvSpPr>
            <a:spLocks noGrp="1"/>
          </p:cNvSpPr>
          <p:nvPr>
            <p:ph type="sldNum" sz="quarter" idx="12"/>
          </p:nvPr>
        </p:nvSpPr>
        <p:spPr/>
        <p:txBody>
          <a:bodyPr/>
          <a:lstStyle/>
          <a:p>
            <a:fld id="{B83EA2C2-5BC7-5643-AEAA-9E8F7C6A029E}" type="slidenum">
              <a:rPr lang="en-IQ" smtClean="0"/>
              <a:t>‹#›</a:t>
            </a:fld>
            <a:endParaRPr lang="en-IQ"/>
          </a:p>
        </p:txBody>
      </p:sp>
    </p:spTree>
    <p:extLst>
      <p:ext uri="{BB962C8B-B14F-4D97-AF65-F5344CB8AC3E}">
        <p14:creationId xmlns:p14="http://schemas.microsoft.com/office/powerpoint/2010/main" val="16584068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2DE6B-B577-AF49-B13F-3CD710D3E6B6}"/>
              </a:ext>
            </a:extLst>
          </p:cNvPr>
          <p:cNvSpPr>
            <a:spLocks noGrp="1"/>
          </p:cNvSpPr>
          <p:nvPr>
            <p:ph type="title"/>
          </p:nvPr>
        </p:nvSpPr>
        <p:spPr/>
        <p:txBody>
          <a:bodyPr/>
          <a:lstStyle/>
          <a:p>
            <a:r>
              <a:rPr lang="en-US"/>
              <a:t>Click to edit Master title style</a:t>
            </a:r>
            <a:endParaRPr lang="en-IQ"/>
          </a:p>
        </p:txBody>
      </p:sp>
      <p:sp>
        <p:nvSpPr>
          <p:cNvPr id="3" name="Date Placeholder 2">
            <a:extLst>
              <a:ext uri="{FF2B5EF4-FFF2-40B4-BE49-F238E27FC236}">
                <a16:creationId xmlns:a16="http://schemas.microsoft.com/office/drawing/2014/main" id="{2EF86DF2-DEAD-5747-B180-8651FFCB145F}"/>
              </a:ext>
            </a:extLst>
          </p:cNvPr>
          <p:cNvSpPr>
            <a:spLocks noGrp="1"/>
          </p:cNvSpPr>
          <p:nvPr>
            <p:ph type="dt" sz="half" idx="10"/>
          </p:nvPr>
        </p:nvSpPr>
        <p:spPr/>
        <p:txBody>
          <a:bodyPr/>
          <a:lstStyle/>
          <a:p>
            <a:fld id="{A02498E3-B2B1-CA44-9F23-063BC77D3881}" type="datetimeFigureOut">
              <a:rPr lang="en-IQ" smtClean="0"/>
              <a:t>9/14/20</a:t>
            </a:fld>
            <a:endParaRPr lang="en-IQ"/>
          </a:p>
        </p:txBody>
      </p:sp>
      <p:sp>
        <p:nvSpPr>
          <p:cNvPr id="4" name="Footer Placeholder 3">
            <a:extLst>
              <a:ext uri="{FF2B5EF4-FFF2-40B4-BE49-F238E27FC236}">
                <a16:creationId xmlns:a16="http://schemas.microsoft.com/office/drawing/2014/main" id="{EF629BE5-6BBC-1C41-BB79-AB775CA2D93D}"/>
              </a:ext>
            </a:extLst>
          </p:cNvPr>
          <p:cNvSpPr>
            <a:spLocks noGrp="1"/>
          </p:cNvSpPr>
          <p:nvPr>
            <p:ph type="ftr" sz="quarter" idx="11"/>
          </p:nvPr>
        </p:nvSpPr>
        <p:spPr/>
        <p:txBody>
          <a:bodyPr/>
          <a:lstStyle/>
          <a:p>
            <a:endParaRPr lang="en-IQ"/>
          </a:p>
        </p:txBody>
      </p:sp>
      <p:sp>
        <p:nvSpPr>
          <p:cNvPr id="5" name="Slide Number Placeholder 4">
            <a:extLst>
              <a:ext uri="{FF2B5EF4-FFF2-40B4-BE49-F238E27FC236}">
                <a16:creationId xmlns:a16="http://schemas.microsoft.com/office/drawing/2014/main" id="{84B010C0-E9CD-694A-8086-FBD93FB3565E}"/>
              </a:ext>
            </a:extLst>
          </p:cNvPr>
          <p:cNvSpPr>
            <a:spLocks noGrp="1"/>
          </p:cNvSpPr>
          <p:nvPr>
            <p:ph type="sldNum" sz="quarter" idx="12"/>
          </p:nvPr>
        </p:nvSpPr>
        <p:spPr/>
        <p:txBody>
          <a:bodyPr/>
          <a:lstStyle/>
          <a:p>
            <a:fld id="{B83EA2C2-5BC7-5643-AEAA-9E8F7C6A029E}" type="slidenum">
              <a:rPr lang="en-IQ" smtClean="0"/>
              <a:t>‹#›</a:t>
            </a:fld>
            <a:endParaRPr lang="en-IQ"/>
          </a:p>
        </p:txBody>
      </p:sp>
    </p:spTree>
    <p:extLst>
      <p:ext uri="{BB962C8B-B14F-4D97-AF65-F5344CB8AC3E}">
        <p14:creationId xmlns:p14="http://schemas.microsoft.com/office/powerpoint/2010/main" val="21905249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30A0F28-25F1-734F-8D22-F9A0C7D13194}"/>
              </a:ext>
            </a:extLst>
          </p:cNvPr>
          <p:cNvSpPr>
            <a:spLocks noGrp="1"/>
          </p:cNvSpPr>
          <p:nvPr>
            <p:ph type="dt" sz="half" idx="10"/>
          </p:nvPr>
        </p:nvSpPr>
        <p:spPr/>
        <p:txBody>
          <a:bodyPr/>
          <a:lstStyle/>
          <a:p>
            <a:fld id="{A02498E3-B2B1-CA44-9F23-063BC77D3881}" type="datetimeFigureOut">
              <a:rPr lang="en-IQ" smtClean="0"/>
              <a:t>9/14/20</a:t>
            </a:fld>
            <a:endParaRPr lang="en-IQ"/>
          </a:p>
        </p:txBody>
      </p:sp>
      <p:sp>
        <p:nvSpPr>
          <p:cNvPr id="3" name="Footer Placeholder 2">
            <a:extLst>
              <a:ext uri="{FF2B5EF4-FFF2-40B4-BE49-F238E27FC236}">
                <a16:creationId xmlns:a16="http://schemas.microsoft.com/office/drawing/2014/main" id="{B5383BC6-E1F6-E542-BB95-EB9480A81A4D}"/>
              </a:ext>
            </a:extLst>
          </p:cNvPr>
          <p:cNvSpPr>
            <a:spLocks noGrp="1"/>
          </p:cNvSpPr>
          <p:nvPr>
            <p:ph type="ftr" sz="quarter" idx="11"/>
          </p:nvPr>
        </p:nvSpPr>
        <p:spPr/>
        <p:txBody>
          <a:bodyPr/>
          <a:lstStyle/>
          <a:p>
            <a:endParaRPr lang="en-IQ"/>
          </a:p>
        </p:txBody>
      </p:sp>
      <p:sp>
        <p:nvSpPr>
          <p:cNvPr id="4" name="Slide Number Placeholder 3">
            <a:extLst>
              <a:ext uri="{FF2B5EF4-FFF2-40B4-BE49-F238E27FC236}">
                <a16:creationId xmlns:a16="http://schemas.microsoft.com/office/drawing/2014/main" id="{223569FF-6078-BE4B-88E7-A89FE38C443D}"/>
              </a:ext>
            </a:extLst>
          </p:cNvPr>
          <p:cNvSpPr>
            <a:spLocks noGrp="1"/>
          </p:cNvSpPr>
          <p:nvPr>
            <p:ph type="sldNum" sz="quarter" idx="12"/>
          </p:nvPr>
        </p:nvSpPr>
        <p:spPr/>
        <p:txBody>
          <a:bodyPr/>
          <a:lstStyle/>
          <a:p>
            <a:fld id="{B83EA2C2-5BC7-5643-AEAA-9E8F7C6A029E}" type="slidenum">
              <a:rPr lang="en-IQ" smtClean="0"/>
              <a:t>‹#›</a:t>
            </a:fld>
            <a:endParaRPr lang="en-IQ"/>
          </a:p>
        </p:txBody>
      </p:sp>
    </p:spTree>
    <p:extLst>
      <p:ext uri="{BB962C8B-B14F-4D97-AF65-F5344CB8AC3E}">
        <p14:creationId xmlns:p14="http://schemas.microsoft.com/office/powerpoint/2010/main" val="38936406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62BA81-5579-5C45-B564-A9A72CA6A6FC}"/>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IQ"/>
          </a:p>
        </p:txBody>
      </p:sp>
      <p:sp>
        <p:nvSpPr>
          <p:cNvPr id="3" name="Content Placeholder 2">
            <a:extLst>
              <a:ext uri="{FF2B5EF4-FFF2-40B4-BE49-F238E27FC236}">
                <a16:creationId xmlns:a16="http://schemas.microsoft.com/office/drawing/2014/main" id="{687CB061-504F-A443-B7F5-F764A8726B6A}"/>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Q"/>
          </a:p>
        </p:txBody>
      </p:sp>
      <p:sp>
        <p:nvSpPr>
          <p:cNvPr id="4" name="Text Placeholder 3">
            <a:extLst>
              <a:ext uri="{FF2B5EF4-FFF2-40B4-BE49-F238E27FC236}">
                <a16:creationId xmlns:a16="http://schemas.microsoft.com/office/drawing/2014/main" id="{D8D5A815-AEA2-6E4C-8DF5-D1114D37CAED}"/>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E8FBA3D0-707B-A947-9137-A18F898D7B42}"/>
              </a:ext>
            </a:extLst>
          </p:cNvPr>
          <p:cNvSpPr>
            <a:spLocks noGrp="1"/>
          </p:cNvSpPr>
          <p:nvPr>
            <p:ph type="dt" sz="half" idx="10"/>
          </p:nvPr>
        </p:nvSpPr>
        <p:spPr/>
        <p:txBody>
          <a:bodyPr/>
          <a:lstStyle/>
          <a:p>
            <a:fld id="{A02498E3-B2B1-CA44-9F23-063BC77D3881}" type="datetimeFigureOut">
              <a:rPr lang="en-IQ" smtClean="0"/>
              <a:t>9/14/20</a:t>
            </a:fld>
            <a:endParaRPr lang="en-IQ"/>
          </a:p>
        </p:txBody>
      </p:sp>
      <p:sp>
        <p:nvSpPr>
          <p:cNvPr id="6" name="Footer Placeholder 5">
            <a:extLst>
              <a:ext uri="{FF2B5EF4-FFF2-40B4-BE49-F238E27FC236}">
                <a16:creationId xmlns:a16="http://schemas.microsoft.com/office/drawing/2014/main" id="{72C4AD55-2E98-594B-B039-FD02711E34DB}"/>
              </a:ext>
            </a:extLst>
          </p:cNvPr>
          <p:cNvSpPr>
            <a:spLocks noGrp="1"/>
          </p:cNvSpPr>
          <p:nvPr>
            <p:ph type="ftr" sz="quarter" idx="11"/>
          </p:nvPr>
        </p:nvSpPr>
        <p:spPr/>
        <p:txBody>
          <a:bodyPr/>
          <a:lstStyle/>
          <a:p>
            <a:endParaRPr lang="en-IQ"/>
          </a:p>
        </p:txBody>
      </p:sp>
      <p:sp>
        <p:nvSpPr>
          <p:cNvPr id="7" name="Slide Number Placeholder 6">
            <a:extLst>
              <a:ext uri="{FF2B5EF4-FFF2-40B4-BE49-F238E27FC236}">
                <a16:creationId xmlns:a16="http://schemas.microsoft.com/office/drawing/2014/main" id="{20E20B29-1E25-E944-AC30-7EFC29DAEF08}"/>
              </a:ext>
            </a:extLst>
          </p:cNvPr>
          <p:cNvSpPr>
            <a:spLocks noGrp="1"/>
          </p:cNvSpPr>
          <p:nvPr>
            <p:ph type="sldNum" sz="quarter" idx="12"/>
          </p:nvPr>
        </p:nvSpPr>
        <p:spPr/>
        <p:txBody>
          <a:bodyPr/>
          <a:lstStyle/>
          <a:p>
            <a:fld id="{B83EA2C2-5BC7-5643-AEAA-9E8F7C6A029E}" type="slidenum">
              <a:rPr lang="en-IQ" smtClean="0"/>
              <a:t>‹#›</a:t>
            </a:fld>
            <a:endParaRPr lang="en-IQ"/>
          </a:p>
        </p:txBody>
      </p:sp>
    </p:spTree>
    <p:extLst>
      <p:ext uri="{BB962C8B-B14F-4D97-AF65-F5344CB8AC3E}">
        <p14:creationId xmlns:p14="http://schemas.microsoft.com/office/powerpoint/2010/main" val="42926460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9BB0F-9CDD-DC42-9941-86E1447C7FFB}"/>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IQ"/>
          </a:p>
        </p:txBody>
      </p:sp>
      <p:sp>
        <p:nvSpPr>
          <p:cNvPr id="3" name="Picture Placeholder 2">
            <a:extLst>
              <a:ext uri="{FF2B5EF4-FFF2-40B4-BE49-F238E27FC236}">
                <a16:creationId xmlns:a16="http://schemas.microsoft.com/office/drawing/2014/main" id="{EBAE8060-E436-A04B-BEBE-62C4ED549232}"/>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IQ"/>
          </a:p>
        </p:txBody>
      </p:sp>
      <p:sp>
        <p:nvSpPr>
          <p:cNvPr id="4" name="Text Placeholder 3">
            <a:extLst>
              <a:ext uri="{FF2B5EF4-FFF2-40B4-BE49-F238E27FC236}">
                <a16:creationId xmlns:a16="http://schemas.microsoft.com/office/drawing/2014/main" id="{0632363A-7638-DF43-BB9E-13ED1FB478B6}"/>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E4C32FF1-BB8A-394F-ABBF-89A58257828F}"/>
              </a:ext>
            </a:extLst>
          </p:cNvPr>
          <p:cNvSpPr>
            <a:spLocks noGrp="1"/>
          </p:cNvSpPr>
          <p:nvPr>
            <p:ph type="dt" sz="half" idx="10"/>
          </p:nvPr>
        </p:nvSpPr>
        <p:spPr/>
        <p:txBody>
          <a:bodyPr/>
          <a:lstStyle/>
          <a:p>
            <a:fld id="{A02498E3-B2B1-CA44-9F23-063BC77D3881}" type="datetimeFigureOut">
              <a:rPr lang="en-IQ" smtClean="0"/>
              <a:t>9/14/20</a:t>
            </a:fld>
            <a:endParaRPr lang="en-IQ"/>
          </a:p>
        </p:txBody>
      </p:sp>
      <p:sp>
        <p:nvSpPr>
          <p:cNvPr id="6" name="Footer Placeholder 5">
            <a:extLst>
              <a:ext uri="{FF2B5EF4-FFF2-40B4-BE49-F238E27FC236}">
                <a16:creationId xmlns:a16="http://schemas.microsoft.com/office/drawing/2014/main" id="{170EBAD0-3C7E-0447-8624-6950C46C36E1}"/>
              </a:ext>
            </a:extLst>
          </p:cNvPr>
          <p:cNvSpPr>
            <a:spLocks noGrp="1"/>
          </p:cNvSpPr>
          <p:nvPr>
            <p:ph type="ftr" sz="quarter" idx="11"/>
          </p:nvPr>
        </p:nvSpPr>
        <p:spPr/>
        <p:txBody>
          <a:bodyPr/>
          <a:lstStyle/>
          <a:p>
            <a:endParaRPr lang="en-IQ"/>
          </a:p>
        </p:txBody>
      </p:sp>
      <p:sp>
        <p:nvSpPr>
          <p:cNvPr id="7" name="Slide Number Placeholder 6">
            <a:extLst>
              <a:ext uri="{FF2B5EF4-FFF2-40B4-BE49-F238E27FC236}">
                <a16:creationId xmlns:a16="http://schemas.microsoft.com/office/drawing/2014/main" id="{CEE73D6B-2EAE-9840-9297-E31F58D563C2}"/>
              </a:ext>
            </a:extLst>
          </p:cNvPr>
          <p:cNvSpPr>
            <a:spLocks noGrp="1"/>
          </p:cNvSpPr>
          <p:nvPr>
            <p:ph type="sldNum" sz="quarter" idx="12"/>
          </p:nvPr>
        </p:nvSpPr>
        <p:spPr/>
        <p:txBody>
          <a:bodyPr/>
          <a:lstStyle/>
          <a:p>
            <a:fld id="{B83EA2C2-5BC7-5643-AEAA-9E8F7C6A029E}" type="slidenum">
              <a:rPr lang="en-IQ" smtClean="0"/>
              <a:t>‹#›</a:t>
            </a:fld>
            <a:endParaRPr lang="en-IQ"/>
          </a:p>
        </p:txBody>
      </p:sp>
    </p:spTree>
    <p:extLst>
      <p:ext uri="{BB962C8B-B14F-4D97-AF65-F5344CB8AC3E}">
        <p14:creationId xmlns:p14="http://schemas.microsoft.com/office/powerpoint/2010/main" val="31698500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4936A6-97E9-9347-BF71-7D600790F5FD}"/>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IQ"/>
          </a:p>
        </p:txBody>
      </p:sp>
      <p:sp>
        <p:nvSpPr>
          <p:cNvPr id="3" name="Text Placeholder 2">
            <a:extLst>
              <a:ext uri="{FF2B5EF4-FFF2-40B4-BE49-F238E27FC236}">
                <a16:creationId xmlns:a16="http://schemas.microsoft.com/office/drawing/2014/main" id="{00F595CC-9555-5E4E-BCB2-42483E6EED47}"/>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Q"/>
          </a:p>
        </p:txBody>
      </p:sp>
      <p:sp>
        <p:nvSpPr>
          <p:cNvPr id="4" name="Date Placeholder 3">
            <a:extLst>
              <a:ext uri="{FF2B5EF4-FFF2-40B4-BE49-F238E27FC236}">
                <a16:creationId xmlns:a16="http://schemas.microsoft.com/office/drawing/2014/main" id="{22A3ECCB-5B34-3C4F-BE71-711A4F402165}"/>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A02498E3-B2B1-CA44-9F23-063BC77D3881}" type="datetimeFigureOut">
              <a:rPr lang="en-IQ" smtClean="0"/>
              <a:t>9/14/20</a:t>
            </a:fld>
            <a:endParaRPr lang="en-IQ"/>
          </a:p>
        </p:txBody>
      </p:sp>
      <p:sp>
        <p:nvSpPr>
          <p:cNvPr id="5" name="Footer Placeholder 4">
            <a:extLst>
              <a:ext uri="{FF2B5EF4-FFF2-40B4-BE49-F238E27FC236}">
                <a16:creationId xmlns:a16="http://schemas.microsoft.com/office/drawing/2014/main" id="{59120C89-0343-174D-9A3E-A83D0104CA56}"/>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IQ"/>
          </a:p>
        </p:txBody>
      </p:sp>
      <p:sp>
        <p:nvSpPr>
          <p:cNvPr id="6" name="Slide Number Placeholder 5">
            <a:extLst>
              <a:ext uri="{FF2B5EF4-FFF2-40B4-BE49-F238E27FC236}">
                <a16:creationId xmlns:a16="http://schemas.microsoft.com/office/drawing/2014/main" id="{D0F8A559-0D6F-F94B-BA7E-17D66AB46F85}"/>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83EA2C2-5BC7-5643-AEAA-9E8F7C6A029E}" type="slidenum">
              <a:rPr lang="en-IQ" smtClean="0"/>
              <a:t>‹#›</a:t>
            </a:fld>
            <a:endParaRPr lang="en-IQ"/>
          </a:p>
        </p:txBody>
      </p:sp>
    </p:spTree>
    <p:extLst>
      <p:ext uri="{BB962C8B-B14F-4D97-AF65-F5344CB8AC3E}">
        <p14:creationId xmlns:p14="http://schemas.microsoft.com/office/powerpoint/2010/main" val="32065794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Q"/>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7F2F8-79CD-FF41-AA3C-1FFB75A81AE3}"/>
              </a:ext>
            </a:extLst>
          </p:cNvPr>
          <p:cNvSpPr>
            <a:spLocks noGrp="1"/>
          </p:cNvSpPr>
          <p:nvPr>
            <p:ph type="title"/>
          </p:nvPr>
        </p:nvSpPr>
        <p:spPr>
          <a:xfrm>
            <a:off x="628650" y="365126"/>
            <a:ext cx="7886700" cy="3791238"/>
          </a:xfrm>
        </p:spPr>
        <p:txBody>
          <a:bodyPr>
            <a:normAutofit/>
          </a:bodyPr>
          <a:lstStyle/>
          <a:p>
            <a:pPr algn="ctr"/>
            <a:r>
              <a:rPr lang="en-US" sz="5400" dirty="0">
                <a:solidFill>
                  <a:srgbClr val="002060"/>
                </a:solidFill>
                <a:latin typeface="Algerian" pitchFamily="82" charset="77"/>
              </a:rPr>
              <a:t>Pathophysiology of Chronic Subdural </a:t>
            </a:r>
            <a:r>
              <a:rPr lang="en-US" sz="5400" dirty="0" err="1">
                <a:solidFill>
                  <a:srgbClr val="002060"/>
                </a:solidFill>
                <a:latin typeface="Algerian" pitchFamily="82" charset="77"/>
              </a:rPr>
              <a:t>Hematomas</a:t>
            </a:r>
            <a:br>
              <a:rPr lang="en-US" dirty="0"/>
            </a:br>
            <a:r>
              <a:rPr lang="en-US" sz="2000" b="1" dirty="0" err="1">
                <a:latin typeface="+mn-lt"/>
              </a:rPr>
              <a:t>Youmans</a:t>
            </a:r>
            <a:r>
              <a:rPr lang="en-US" sz="2000" b="1" dirty="0">
                <a:latin typeface="+mn-lt"/>
              </a:rPr>
              <a:t> Chap. 33</a:t>
            </a:r>
            <a:endParaRPr lang="en-IQ" sz="2000" b="1" dirty="0">
              <a:latin typeface="+mn-lt"/>
            </a:endParaRPr>
          </a:p>
        </p:txBody>
      </p:sp>
    </p:spTree>
    <p:extLst>
      <p:ext uri="{BB962C8B-B14F-4D97-AF65-F5344CB8AC3E}">
        <p14:creationId xmlns:p14="http://schemas.microsoft.com/office/powerpoint/2010/main" val="10259656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443EB378-923B-B54F-8367-AD4E3FFFF57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0272" y="0"/>
            <a:ext cx="8243455" cy="6857999"/>
          </a:xfrm>
        </p:spPr>
      </p:pic>
    </p:spTree>
    <p:extLst>
      <p:ext uri="{BB962C8B-B14F-4D97-AF65-F5344CB8AC3E}">
        <p14:creationId xmlns:p14="http://schemas.microsoft.com/office/powerpoint/2010/main" val="9625905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54246-CC33-114B-AEB4-F2A6BAC48548}"/>
              </a:ext>
            </a:extLst>
          </p:cNvPr>
          <p:cNvSpPr>
            <a:spLocks noGrp="1"/>
          </p:cNvSpPr>
          <p:nvPr>
            <p:ph type="title"/>
          </p:nvPr>
        </p:nvSpPr>
        <p:spPr/>
        <p:txBody>
          <a:bodyPr/>
          <a:lstStyle/>
          <a:p>
            <a:endParaRPr lang="en-IQ"/>
          </a:p>
        </p:txBody>
      </p:sp>
      <p:pic>
        <p:nvPicPr>
          <p:cNvPr id="6" name="Content Placeholder 5">
            <a:extLst>
              <a:ext uri="{FF2B5EF4-FFF2-40B4-BE49-F238E27FC236}">
                <a16:creationId xmlns:a16="http://schemas.microsoft.com/office/drawing/2014/main" id="{E890C65A-EA35-A341-B9B5-D5B9628A2F4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8427" y="0"/>
            <a:ext cx="8887145" cy="6858000"/>
          </a:xfrm>
          <a:prstGeom prst="rect">
            <a:avLst/>
          </a:prstGeom>
        </p:spPr>
      </p:pic>
    </p:spTree>
    <p:extLst>
      <p:ext uri="{BB962C8B-B14F-4D97-AF65-F5344CB8AC3E}">
        <p14:creationId xmlns:p14="http://schemas.microsoft.com/office/powerpoint/2010/main" val="31915039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9E03181-7CCB-554F-AE9C-97381A5BD742}"/>
              </a:ext>
            </a:extLst>
          </p:cNvPr>
          <p:cNvSpPr>
            <a:spLocks noGrp="1"/>
          </p:cNvSpPr>
          <p:nvPr>
            <p:ph idx="1"/>
          </p:nvPr>
        </p:nvSpPr>
        <p:spPr>
          <a:xfrm>
            <a:off x="5507183" y="0"/>
            <a:ext cx="3636818" cy="6858000"/>
          </a:xfrm>
        </p:spPr>
        <p:txBody>
          <a:bodyPr>
            <a:noAutofit/>
          </a:bodyPr>
          <a:lstStyle/>
          <a:p>
            <a:pPr marL="0" indent="0">
              <a:buNone/>
            </a:pPr>
            <a:r>
              <a:rPr lang="en-US" sz="2000" dirty="0"/>
              <a:t>Figure 34-3. </a:t>
            </a:r>
          </a:p>
          <a:p>
            <a:pPr marL="0" indent="0">
              <a:buNone/>
            </a:pPr>
            <a:r>
              <a:rPr lang="en-US" sz="2000" dirty="0"/>
              <a:t>Computed tomography scans demonstrating classification of chronic subdural </a:t>
            </a:r>
            <a:r>
              <a:rPr lang="en-US" sz="2000" dirty="0" err="1"/>
              <a:t>hematomas</a:t>
            </a:r>
            <a:r>
              <a:rPr lang="en-US" sz="2000" dirty="0"/>
              <a:t> according to their internal architecture</a:t>
            </a:r>
          </a:p>
          <a:p>
            <a:pPr marL="457200" indent="-457200">
              <a:buFont typeface="+mj-lt"/>
              <a:buAutoNum type="alphaUcPeriod"/>
            </a:pPr>
            <a:r>
              <a:rPr lang="en-US" sz="2000" dirty="0"/>
              <a:t>Homogeneous. </a:t>
            </a:r>
          </a:p>
          <a:p>
            <a:pPr marL="457200" indent="-457200">
              <a:buFont typeface="+mj-lt"/>
              <a:buAutoNum type="alphaUcPeriod"/>
            </a:pPr>
            <a:r>
              <a:rPr lang="en-US" sz="2000" dirty="0"/>
              <a:t>Laminar. </a:t>
            </a:r>
          </a:p>
          <a:p>
            <a:pPr marL="457200" indent="-457200">
              <a:buFont typeface="+mj-lt"/>
              <a:buAutoNum type="alphaUcPeriod"/>
            </a:pPr>
            <a:r>
              <a:rPr lang="en-US" sz="2000" dirty="0"/>
              <a:t>Separated. </a:t>
            </a:r>
          </a:p>
          <a:p>
            <a:pPr marL="457200" indent="-457200">
              <a:buFont typeface="+mj-lt"/>
              <a:buAutoNum type="alphaUcPeriod"/>
            </a:pPr>
            <a:r>
              <a:rPr lang="en-US" sz="2000" dirty="0"/>
              <a:t>Trabecular.</a:t>
            </a:r>
            <a:endParaRPr lang="en-IQ" sz="2000" dirty="0"/>
          </a:p>
        </p:txBody>
      </p:sp>
      <p:pic>
        <p:nvPicPr>
          <p:cNvPr id="4" name="Picture 4">
            <a:extLst>
              <a:ext uri="{FF2B5EF4-FFF2-40B4-BE49-F238E27FC236}">
                <a16:creationId xmlns:a16="http://schemas.microsoft.com/office/drawing/2014/main" id="{7C57057E-EE51-AA47-9D60-2C7B18B99D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507182" cy="6858000"/>
          </a:xfrm>
          <a:prstGeom prst="rect">
            <a:avLst/>
          </a:prstGeom>
        </p:spPr>
      </p:pic>
    </p:spTree>
    <p:extLst>
      <p:ext uri="{BB962C8B-B14F-4D97-AF65-F5344CB8AC3E}">
        <p14:creationId xmlns:p14="http://schemas.microsoft.com/office/powerpoint/2010/main" val="20834099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B469ACEA-3439-334B-954C-F37AFA93F6B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96636" y="0"/>
            <a:ext cx="7550727" cy="6846455"/>
          </a:xfrm>
          <a:prstGeom prst="rect">
            <a:avLst/>
          </a:prstGeom>
          <a:ln>
            <a:noFill/>
          </a:ln>
          <a:effectLst>
            <a:softEdge rad="112500"/>
          </a:effectLst>
        </p:spPr>
      </p:pic>
    </p:spTree>
    <p:extLst>
      <p:ext uri="{BB962C8B-B14F-4D97-AF65-F5344CB8AC3E}">
        <p14:creationId xmlns:p14="http://schemas.microsoft.com/office/powerpoint/2010/main" val="20648945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73FCA1FD-B044-D04B-8393-B2C7AA64071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1" y="1520770"/>
            <a:ext cx="4572000" cy="5337230"/>
          </a:xfrm>
          <a:prstGeom prst="rect">
            <a:avLst/>
          </a:prstGeom>
          <a:ln>
            <a:noFill/>
          </a:ln>
          <a:effectLst>
            <a:softEdge rad="112500"/>
          </a:effectLst>
        </p:spPr>
      </p:pic>
      <p:pic>
        <p:nvPicPr>
          <p:cNvPr id="5" name="Picture 5">
            <a:extLst>
              <a:ext uri="{FF2B5EF4-FFF2-40B4-BE49-F238E27FC236}">
                <a16:creationId xmlns:a16="http://schemas.microsoft.com/office/drawing/2014/main" id="{348CBC02-867F-A04A-B74B-8449D0E195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4572000" cy="5335559"/>
          </a:xfrm>
          <a:prstGeom prst="rect">
            <a:avLst/>
          </a:prstGeom>
          <a:ln>
            <a:noFill/>
          </a:ln>
          <a:effectLst>
            <a:softEdge rad="112500"/>
          </a:effectLst>
        </p:spPr>
      </p:pic>
    </p:spTree>
    <p:extLst>
      <p:ext uri="{BB962C8B-B14F-4D97-AF65-F5344CB8AC3E}">
        <p14:creationId xmlns:p14="http://schemas.microsoft.com/office/powerpoint/2010/main" val="37173155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82130CF-56D5-1B4D-8EF9-7A5621AC9F7B}"/>
              </a:ext>
            </a:extLst>
          </p:cNvPr>
          <p:cNvSpPr>
            <a:spLocks noGrp="1"/>
          </p:cNvSpPr>
          <p:nvPr>
            <p:ph idx="1"/>
          </p:nvPr>
        </p:nvSpPr>
        <p:spPr>
          <a:xfrm>
            <a:off x="86014" y="82260"/>
            <a:ext cx="8977168" cy="6694921"/>
          </a:xfrm>
        </p:spPr>
        <p:txBody>
          <a:bodyPr>
            <a:normAutofit/>
          </a:bodyPr>
          <a:lstStyle/>
          <a:p>
            <a:pPr>
              <a:buFont typeface="Wingdings" pitchFamily="2" charset="2"/>
              <a:buChar char="q"/>
            </a:pPr>
            <a:r>
              <a:rPr lang="en-US" sz="2000" b="1" u="sng" dirty="0">
                <a:solidFill>
                  <a:srgbClr val="C00000"/>
                </a:solidFill>
              </a:rPr>
              <a:t>MANAGEMENT</a:t>
            </a:r>
            <a:endParaRPr lang="en-US" sz="2000" dirty="0"/>
          </a:p>
          <a:p>
            <a:pPr>
              <a:buFont typeface="Wingdings" pitchFamily="2" charset="2"/>
              <a:buChar char="v"/>
            </a:pPr>
            <a:r>
              <a:rPr lang="en-US" sz="2000" b="1" u="sng" dirty="0">
                <a:solidFill>
                  <a:srgbClr val="7030A0"/>
                </a:solidFill>
              </a:rPr>
              <a:t>Correction of </a:t>
            </a:r>
            <a:r>
              <a:rPr lang="en-US" sz="2000" b="1" u="sng" dirty="0" err="1">
                <a:solidFill>
                  <a:srgbClr val="7030A0"/>
                </a:solidFill>
              </a:rPr>
              <a:t>Coagulopathy</a:t>
            </a:r>
            <a:r>
              <a:rPr lang="en-US" sz="2000" b="1" u="sng" dirty="0">
                <a:solidFill>
                  <a:srgbClr val="7030A0"/>
                </a:solidFill>
              </a:rPr>
              <a:t> and </a:t>
            </a:r>
            <a:r>
              <a:rPr lang="en-US" sz="2000" b="1" u="sng" dirty="0" err="1">
                <a:solidFill>
                  <a:srgbClr val="7030A0"/>
                </a:solidFill>
              </a:rPr>
              <a:t>Thrombopathy</a:t>
            </a:r>
            <a:endParaRPr lang="en-US" sz="2000" b="1" u="sng" dirty="0">
              <a:solidFill>
                <a:srgbClr val="7030A0"/>
              </a:solidFill>
            </a:endParaRPr>
          </a:p>
          <a:p>
            <a:r>
              <a:rPr lang="en-US" sz="2000" dirty="0"/>
              <a:t>Reversal of </a:t>
            </a:r>
            <a:r>
              <a:rPr lang="en-US" sz="2000" dirty="0" err="1"/>
              <a:t>coagulopathy</a:t>
            </a:r>
            <a:r>
              <a:rPr lang="en-US" sz="2000" dirty="0"/>
              <a:t> should occur in </a:t>
            </a:r>
            <a:r>
              <a:rPr lang="en-US" sz="2000" dirty="0" err="1"/>
              <a:t>nonoperatively</a:t>
            </a:r>
            <a:r>
              <a:rPr lang="en-US" sz="2000" dirty="0"/>
              <a:t> managed patients to prevent further expansion.</a:t>
            </a:r>
          </a:p>
          <a:p>
            <a:pPr>
              <a:buFont typeface="Wingdings" pitchFamily="2" charset="2"/>
              <a:buChar char="Ø"/>
            </a:pPr>
            <a:r>
              <a:rPr lang="en-US" sz="2000" b="1" dirty="0">
                <a:solidFill>
                  <a:srgbClr val="0070C0"/>
                </a:solidFill>
              </a:rPr>
              <a:t>Warfarin</a:t>
            </a:r>
            <a:r>
              <a:rPr lang="en-US" sz="2000" dirty="0"/>
              <a:t> </a:t>
            </a:r>
          </a:p>
          <a:p>
            <a:pPr>
              <a:buFont typeface="Wingdings" pitchFamily="2" charset="2"/>
              <a:buChar char="§"/>
            </a:pPr>
            <a:r>
              <a:rPr lang="en-US" sz="2000" dirty="0"/>
              <a:t>Can be reversed using a combination of prothrombin complex concentrate (PCC), fresh frozen plasma, and parenteral vitamin K. </a:t>
            </a:r>
          </a:p>
          <a:p>
            <a:pPr>
              <a:buFont typeface="Wingdings" pitchFamily="2" charset="2"/>
              <a:buChar char="§"/>
            </a:pPr>
            <a:r>
              <a:rPr lang="en-US" sz="2000" b="1" dirty="0"/>
              <a:t>For the patient with CSDH in need of urgent surgical intervention:</a:t>
            </a:r>
          </a:p>
          <a:p>
            <a:pPr lvl="1">
              <a:buFont typeface="Wingdings" pitchFamily="2" charset="2"/>
              <a:buChar char="ü"/>
            </a:pPr>
            <a:r>
              <a:rPr lang="en-US" sz="2000" dirty="0"/>
              <a:t>Combination of PCC and parenteral vitamin K should be given.</a:t>
            </a:r>
          </a:p>
          <a:p>
            <a:pPr lvl="1">
              <a:buFont typeface="Wingdings" pitchFamily="2" charset="2"/>
              <a:buChar char="ü"/>
            </a:pPr>
            <a:r>
              <a:rPr lang="en-US" sz="2000" dirty="0"/>
              <a:t>The INR should be less than 1.4 prior to surgery.</a:t>
            </a:r>
          </a:p>
          <a:p>
            <a:pPr>
              <a:buFont typeface="Wingdings" pitchFamily="2" charset="2"/>
              <a:buChar char="Ø"/>
            </a:pPr>
            <a:r>
              <a:rPr lang="en-US" sz="2000" b="1" dirty="0">
                <a:solidFill>
                  <a:srgbClr val="0070C0"/>
                </a:solidFill>
              </a:rPr>
              <a:t>New oral anticoagulants (</a:t>
            </a:r>
            <a:r>
              <a:rPr lang="en-US" sz="2000" b="1" dirty="0" err="1">
                <a:solidFill>
                  <a:srgbClr val="0070C0"/>
                </a:solidFill>
              </a:rPr>
              <a:t>dabigatran</a:t>
            </a:r>
            <a:r>
              <a:rPr lang="en-US" sz="2000" b="1" dirty="0">
                <a:solidFill>
                  <a:srgbClr val="0070C0"/>
                </a:solidFill>
              </a:rPr>
              <a:t>, </a:t>
            </a:r>
            <a:r>
              <a:rPr lang="en-US" sz="2000" b="1" dirty="0" err="1">
                <a:solidFill>
                  <a:srgbClr val="0070C0"/>
                </a:solidFill>
              </a:rPr>
              <a:t>rivaroxaban</a:t>
            </a:r>
            <a:r>
              <a:rPr lang="en-US" sz="2000" b="1" dirty="0">
                <a:solidFill>
                  <a:srgbClr val="0070C0"/>
                </a:solidFill>
              </a:rPr>
              <a:t>, and </a:t>
            </a:r>
            <a:r>
              <a:rPr lang="en-US" sz="2000" b="1" dirty="0" err="1">
                <a:solidFill>
                  <a:srgbClr val="0070C0"/>
                </a:solidFill>
              </a:rPr>
              <a:t>fondaparinux</a:t>
            </a:r>
            <a:r>
              <a:rPr lang="en-US" sz="2000" b="1" dirty="0">
                <a:solidFill>
                  <a:srgbClr val="0070C0"/>
                </a:solidFill>
              </a:rPr>
              <a:t>)</a:t>
            </a:r>
          </a:p>
          <a:p>
            <a:pPr>
              <a:buFont typeface="Wingdings" pitchFamily="2" charset="2"/>
              <a:buChar char="§"/>
            </a:pPr>
            <a:r>
              <a:rPr lang="en-US" sz="2000" dirty="0"/>
              <a:t>Time is the best antidote; surgery should be delayed until 24 hours after the last dose and this should be extended to 48 hours if the patient has renal impairment and is on a direct thrombin inhibitor (</a:t>
            </a:r>
            <a:r>
              <a:rPr lang="en-US" sz="2000" dirty="0" err="1"/>
              <a:t>dabigatran</a:t>
            </a:r>
            <a:r>
              <a:rPr lang="en-US" sz="2000" dirty="0"/>
              <a:t>), PCC to reverse the effect also.</a:t>
            </a:r>
          </a:p>
          <a:p>
            <a:pPr>
              <a:buFont typeface="Wingdings" pitchFamily="2" charset="2"/>
              <a:buChar char="Ø"/>
            </a:pPr>
            <a:r>
              <a:rPr lang="en-US" sz="2000" b="1" dirty="0" err="1">
                <a:solidFill>
                  <a:srgbClr val="0070C0"/>
                </a:solidFill>
              </a:rPr>
              <a:t>Antiplatelet</a:t>
            </a:r>
            <a:r>
              <a:rPr lang="en-US" sz="2000" b="1" dirty="0">
                <a:solidFill>
                  <a:srgbClr val="0070C0"/>
                </a:solidFill>
              </a:rPr>
              <a:t> therapy (</a:t>
            </a:r>
            <a:r>
              <a:rPr lang="en-US" sz="2000" b="1" dirty="0" err="1">
                <a:solidFill>
                  <a:srgbClr val="0070C0"/>
                </a:solidFill>
              </a:rPr>
              <a:t>Asprin</a:t>
            </a:r>
            <a:r>
              <a:rPr lang="en-US" sz="2000" b="1" dirty="0">
                <a:solidFill>
                  <a:srgbClr val="0070C0"/>
                </a:solidFill>
              </a:rPr>
              <a:t>)</a:t>
            </a:r>
            <a:r>
              <a:rPr lang="en-US" sz="2000" dirty="0"/>
              <a:t> </a:t>
            </a:r>
          </a:p>
          <a:p>
            <a:pPr>
              <a:buFont typeface="Wingdings" pitchFamily="2" charset="2"/>
              <a:buChar char="§"/>
            </a:pPr>
            <a:r>
              <a:rPr lang="en-US" sz="2000" dirty="0"/>
              <a:t>Delaying treatment by 7 to 10 days to allow the production of fully functional platelets. </a:t>
            </a:r>
          </a:p>
          <a:p>
            <a:pPr>
              <a:buFont typeface="Wingdings" pitchFamily="2" charset="2"/>
              <a:buChar char="§"/>
            </a:pPr>
            <a:r>
              <a:rPr lang="en-US" sz="2000" dirty="0"/>
              <a:t>If treatment cannot be delayed, recommend platelet transfusion, </a:t>
            </a:r>
          </a:p>
        </p:txBody>
      </p:sp>
    </p:spTree>
    <p:extLst>
      <p:ext uri="{BB962C8B-B14F-4D97-AF65-F5344CB8AC3E}">
        <p14:creationId xmlns:p14="http://schemas.microsoft.com/office/powerpoint/2010/main" val="9073174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82130CF-56D5-1B4D-8EF9-7A5621AC9F7B}"/>
              </a:ext>
            </a:extLst>
          </p:cNvPr>
          <p:cNvSpPr>
            <a:spLocks noGrp="1"/>
          </p:cNvSpPr>
          <p:nvPr>
            <p:ph idx="1"/>
          </p:nvPr>
        </p:nvSpPr>
        <p:spPr>
          <a:xfrm>
            <a:off x="86014" y="82260"/>
            <a:ext cx="8977168" cy="6694921"/>
          </a:xfrm>
        </p:spPr>
        <p:txBody>
          <a:bodyPr>
            <a:normAutofit/>
          </a:bodyPr>
          <a:lstStyle/>
          <a:p>
            <a:pPr>
              <a:buFont typeface="Wingdings" pitchFamily="2" charset="2"/>
              <a:buChar char="q"/>
            </a:pPr>
            <a:r>
              <a:rPr lang="en-US" sz="2000" b="1" u="sng" dirty="0">
                <a:solidFill>
                  <a:srgbClr val="C00000"/>
                </a:solidFill>
              </a:rPr>
              <a:t>Adjuvant Treatments</a:t>
            </a:r>
          </a:p>
          <a:p>
            <a:pPr>
              <a:buFont typeface="Wingdings" pitchFamily="2" charset="2"/>
              <a:buChar char="v"/>
            </a:pPr>
            <a:r>
              <a:rPr lang="en-US" sz="2000" b="1" dirty="0"/>
              <a:t>Two main adjuvant medical therapies used for the treatment of CSDH: </a:t>
            </a:r>
          </a:p>
          <a:p>
            <a:pPr>
              <a:buFont typeface="Wingdings" pitchFamily="2" charset="2"/>
              <a:buChar char="Ø"/>
            </a:pPr>
            <a:r>
              <a:rPr lang="en-US" sz="2000" b="1" dirty="0">
                <a:solidFill>
                  <a:srgbClr val="0070C0"/>
                </a:solidFill>
              </a:rPr>
              <a:t>Steroids:</a:t>
            </a:r>
            <a:r>
              <a:rPr lang="en-US" sz="2000" dirty="0"/>
              <a:t> associated with lower recurrence risk when used preoperative and 2 weeks </a:t>
            </a:r>
            <a:r>
              <a:rPr lang="en-US" sz="2000" dirty="0" err="1"/>
              <a:t>postop</a:t>
            </a:r>
            <a:r>
              <a:rPr lang="en-US" sz="2000" dirty="0"/>
              <a:t>.</a:t>
            </a:r>
          </a:p>
          <a:p>
            <a:pPr>
              <a:buFont typeface="Wingdings" pitchFamily="2" charset="2"/>
              <a:buChar char="Ø"/>
            </a:pPr>
            <a:r>
              <a:rPr lang="en-US" sz="2000" b="1" dirty="0" err="1">
                <a:solidFill>
                  <a:srgbClr val="0070C0"/>
                </a:solidFill>
              </a:rPr>
              <a:t>Antiepileptic</a:t>
            </a:r>
            <a:r>
              <a:rPr lang="en-US" sz="2000" b="1" dirty="0">
                <a:solidFill>
                  <a:srgbClr val="0070C0"/>
                </a:solidFill>
              </a:rPr>
              <a:t> medications.</a:t>
            </a:r>
          </a:p>
          <a:p>
            <a:pPr>
              <a:buFont typeface="Wingdings" pitchFamily="2" charset="2"/>
              <a:buChar char="Ø"/>
            </a:pPr>
            <a:endParaRPr lang="en-US" sz="2000" b="1" dirty="0">
              <a:solidFill>
                <a:srgbClr val="0070C0"/>
              </a:solidFill>
            </a:endParaRPr>
          </a:p>
          <a:p>
            <a:pPr>
              <a:buFont typeface="Wingdings" pitchFamily="2" charset="2"/>
              <a:buChar char="q"/>
            </a:pPr>
            <a:r>
              <a:rPr lang="en-US" sz="2000" b="1" u="sng" dirty="0">
                <a:solidFill>
                  <a:srgbClr val="C00000"/>
                </a:solidFill>
              </a:rPr>
              <a:t>Conservative Management</a:t>
            </a:r>
          </a:p>
          <a:p>
            <a:pPr>
              <a:buFont typeface="Wingdings" pitchFamily="2" charset="2"/>
              <a:buChar char="v"/>
            </a:pPr>
            <a:r>
              <a:rPr lang="en-US" sz="2000" b="1" dirty="0"/>
              <a:t>Indications</a:t>
            </a:r>
          </a:p>
          <a:p>
            <a:pPr lvl="1">
              <a:buFont typeface="Wingdings" pitchFamily="2" charset="2"/>
              <a:buChar char="ü"/>
            </a:pPr>
            <a:r>
              <a:rPr lang="en-US" sz="2000" dirty="0"/>
              <a:t>Asymptomatic patients with small collections.</a:t>
            </a:r>
          </a:p>
          <a:p>
            <a:pPr lvl="1">
              <a:buFont typeface="Wingdings" pitchFamily="2" charset="2"/>
              <a:buChar char="ü"/>
            </a:pPr>
            <a:r>
              <a:rPr lang="en-US" sz="2000" dirty="0"/>
              <a:t>Patient with high risk for surgery.</a:t>
            </a:r>
          </a:p>
          <a:p>
            <a:pPr lvl="1">
              <a:buFont typeface="Wingdings" pitchFamily="2" charset="2"/>
              <a:buChar char="ü"/>
            </a:pPr>
            <a:endParaRPr lang="en-US" sz="2000" dirty="0"/>
          </a:p>
          <a:p>
            <a:pPr>
              <a:buFont typeface="Wingdings" pitchFamily="2" charset="2"/>
              <a:buChar char="§"/>
            </a:pPr>
            <a:r>
              <a:rPr lang="en-US" sz="2000" b="1" dirty="0"/>
              <a:t>For the asymptomatic patients </a:t>
            </a:r>
          </a:p>
          <a:p>
            <a:pPr lvl="1">
              <a:buFont typeface="Wingdings" pitchFamily="2" charset="2"/>
              <a:buChar char="Ø"/>
            </a:pPr>
            <a:r>
              <a:rPr lang="en-US" sz="2000" dirty="0"/>
              <a:t>Reverse </a:t>
            </a:r>
            <a:r>
              <a:rPr lang="en-US" sz="2000" dirty="0" err="1"/>
              <a:t>coagulopathy</a:t>
            </a:r>
            <a:r>
              <a:rPr lang="en-US" sz="2000" dirty="0"/>
              <a:t> and/or </a:t>
            </a:r>
            <a:r>
              <a:rPr lang="en-US" sz="2000" dirty="0" err="1"/>
              <a:t>thrombopathy</a:t>
            </a:r>
            <a:r>
              <a:rPr lang="en-US" sz="2000" dirty="0"/>
              <a:t>.</a:t>
            </a:r>
          </a:p>
          <a:p>
            <a:pPr lvl="1">
              <a:buFont typeface="Wingdings" pitchFamily="2" charset="2"/>
              <a:buChar char="Ø"/>
            </a:pPr>
            <a:r>
              <a:rPr lang="en-US" sz="2000" dirty="0"/>
              <a:t>Course of steroids.</a:t>
            </a:r>
          </a:p>
          <a:p>
            <a:pPr lvl="1">
              <a:buFont typeface="Wingdings" pitchFamily="2" charset="2"/>
              <a:buChar char="Ø"/>
            </a:pPr>
            <a:r>
              <a:rPr lang="en-US" sz="2000" dirty="0"/>
              <a:t>Following discharge, repeat CT scanning (every 2 weeks) until hematoma resolution.</a:t>
            </a:r>
          </a:p>
        </p:txBody>
      </p:sp>
    </p:spTree>
    <p:extLst>
      <p:ext uri="{BB962C8B-B14F-4D97-AF65-F5344CB8AC3E}">
        <p14:creationId xmlns:p14="http://schemas.microsoft.com/office/powerpoint/2010/main" val="6598641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82130CF-56D5-1B4D-8EF9-7A5621AC9F7B}"/>
              </a:ext>
            </a:extLst>
          </p:cNvPr>
          <p:cNvSpPr>
            <a:spLocks noGrp="1"/>
          </p:cNvSpPr>
          <p:nvPr>
            <p:ph idx="1"/>
          </p:nvPr>
        </p:nvSpPr>
        <p:spPr>
          <a:xfrm>
            <a:off x="86014" y="82260"/>
            <a:ext cx="8977168" cy="6694921"/>
          </a:xfrm>
        </p:spPr>
        <p:txBody>
          <a:bodyPr>
            <a:normAutofit/>
          </a:bodyPr>
          <a:lstStyle/>
          <a:p>
            <a:pPr>
              <a:buFont typeface="Wingdings" pitchFamily="2" charset="2"/>
              <a:buChar char="q"/>
            </a:pPr>
            <a:r>
              <a:rPr lang="en-US" sz="2000" b="1" u="sng" dirty="0">
                <a:solidFill>
                  <a:srgbClr val="C00000"/>
                </a:solidFill>
              </a:rPr>
              <a:t>Surgical Intervention</a:t>
            </a:r>
          </a:p>
          <a:p>
            <a:r>
              <a:rPr lang="en-US" sz="2000" dirty="0"/>
              <a:t>Indications</a:t>
            </a:r>
          </a:p>
          <a:p>
            <a:pPr marL="800100" lvl="1" indent="-342900">
              <a:buFont typeface="+mj-lt"/>
              <a:buAutoNum type="arabicParenR"/>
            </a:pPr>
            <a:r>
              <a:rPr lang="en-US" sz="2000" dirty="0"/>
              <a:t>Symptomatic CSDH </a:t>
            </a:r>
          </a:p>
          <a:p>
            <a:pPr marL="800100" lvl="1" indent="-342900">
              <a:buFont typeface="+mj-lt"/>
              <a:buAutoNum type="arabicParenR"/>
            </a:pPr>
            <a:r>
              <a:rPr lang="en-US" sz="2000" dirty="0"/>
              <a:t>Low surgical risk.</a:t>
            </a:r>
          </a:p>
          <a:p>
            <a:r>
              <a:rPr lang="en-US" sz="2000" dirty="0"/>
              <a:t>Results in a rapid improvement of patient symptoms and a favorable outcome in over 80% of patients.</a:t>
            </a:r>
          </a:p>
          <a:p>
            <a:r>
              <a:rPr lang="en-US" sz="2000" dirty="0"/>
              <a:t>Three primary surgical techniques are used: </a:t>
            </a:r>
          </a:p>
          <a:p>
            <a:pPr marL="457200" indent="-457200">
              <a:buFont typeface="+mj-lt"/>
              <a:buAutoNum type="arabicParenR"/>
            </a:pPr>
            <a:r>
              <a:rPr lang="en-US" sz="2000" dirty="0"/>
              <a:t>twist-drill </a:t>
            </a:r>
            <a:r>
              <a:rPr lang="en-US" sz="2000" dirty="0" err="1"/>
              <a:t>craniostomy</a:t>
            </a:r>
            <a:r>
              <a:rPr lang="en-US" sz="2000" dirty="0"/>
              <a:t> (TDC), involving small openings (&lt;10 mm) made using a twist drill.</a:t>
            </a:r>
          </a:p>
          <a:p>
            <a:pPr marL="457200" indent="-457200">
              <a:buFont typeface="+mj-lt"/>
              <a:buAutoNum type="arabicParenR"/>
            </a:pPr>
            <a:r>
              <a:rPr lang="en-US" sz="2000" dirty="0"/>
              <a:t>bur-hole </a:t>
            </a:r>
            <a:r>
              <a:rPr lang="en-US" sz="2000" dirty="0" err="1"/>
              <a:t>craniostomy</a:t>
            </a:r>
            <a:r>
              <a:rPr lang="en-US" sz="2000" dirty="0"/>
              <a:t> (BHC), involving openings of 10 to 30 mm.</a:t>
            </a:r>
          </a:p>
          <a:p>
            <a:pPr marL="457200" indent="-457200">
              <a:buFont typeface="+mj-lt"/>
              <a:buAutoNum type="arabicParenR"/>
            </a:pPr>
            <a:r>
              <a:rPr lang="en-US" sz="2000" dirty="0"/>
              <a:t>Craniotomy, involving larger opening.</a:t>
            </a:r>
            <a:endParaRPr lang="en-IQ" sz="2000" dirty="0"/>
          </a:p>
        </p:txBody>
      </p:sp>
    </p:spTree>
    <p:extLst>
      <p:ext uri="{BB962C8B-B14F-4D97-AF65-F5344CB8AC3E}">
        <p14:creationId xmlns:p14="http://schemas.microsoft.com/office/powerpoint/2010/main" val="3591771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82130CF-56D5-1B4D-8EF9-7A5621AC9F7B}"/>
              </a:ext>
            </a:extLst>
          </p:cNvPr>
          <p:cNvSpPr>
            <a:spLocks noGrp="1"/>
          </p:cNvSpPr>
          <p:nvPr>
            <p:ph idx="1"/>
          </p:nvPr>
        </p:nvSpPr>
        <p:spPr>
          <a:xfrm>
            <a:off x="86014" y="82260"/>
            <a:ext cx="8977168" cy="6694921"/>
          </a:xfrm>
        </p:spPr>
        <p:txBody>
          <a:bodyPr>
            <a:normAutofit/>
          </a:bodyPr>
          <a:lstStyle/>
          <a:p>
            <a:pPr>
              <a:buFont typeface="Wingdings" pitchFamily="2" charset="2"/>
              <a:buChar char="v"/>
            </a:pPr>
            <a:r>
              <a:rPr lang="en-US" sz="2000" b="1" u="sng" dirty="0">
                <a:solidFill>
                  <a:srgbClr val="002060"/>
                </a:solidFill>
              </a:rPr>
              <a:t>Twist-Drill </a:t>
            </a:r>
            <a:r>
              <a:rPr lang="en-US" sz="2000" b="1" u="sng" dirty="0" err="1">
                <a:solidFill>
                  <a:srgbClr val="002060"/>
                </a:solidFill>
              </a:rPr>
              <a:t>Craniostomy</a:t>
            </a:r>
            <a:endParaRPr lang="en-US" sz="2000" b="1" u="sng" dirty="0">
              <a:solidFill>
                <a:srgbClr val="002060"/>
              </a:solidFill>
            </a:endParaRPr>
          </a:p>
          <a:p>
            <a:pPr>
              <a:buFont typeface="Wingdings" pitchFamily="2" charset="2"/>
              <a:buChar char="Ø"/>
            </a:pPr>
            <a:r>
              <a:rPr lang="en-US" sz="2000" b="1" dirty="0">
                <a:solidFill>
                  <a:srgbClr val="C00000"/>
                </a:solidFill>
              </a:rPr>
              <a:t>Indications</a:t>
            </a:r>
          </a:p>
          <a:p>
            <a:r>
              <a:rPr lang="en-US" sz="2000" dirty="0"/>
              <a:t>Patients with a predominantly </a:t>
            </a:r>
            <a:r>
              <a:rPr lang="en-US" sz="2000" dirty="0" err="1"/>
              <a:t>hypodense</a:t>
            </a:r>
            <a:r>
              <a:rPr lang="en-US" sz="2000" dirty="0"/>
              <a:t> collection with no membranes.</a:t>
            </a:r>
          </a:p>
          <a:p>
            <a:pPr>
              <a:buFont typeface="Wingdings" pitchFamily="2" charset="2"/>
              <a:buChar char="Ø"/>
            </a:pPr>
            <a:r>
              <a:rPr lang="en-US" sz="2000" b="1" dirty="0">
                <a:solidFill>
                  <a:srgbClr val="C00000"/>
                </a:solidFill>
              </a:rPr>
              <a:t>Anesthesia: </a:t>
            </a:r>
            <a:r>
              <a:rPr lang="en-US" sz="2000" dirty="0"/>
              <a:t>Local anesthesia is used for TDC.</a:t>
            </a:r>
          </a:p>
          <a:p>
            <a:pPr>
              <a:buFont typeface="Wingdings" pitchFamily="2" charset="2"/>
              <a:buChar char="Ø"/>
            </a:pPr>
            <a:r>
              <a:rPr lang="en-US" sz="2000" b="1" dirty="0">
                <a:solidFill>
                  <a:srgbClr val="C00000"/>
                </a:solidFill>
              </a:rPr>
              <a:t>Technique:</a:t>
            </a:r>
          </a:p>
          <a:p>
            <a:pPr lvl="1">
              <a:buFont typeface="Wingdings" pitchFamily="2" charset="2"/>
              <a:buChar char="ü"/>
            </a:pPr>
            <a:r>
              <a:rPr lang="en-US" sz="2000" dirty="0"/>
              <a:t>One or more twist drill holes are placed over the maximal width of the hematoma. </a:t>
            </a:r>
          </a:p>
          <a:p>
            <a:pPr lvl="1">
              <a:buFont typeface="Wingdings" pitchFamily="2" charset="2"/>
              <a:buChar char="ü"/>
            </a:pPr>
            <a:r>
              <a:rPr lang="en-US" sz="2000" dirty="0"/>
              <a:t>The dura and outer membrane are then pierced with a spinal needle and a drainage system is placed. </a:t>
            </a:r>
          </a:p>
          <a:p>
            <a:pPr lvl="1">
              <a:buFont typeface="Wingdings" pitchFamily="2" charset="2"/>
              <a:buChar char="ü"/>
            </a:pPr>
            <a:r>
              <a:rPr lang="en-US" sz="2000" dirty="0"/>
              <a:t>Draining by different systems are available, including (</a:t>
            </a:r>
            <a:r>
              <a:rPr lang="en-US" sz="2000" b="1" dirty="0">
                <a:solidFill>
                  <a:srgbClr val="0070C0"/>
                </a:solidFill>
              </a:rPr>
              <a:t>subdural irrigating and   non-irrigating drains and hollow screw systems</a:t>
            </a:r>
            <a:r>
              <a:rPr lang="en-US" sz="2000" dirty="0"/>
              <a:t>). </a:t>
            </a:r>
          </a:p>
          <a:p>
            <a:pPr lvl="1">
              <a:buFont typeface="Wingdings" pitchFamily="2" charset="2"/>
              <a:buChar char="ü"/>
            </a:pPr>
            <a:r>
              <a:rPr lang="en-US" sz="2000" dirty="0"/>
              <a:t>Drains may be removed after approximately 48 hours.</a:t>
            </a:r>
          </a:p>
          <a:p>
            <a:pPr lvl="1">
              <a:buFont typeface="Wingdings" pitchFamily="2" charset="2"/>
              <a:buChar char="ü"/>
            </a:pPr>
            <a:endParaRPr lang="en-US" sz="2000" dirty="0"/>
          </a:p>
          <a:p>
            <a:pPr>
              <a:buFont typeface="Wingdings" pitchFamily="2" charset="2"/>
              <a:buChar char="Ø"/>
            </a:pPr>
            <a:r>
              <a:rPr lang="en-US" sz="2000" b="1" dirty="0"/>
              <a:t>Hollow screw technique</a:t>
            </a:r>
            <a:r>
              <a:rPr lang="en-US" sz="2000" dirty="0"/>
              <a:t> </a:t>
            </a:r>
          </a:p>
          <a:p>
            <a:r>
              <a:rPr lang="en-US" sz="2000" dirty="0"/>
              <a:t>Involves the insertion of a Hollow screw to set up a closed drainage system.</a:t>
            </a:r>
          </a:p>
          <a:p>
            <a:r>
              <a:rPr lang="en-US" sz="2000" dirty="0"/>
              <a:t>This technique does not require the blind insertion of a catheter in the subdural space, subverting the risks of brain laceration and bleeding from cortical vessels.</a:t>
            </a:r>
            <a:endParaRPr lang="en-IQ" sz="2000" dirty="0"/>
          </a:p>
        </p:txBody>
      </p:sp>
    </p:spTree>
    <p:extLst>
      <p:ext uri="{BB962C8B-B14F-4D97-AF65-F5344CB8AC3E}">
        <p14:creationId xmlns:p14="http://schemas.microsoft.com/office/powerpoint/2010/main" val="19122043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5F7960-064B-724A-856A-3DCDDECEE3D6}"/>
              </a:ext>
            </a:extLst>
          </p:cNvPr>
          <p:cNvSpPr>
            <a:spLocks noGrp="1"/>
          </p:cNvSpPr>
          <p:nvPr>
            <p:ph type="title"/>
          </p:nvPr>
        </p:nvSpPr>
        <p:spPr/>
        <p:txBody>
          <a:bodyPr/>
          <a:lstStyle/>
          <a:p>
            <a:endParaRPr lang="en-IQ"/>
          </a:p>
        </p:txBody>
      </p:sp>
      <p:pic>
        <p:nvPicPr>
          <p:cNvPr id="4" name="Picture 4">
            <a:extLst>
              <a:ext uri="{FF2B5EF4-FFF2-40B4-BE49-F238E27FC236}">
                <a16:creationId xmlns:a16="http://schemas.microsoft.com/office/drawing/2014/main" id="{3FEF8741-2443-B447-B88F-F393B83DB7D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2112325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82130CF-56D5-1B4D-8EF9-7A5621AC9F7B}"/>
              </a:ext>
            </a:extLst>
          </p:cNvPr>
          <p:cNvSpPr>
            <a:spLocks noGrp="1"/>
          </p:cNvSpPr>
          <p:nvPr>
            <p:ph idx="1"/>
          </p:nvPr>
        </p:nvSpPr>
        <p:spPr>
          <a:xfrm>
            <a:off x="86014" y="82260"/>
            <a:ext cx="8977168" cy="6694921"/>
          </a:xfrm>
        </p:spPr>
        <p:txBody>
          <a:bodyPr>
            <a:normAutofit/>
          </a:bodyPr>
          <a:lstStyle/>
          <a:p>
            <a:pPr>
              <a:buFont typeface="Wingdings" pitchFamily="2" charset="2"/>
              <a:buChar char="Ø"/>
            </a:pPr>
            <a:r>
              <a:rPr lang="en-US" sz="2000" b="1" dirty="0"/>
              <a:t>Also called </a:t>
            </a:r>
            <a:r>
              <a:rPr lang="en-US" sz="2000" b="1" dirty="0" err="1">
                <a:solidFill>
                  <a:srgbClr val="C00000"/>
                </a:solidFill>
              </a:rPr>
              <a:t>Pachymeningitis</a:t>
            </a:r>
            <a:r>
              <a:rPr lang="en-US" sz="2000" b="1" dirty="0">
                <a:solidFill>
                  <a:srgbClr val="C00000"/>
                </a:solidFill>
              </a:rPr>
              <a:t> </a:t>
            </a:r>
            <a:r>
              <a:rPr lang="en-US" sz="2000" b="1" dirty="0" err="1">
                <a:solidFill>
                  <a:srgbClr val="C00000"/>
                </a:solidFill>
              </a:rPr>
              <a:t>hemorrhagica</a:t>
            </a:r>
            <a:r>
              <a:rPr lang="en-US" sz="2000" b="1" dirty="0">
                <a:solidFill>
                  <a:srgbClr val="C00000"/>
                </a:solidFill>
              </a:rPr>
              <a:t> </a:t>
            </a:r>
            <a:r>
              <a:rPr lang="en-US" sz="2000" b="1" dirty="0" err="1">
                <a:solidFill>
                  <a:srgbClr val="C00000"/>
                </a:solidFill>
              </a:rPr>
              <a:t>interna</a:t>
            </a:r>
            <a:endParaRPr lang="en-US" sz="2000" b="1" dirty="0">
              <a:solidFill>
                <a:srgbClr val="C00000"/>
              </a:solidFill>
            </a:endParaRPr>
          </a:p>
          <a:p>
            <a:pPr>
              <a:buFont typeface="Wingdings" pitchFamily="2" charset="2"/>
              <a:buChar char="Ø"/>
            </a:pPr>
            <a:r>
              <a:rPr lang="en-US" sz="2000" b="1" dirty="0"/>
              <a:t>Chronic subdural hematoma (CSDH)</a:t>
            </a:r>
            <a:r>
              <a:rPr lang="en-US" sz="2000" dirty="0"/>
              <a:t> defined as liquefied hematoma in the subdural space with a characteristic outer membrane and occurring, at least 3 weeks after head injury. </a:t>
            </a:r>
          </a:p>
          <a:p>
            <a:pPr>
              <a:buFont typeface="Wingdings" pitchFamily="2" charset="2"/>
              <a:buChar char="Ø"/>
            </a:pPr>
            <a:r>
              <a:rPr lang="en-US" sz="2000" b="1" dirty="0"/>
              <a:t>Subdural </a:t>
            </a:r>
            <a:r>
              <a:rPr lang="en-US" sz="2000" b="1" dirty="0" err="1"/>
              <a:t>hygroma</a:t>
            </a:r>
            <a:r>
              <a:rPr lang="en-US" sz="2000" b="1" dirty="0"/>
              <a:t> </a:t>
            </a:r>
            <a:r>
              <a:rPr lang="en-US" sz="2000" dirty="0"/>
              <a:t>contains cerebrospinal fluid (CSF) and, is </a:t>
            </a:r>
            <a:r>
              <a:rPr lang="en-US" sz="2000" dirty="0" err="1"/>
              <a:t>xanthochromic</a:t>
            </a:r>
            <a:r>
              <a:rPr lang="en-US" sz="2000" dirty="0"/>
              <a:t>, which means that bleeding occurred at some point.</a:t>
            </a:r>
          </a:p>
          <a:p>
            <a:pPr>
              <a:buFont typeface="Wingdings" pitchFamily="2" charset="2"/>
              <a:buChar char="Ø"/>
            </a:pPr>
            <a:endParaRPr lang="en-US" sz="2000" dirty="0"/>
          </a:p>
          <a:p>
            <a:pPr>
              <a:buFont typeface="Wingdings" pitchFamily="2" charset="2"/>
              <a:buChar char="v"/>
            </a:pPr>
            <a:r>
              <a:rPr lang="en-US" sz="2000" b="1" u="sng" dirty="0">
                <a:solidFill>
                  <a:srgbClr val="002060"/>
                </a:solidFill>
              </a:rPr>
              <a:t>Factors associated with increased risk of CSDH are as follows:</a:t>
            </a:r>
          </a:p>
          <a:p>
            <a:pPr lvl="1">
              <a:buFont typeface="Wingdings" pitchFamily="2" charset="2"/>
              <a:buChar char="§"/>
            </a:pPr>
            <a:r>
              <a:rPr lang="en-US" sz="2000" dirty="0"/>
              <a:t>Increasing age</a:t>
            </a:r>
          </a:p>
          <a:p>
            <a:pPr lvl="1">
              <a:buFont typeface="Wingdings" pitchFamily="2" charset="2"/>
              <a:buChar char="§"/>
            </a:pPr>
            <a:r>
              <a:rPr lang="en-US" sz="2000" dirty="0"/>
              <a:t>Alcohol consumption</a:t>
            </a:r>
          </a:p>
          <a:p>
            <a:pPr lvl="1">
              <a:buFont typeface="Wingdings" pitchFamily="2" charset="2"/>
              <a:buChar char="§"/>
            </a:pPr>
            <a:r>
              <a:rPr lang="en-US" sz="2000" dirty="0"/>
              <a:t>Male sex ( M:F — 3:1 ).</a:t>
            </a:r>
          </a:p>
          <a:p>
            <a:pPr lvl="1">
              <a:buFont typeface="Wingdings" pitchFamily="2" charset="2"/>
              <a:buChar char="§"/>
            </a:pPr>
            <a:r>
              <a:rPr lang="en-US" sz="2000" dirty="0"/>
              <a:t>Use of anticoagulant or </a:t>
            </a:r>
            <a:r>
              <a:rPr lang="en-US" sz="2000" dirty="0" err="1"/>
              <a:t>antiplatelet</a:t>
            </a:r>
            <a:r>
              <a:rPr lang="en-US" sz="2000" dirty="0"/>
              <a:t> drugs (</a:t>
            </a:r>
            <a:r>
              <a:rPr lang="en-US" sz="2000" b="1" dirty="0">
                <a:solidFill>
                  <a:srgbClr val="0070C0"/>
                </a:solidFill>
              </a:rPr>
              <a:t>the most common</a:t>
            </a:r>
            <a:r>
              <a:rPr lang="en-US" sz="2000" dirty="0"/>
              <a:t>)</a:t>
            </a:r>
          </a:p>
          <a:p>
            <a:pPr lvl="1">
              <a:buFont typeface="Wingdings" pitchFamily="2" charset="2"/>
              <a:buChar char="§"/>
            </a:pPr>
            <a:r>
              <a:rPr lang="en-US" sz="2000" b="1" dirty="0">
                <a:solidFill>
                  <a:srgbClr val="7030A0"/>
                </a:solidFill>
              </a:rPr>
              <a:t>Alzheimer’s disease</a:t>
            </a:r>
          </a:p>
          <a:p>
            <a:pPr lvl="1">
              <a:buFont typeface="Wingdings" pitchFamily="2" charset="2"/>
              <a:buChar char="§"/>
            </a:pPr>
            <a:r>
              <a:rPr lang="en-US" sz="2000" b="1" dirty="0">
                <a:solidFill>
                  <a:srgbClr val="7030A0"/>
                </a:solidFill>
              </a:rPr>
              <a:t>Dialysis</a:t>
            </a:r>
          </a:p>
          <a:p>
            <a:pPr lvl="1">
              <a:buFont typeface="Wingdings" pitchFamily="2" charset="2"/>
              <a:buChar char="§"/>
            </a:pPr>
            <a:r>
              <a:rPr lang="en-US" sz="2000" dirty="0"/>
              <a:t>The period after VP shunting for hydrocephalus</a:t>
            </a:r>
          </a:p>
          <a:p>
            <a:pPr lvl="1">
              <a:buFont typeface="Wingdings" pitchFamily="2" charset="2"/>
              <a:buChar char="§"/>
            </a:pPr>
            <a:r>
              <a:rPr lang="en-US" sz="2000" dirty="0"/>
              <a:t>Spontaneous intracranial hypotension</a:t>
            </a:r>
          </a:p>
          <a:p>
            <a:pPr lvl="1">
              <a:buFont typeface="Wingdings" pitchFamily="2" charset="2"/>
              <a:buChar char="§"/>
            </a:pPr>
            <a:r>
              <a:rPr lang="en-US" sz="2000" dirty="0"/>
              <a:t>Lumbar puncture</a:t>
            </a:r>
          </a:p>
          <a:p>
            <a:pPr lvl="1">
              <a:buFont typeface="Wingdings" pitchFamily="2" charset="2"/>
              <a:buChar char="§"/>
            </a:pPr>
            <a:r>
              <a:rPr lang="en-US" sz="2000" dirty="0"/>
              <a:t>Spinal anesthesia</a:t>
            </a:r>
          </a:p>
          <a:p>
            <a:pPr lvl="1">
              <a:buFont typeface="Wingdings" pitchFamily="2" charset="2"/>
              <a:buChar char="§"/>
            </a:pPr>
            <a:r>
              <a:rPr lang="en-US" sz="2000" dirty="0"/>
              <a:t>Spinal surgery complicated by dural tears</a:t>
            </a:r>
            <a:endParaRPr lang="en-IQ" sz="2000" dirty="0"/>
          </a:p>
        </p:txBody>
      </p:sp>
    </p:spTree>
    <p:extLst>
      <p:ext uri="{BB962C8B-B14F-4D97-AF65-F5344CB8AC3E}">
        <p14:creationId xmlns:p14="http://schemas.microsoft.com/office/powerpoint/2010/main" val="41359298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82130CF-56D5-1B4D-8EF9-7A5621AC9F7B}"/>
              </a:ext>
            </a:extLst>
          </p:cNvPr>
          <p:cNvSpPr>
            <a:spLocks noGrp="1"/>
          </p:cNvSpPr>
          <p:nvPr>
            <p:ph idx="1"/>
          </p:nvPr>
        </p:nvSpPr>
        <p:spPr>
          <a:xfrm>
            <a:off x="86014" y="82260"/>
            <a:ext cx="8977168" cy="6694921"/>
          </a:xfrm>
        </p:spPr>
        <p:txBody>
          <a:bodyPr>
            <a:normAutofit/>
          </a:bodyPr>
          <a:lstStyle/>
          <a:p>
            <a:pPr>
              <a:buFont typeface="Wingdings" pitchFamily="2" charset="2"/>
              <a:buChar char="v"/>
            </a:pPr>
            <a:r>
              <a:rPr lang="en-US" sz="2000" b="1" u="sng" dirty="0">
                <a:solidFill>
                  <a:srgbClr val="002060"/>
                </a:solidFill>
              </a:rPr>
              <a:t>Bur-Hole </a:t>
            </a:r>
            <a:r>
              <a:rPr lang="en-US" sz="2000" b="1" u="sng" dirty="0" err="1">
                <a:solidFill>
                  <a:srgbClr val="002060"/>
                </a:solidFill>
              </a:rPr>
              <a:t>Craniostomy</a:t>
            </a:r>
            <a:endParaRPr lang="en-US" sz="2000" b="1" u="sng" dirty="0">
              <a:solidFill>
                <a:srgbClr val="002060"/>
              </a:solidFill>
            </a:endParaRPr>
          </a:p>
          <a:p>
            <a:r>
              <a:rPr lang="en-US" sz="2000" dirty="0"/>
              <a:t>The most common technique unless there are multiple membranes or a significant acute component to the hematoma.</a:t>
            </a:r>
          </a:p>
          <a:p>
            <a:pPr>
              <a:buFont typeface="Wingdings" pitchFamily="2" charset="2"/>
              <a:buChar char="Ø"/>
            </a:pPr>
            <a:r>
              <a:rPr lang="en-US" sz="2000" b="1" dirty="0">
                <a:solidFill>
                  <a:srgbClr val="C00000"/>
                </a:solidFill>
              </a:rPr>
              <a:t>Anesthesia: </a:t>
            </a:r>
            <a:r>
              <a:rPr lang="en-US" sz="2000" dirty="0"/>
              <a:t>GA but may be performed under local anesthesia.</a:t>
            </a:r>
          </a:p>
          <a:p>
            <a:pPr>
              <a:buFont typeface="Wingdings" pitchFamily="2" charset="2"/>
              <a:buChar char="Ø"/>
            </a:pPr>
            <a:r>
              <a:rPr lang="en-US" sz="2000" b="1" dirty="0">
                <a:solidFill>
                  <a:srgbClr val="C00000"/>
                </a:solidFill>
              </a:rPr>
              <a:t>Technique:</a:t>
            </a:r>
          </a:p>
          <a:p>
            <a:pPr lvl="1">
              <a:buFont typeface="Wingdings" pitchFamily="2" charset="2"/>
              <a:buChar char="ü"/>
            </a:pPr>
            <a:r>
              <a:rPr lang="en-US" sz="2000" dirty="0"/>
              <a:t>Two bur holes are placed over the maximum width of the hematoma, </a:t>
            </a:r>
            <a:r>
              <a:rPr lang="en-US" sz="2000" b="1" u="sng" dirty="0"/>
              <a:t>7 cm apart. </a:t>
            </a:r>
          </a:p>
          <a:p>
            <a:pPr lvl="1">
              <a:buFont typeface="Wingdings" pitchFamily="2" charset="2"/>
              <a:buChar char="ü"/>
            </a:pPr>
            <a:r>
              <a:rPr lang="en-US" sz="2000" dirty="0"/>
              <a:t>Usually, there is </a:t>
            </a:r>
            <a:r>
              <a:rPr lang="en-US" sz="2000" b="1" dirty="0">
                <a:solidFill>
                  <a:srgbClr val="7030A0"/>
                </a:solidFill>
              </a:rPr>
              <a:t>one frontal</a:t>
            </a:r>
            <a:r>
              <a:rPr lang="en-US" sz="2000" dirty="0"/>
              <a:t> and </a:t>
            </a:r>
            <a:r>
              <a:rPr lang="en-US" sz="2000" b="1" dirty="0">
                <a:solidFill>
                  <a:srgbClr val="7030A0"/>
                </a:solidFill>
              </a:rPr>
              <a:t>one parietal</a:t>
            </a:r>
            <a:r>
              <a:rPr lang="en-US" sz="2000" dirty="0"/>
              <a:t> bur hole, both of which are </a:t>
            </a:r>
            <a:r>
              <a:rPr lang="en-US" sz="2000" b="1" u="sng" dirty="0">
                <a:solidFill>
                  <a:srgbClr val="002060"/>
                </a:solidFill>
              </a:rPr>
              <a:t>just superior to the superior temporal line.</a:t>
            </a:r>
          </a:p>
          <a:p>
            <a:pPr lvl="1">
              <a:buFont typeface="Wingdings" pitchFamily="2" charset="2"/>
              <a:buChar char="ü"/>
            </a:pPr>
            <a:r>
              <a:rPr lang="en-US" sz="2000" dirty="0"/>
              <a:t>Ideally the frontal bur hole being placed at the highest point of the head. </a:t>
            </a:r>
          </a:p>
          <a:p>
            <a:pPr lvl="1">
              <a:buFont typeface="Wingdings" pitchFamily="2" charset="2"/>
              <a:buChar char="ü"/>
            </a:pPr>
            <a:r>
              <a:rPr lang="en-US" sz="2000" dirty="0">
                <a:solidFill>
                  <a:srgbClr val="C00000"/>
                </a:solidFill>
              </a:rPr>
              <a:t>Common mistake is to place the bur holes too medially</a:t>
            </a:r>
            <a:r>
              <a:rPr lang="en-US" sz="2000" dirty="0"/>
              <a:t>. </a:t>
            </a:r>
          </a:p>
          <a:p>
            <a:pPr lvl="1">
              <a:buFont typeface="Wingdings" pitchFamily="2" charset="2"/>
              <a:buChar char="ü"/>
            </a:pPr>
            <a:r>
              <a:rPr lang="en-US" sz="2000" dirty="0"/>
              <a:t>The dura and outer membrane of the CSDH are incised, releasing hematoma fluid, which is classically described as “</a:t>
            </a:r>
            <a:r>
              <a:rPr lang="en-US" sz="2000" b="1" dirty="0">
                <a:solidFill>
                  <a:schemeClr val="accent2">
                    <a:lumMod val="50000"/>
                  </a:schemeClr>
                </a:solidFill>
              </a:rPr>
              <a:t>engine-oil</a:t>
            </a:r>
            <a:r>
              <a:rPr lang="en-US" sz="2000" dirty="0"/>
              <a:t>” colored but may resemble blood, serum, or cerebrospinal fluid. </a:t>
            </a:r>
          </a:p>
          <a:p>
            <a:pPr lvl="1">
              <a:buFont typeface="Wingdings" pitchFamily="2" charset="2"/>
              <a:buChar char="ü"/>
            </a:pPr>
            <a:r>
              <a:rPr lang="en-US" sz="2000" dirty="0"/>
              <a:t>The subdural collection cavity is then irrigated with saline until the effluent runs clear.</a:t>
            </a:r>
          </a:p>
          <a:p>
            <a:pPr lvl="1">
              <a:buFont typeface="Wingdings" pitchFamily="2" charset="2"/>
              <a:buChar char="ü"/>
            </a:pPr>
            <a:r>
              <a:rPr lang="en-US" sz="2000" dirty="0"/>
              <a:t>A soft, flexible catheter may be used to augment thorough irrigation in areas remote from the bur holes, although it does carry risks associated with blind insertion of the tubing into subdural space.</a:t>
            </a:r>
          </a:p>
        </p:txBody>
      </p:sp>
    </p:spTree>
    <p:extLst>
      <p:ext uri="{BB962C8B-B14F-4D97-AF65-F5344CB8AC3E}">
        <p14:creationId xmlns:p14="http://schemas.microsoft.com/office/powerpoint/2010/main" val="14032423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82130CF-56D5-1B4D-8EF9-7A5621AC9F7B}"/>
              </a:ext>
            </a:extLst>
          </p:cNvPr>
          <p:cNvSpPr>
            <a:spLocks noGrp="1"/>
          </p:cNvSpPr>
          <p:nvPr>
            <p:ph idx="1"/>
          </p:nvPr>
        </p:nvSpPr>
        <p:spPr>
          <a:xfrm>
            <a:off x="86014" y="82260"/>
            <a:ext cx="8977168" cy="6694921"/>
          </a:xfrm>
        </p:spPr>
        <p:txBody>
          <a:bodyPr>
            <a:normAutofit/>
          </a:bodyPr>
          <a:lstStyle/>
          <a:p>
            <a:pPr>
              <a:buFont typeface="Wingdings" pitchFamily="2" charset="2"/>
              <a:buChar char="Ø"/>
            </a:pPr>
            <a:r>
              <a:rPr lang="en-US" sz="2000" b="1" dirty="0">
                <a:solidFill>
                  <a:srgbClr val="002060"/>
                </a:solidFill>
              </a:rPr>
              <a:t>First the parietal wound is closed:</a:t>
            </a:r>
            <a:r>
              <a:rPr lang="en-US" sz="2000" dirty="0"/>
              <a:t> the bur hole is plugged with a thick wafer of absorbable sponge (e.g., gelatin sponge) to aid hemostasis and improve the seal. </a:t>
            </a:r>
          </a:p>
          <a:p>
            <a:pPr>
              <a:buFont typeface="Wingdings" pitchFamily="2" charset="2"/>
              <a:buChar char="Ø"/>
            </a:pPr>
            <a:r>
              <a:rPr lang="en-US" sz="2000" b="1" dirty="0">
                <a:solidFill>
                  <a:srgbClr val="002060"/>
                </a:solidFill>
              </a:rPr>
              <a:t>Next the scalp is closed in two layers</a:t>
            </a:r>
            <a:r>
              <a:rPr lang="en-US" sz="2000" dirty="0"/>
              <a:t>, </a:t>
            </a:r>
            <a:r>
              <a:rPr lang="en-US" sz="2000" dirty="0" err="1"/>
              <a:t>galeal</a:t>
            </a:r>
            <a:r>
              <a:rPr lang="en-US" sz="2000" dirty="0"/>
              <a:t> and cutaneous. </a:t>
            </a:r>
          </a:p>
          <a:p>
            <a:endParaRPr lang="en-US" sz="2000" dirty="0"/>
          </a:p>
          <a:p>
            <a:r>
              <a:rPr lang="en-US" sz="2000" dirty="0"/>
              <a:t>Soft silicone drain is then inserted into the subdural space via the </a:t>
            </a:r>
            <a:r>
              <a:rPr lang="en-US" sz="2000" b="1" dirty="0">
                <a:solidFill>
                  <a:srgbClr val="0070C0"/>
                </a:solidFill>
              </a:rPr>
              <a:t>frontal bur hole</a:t>
            </a:r>
            <a:r>
              <a:rPr lang="en-US" sz="2000" dirty="0"/>
              <a:t>. </a:t>
            </a:r>
          </a:p>
          <a:p>
            <a:r>
              <a:rPr lang="en-US" sz="2000" b="1" u="sng" dirty="0">
                <a:solidFill>
                  <a:srgbClr val="C00000"/>
                </a:solidFill>
              </a:rPr>
              <a:t>The cavity and drainage tubing are filled with saline prior to closure</a:t>
            </a:r>
            <a:r>
              <a:rPr lang="en-US" sz="2000" dirty="0"/>
              <a:t> to aid brain </a:t>
            </a:r>
            <a:r>
              <a:rPr lang="en-US" sz="2000" dirty="0" err="1"/>
              <a:t>reexpansion</a:t>
            </a:r>
            <a:r>
              <a:rPr lang="en-US" sz="2000" dirty="0"/>
              <a:t> through the combination of brain pulsation and the siphoning effect of the drain. </a:t>
            </a:r>
          </a:p>
          <a:p>
            <a:r>
              <a:rPr lang="en-US" sz="2000" dirty="0"/>
              <a:t>The drain tubing is at </a:t>
            </a:r>
            <a:r>
              <a:rPr lang="en-US" sz="2000" b="1" dirty="0">
                <a:solidFill>
                  <a:srgbClr val="7030A0"/>
                </a:solidFill>
              </a:rPr>
              <a:t>least 50 cm</a:t>
            </a:r>
            <a:r>
              <a:rPr lang="en-US" sz="2000" dirty="0"/>
              <a:t> long and the drainage bag is positioned below the level of the patient’s head. </a:t>
            </a:r>
          </a:p>
          <a:p>
            <a:endParaRPr lang="en-US" sz="2000" dirty="0"/>
          </a:p>
          <a:p>
            <a:pPr>
              <a:buFont typeface="Wingdings" pitchFamily="2" charset="2"/>
              <a:buChar char="v"/>
            </a:pPr>
            <a:r>
              <a:rPr lang="en-US" sz="2000" b="1" dirty="0"/>
              <a:t>Air trapped in the subdural space and tube may dampen the efficacy of the drain, and hence brain </a:t>
            </a:r>
            <a:r>
              <a:rPr lang="en-US" sz="2000" b="1" dirty="0" err="1"/>
              <a:t>reexpansion</a:t>
            </a:r>
            <a:r>
              <a:rPr lang="en-US" sz="2000" b="1" dirty="0"/>
              <a:t>, and so may </a:t>
            </a:r>
            <a:r>
              <a:rPr lang="en-US" sz="2000" b="1" dirty="0">
                <a:solidFill>
                  <a:srgbClr val="0070C0"/>
                </a:solidFill>
              </a:rPr>
              <a:t>increase recurrence</a:t>
            </a:r>
            <a:r>
              <a:rPr lang="en-US" sz="2000" b="1" dirty="0"/>
              <a:t>. </a:t>
            </a:r>
          </a:p>
          <a:p>
            <a:r>
              <a:rPr lang="en-US" sz="2000" dirty="0"/>
              <a:t>The drain is removed after approximately 48 hours.</a:t>
            </a:r>
            <a:endParaRPr lang="en-IQ" sz="2000" dirty="0"/>
          </a:p>
        </p:txBody>
      </p:sp>
    </p:spTree>
    <p:extLst>
      <p:ext uri="{BB962C8B-B14F-4D97-AF65-F5344CB8AC3E}">
        <p14:creationId xmlns:p14="http://schemas.microsoft.com/office/powerpoint/2010/main" val="30517928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82130CF-56D5-1B4D-8EF9-7A5621AC9F7B}"/>
              </a:ext>
            </a:extLst>
          </p:cNvPr>
          <p:cNvSpPr>
            <a:spLocks noGrp="1"/>
          </p:cNvSpPr>
          <p:nvPr>
            <p:ph idx="1"/>
          </p:nvPr>
        </p:nvSpPr>
        <p:spPr>
          <a:xfrm>
            <a:off x="86014" y="82260"/>
            <a:ext cx="8977168" cy="6694921"/>
          </a:xfrm>
        </p:spPr>
        <p:txBody>
          <a:bodyPr>
            <a:normAutofit/>
          </a:bodyPr>
          <a:lstStyle/>
          <a:p>
            <a:pPr>
              <a:buFont typeface="Wingdings" pitchFamily="2" charset="2"/>
              <a:buChar char="Ø"/>
            </a:pPr>
            <a:r>
              <a:rPr lang="en-US" sz="2000" b="1" dirty="0">
                <a:solidFill>
                  <a:srgbClr val="7030A0"/>
                </a:solidFill>
              </a:rPr>
              <a:t>Regarding </a:t>
            </a:r>
            <a:r>
              <a:rPr lang="en-US" sz="2000" b="1" dirty="0" err="1">
                <a:solidFill>
                  <a:srgbClr val="7030A0"/>
                </a:solidFill>
              </a:rPr>
              <a:t>burrholes</a:t>
            </a:r>
            <a:endParaRPr lang="en-US" sz="2000" b="1" dirty="0">
              <a:solidFill>
                <a:srgbClr val="7030A0"/>
              </a:solidFill>
            </a:endParaRPr>
          </a:p>
          <a:p>
            <a:pPr lvl="1"/>
            <a:r>
              <a:rPr lang="en-US" sz="2000" dirty="0"/>
              <a:t>One bur hole may be considered if the CSDH is more localized or the procedure is performed under local anesthesia.</a:t>
            </a:r>
          </a:p>
          <a:p>
            <a:pPr lvl="1"/>
            <a:endParaRPr lang="en-US" sz="2000" dirty="0"/>
          </a:p>
          <a:p>
            <a:pPr>
              <a:buFont typeface="Wingdings" pitchFamily="2" charset="2"/>
              <a:buChar char="Ø"/>
            </a:pPr>
            <a:r>
              <a:rPr lang="en-US" sz="2000" b="1" dirty="0">
                <a:solidFill>
                  <a:srgbClr val="7030A0"/>
                </a:solidFill>
              </a:rPr>
              <a:t>Regarding irrigations</a:t>
            </a:r>
          </a:p>
          <a:p>
            <a:pPr lvl="1">
              <a:buFont typeface="Wingdings" pitchFamily="2" charset="2"/>
              <a:buChar char="ü"/>
            </a:pPr>
            <a:r>
              <a:rPr lang="en-US" sz="2000" dirty="0"/>
              <a:t>Irrigating the hematoma cavity leads to better outcomes despite the potential risks associated with introducing air and infection. </a:t>
            </a:r>
          </a:p>
          <a:p>
            <a:pPr lvl="1">
              <a:buFont typeface="Wingdings" pitchFamily="2" charset="2"/>
              <a:buChar char="ü"/>
            </a:pPr>
            <a:r>
              <a:rPr lang="en-US" sz="2000" dirty="0"/>
              <a:t>Although saline is currently used, using thrombin and tissue plasminogen activator as irrigation fluid can reduce recurrence.</a:t>
            </a:r>
          </a:p>
          <a:p>
            <a:endParaRPr lang="en-US" sz="2000" dirty="0"/>
          </a:p>
          <a:p>
            <a:pPr>
              <a:buFont typeface="Wingdings" pitchFamily="2" charset="2"/>
              <a:buChar char="Ø"/>
            </a:pPr>
            <a:r>
              <a:rPr lang="en-US" sz="2000" b="1" dirty="0">
                <a:solidFill>
                  <a:srgbClr val="7030A0"/>
                </a:solidFill>
              </a:rPr>
              <a:t>Regarding drain</a:t>
            </a:r>
          </a:p>
          <a:p>
            <a:pPr lvl="1">
              <a:buFont typeface="Wingdings" pitchFamily="2" charset="2"/>
              <a:buChar char="ü"/>
            </a:pPr>
            <a:r>
              <a:rPr lang="en-US" sz="2000" dirty="0"/>
              <a:t>The use of subdural drains reduces recurrence.</a:t>
            </a:r>
          </a:p>
          <a:p>
            <a:pPr lvl="1">
              <a:buFont typeface="Wingdings" pitchFamily="2" charset="2"/>
              <a:buChar char="ü"/>
            </a:pPr>
            <a:r>
              <a:rPr lang="en-US" sz="2000" dirty="0" err="1"/>
              <a:t>Subgaleal</a:t>
            </a:r>
            <a:r>
              <a:rPr lang="en-US" sz="2000" dirty="0"/>
              <a:t> and </a:t>
            </a:r>
            <a:r>
              <a:rPr lang="en-US" sz="2000" dirty="0" err="1"/>
              <a:t>subperiosteal</a:t>
            </a:r>
            <a:r>
              <a:rPr lang="en-US" sz="2000" dirty="0"/>
              <a:t> drains may be equally effective.</a:t>
            </a:r>
            <a:endParaRPr lang="en-IQ" sz="2000" dirty="0"/>
          </a:p>
        </p:txBody>
      </p:sp>
    </p:spTree>
    <p:extLst>
      <p:ext uri="{BB962C8B-B14F-4D97-AF65-F5344CB8AC3E}">
        <p14:creationId xmlns:p14="http://schemas.microsoft.com/office/powerpoint/2010/main" val="36976292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8EE09E-7B67-294C-9CB5-796F418CB0BB}"/>
              </a:ext>
            </a:extLst>
          </p:cNvPr>
          <p:cNvSpPr>
            <a:spLocks noGrp="1"/>
          </p:cNvSpPr>
          <p:nvPr>
            <p:ph type="title"/>
          </p:nvPr>
        </p:nvSpPr>
        <p:spPr/>
        <p:txBody>
          <a:bodyPr/>
          <a:lstStyle/>
          <a:p>
            <a:endParaRPr lang="en-IQ"/>
          </a:p>
        </p:txBody>
      </p:sp>
      <p:pic>
        <p:nvPicPr>
          <p:cNvPr id="4" name="Picture 4">
            <a:extLst>
              <a:ext uri="{FF2B5EF4-FFF2-40B4-BE49-F238E27FC236}">
                <a16:creationId xmlns:a16="http://schemas.microsoft.com/office/drawing/2014/main" id="{76D4AABF-B014-874D-858E-3A60EDFF785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24345559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82130CF-56D5-1B4D-8EF9-7A5621AC9F7B}"/>
              </a:ext>
            </a:extLst>
          </p:cNvPr>
          <p:cNvSpPr>
            <a:spLocks noGrp="1"/>
          </p:cNvSpPr>
          <p:nvPr>
            <p:ph idx="1"/>
          </p:nvPr>
        </p:nvSpPr>
        <p:spPr>
          <a:xfrm>
            <a:off x="86014" y="82260"/>
            <a:ext cx="8977168" cy="6694921"/>
          </a:xfrm>
        </p:spPr>
        <p:txBody>
          <a:bodyPr>
            <a:normAutofit/>
          </a:bodyPr>
          <a:lstStyle/>
          <a:p>
            <a:pPr>
              <a:buFont typeface="Wingdings" pitchFamily="2" charset="2"/>
              <a:buChar char="v"/>
            </a:pPr>
            <a:r>
              <a:rPr lang="en-US" sz="2000" b="1" u="sng" dirty="0">
                <a:solidFill>
                  <a:srgbClr val="002060"/>
                </a:solidFill>
              </a:rPr>
              <a:t>Craniotomy and Mini-craniotomy</a:t>
            </a:r>
          </a:p>
          <a:p>
            <a:pPr>
              <a:buFont typeface="Wingdings" pitchFamily="2" charset="2"/>
              <a:buChar char="Ø"/>
            </a:pPr>
            <a:r>
              <a:rPr lang="en-US" sz="2000" b="1" dirty="0">
                <a:solidFill>
                  <a:srgbClr val="C00000"/>
                </a:solidFill>
              </a:rPr>
              <a:t>Indications. </a:t>
            </a:r>
          </a:p>
          <a:p>
            <a:pPr marL="914400" lvl="1" indent="-457200">
              <a:buFont typeface="+mj-lt"/>
              <a:buAutoNum type="arabicPeriod"/>
            </a:pPr>
            <a:r>
              <a:rPr lang="en-US" sz="2000" dirty="0"/>
              <a:t>Patients with a significant acute component to the collection.</a:t>
            </a:r>
          </a:p>
          <a:p>
            <a:pPr marL="914400" lvl="1" indent="-457200">
              <a:buFont typeface="+mj-lt"/>
              <a:buAutoNum type="arabicPeriod"/>
            </a:pPr>
            <a:r>
              <a:rPr lang="en-US" sz="2000" dirty="0"/>
              <a:t>Multiple membranes.</a:t>
            </a:r>
          </a:p>
          <a:p>
            <a:pPr marL="914400" lvl="1" indent="-457200">
              <a:buFont typeface="+mj-lt"/>
              <a:buAutoNum type="arabicPeriod"/>
            </a:pPr>
            <a:r>
              <a:rPr lang="en-US" sz="2000" dirty="0"/>
              <a:t>Recurrent CSDH.</a:t>
            </a:r>
          </a:p>
          <a:p>
            <a:pPr marL="914400" lvl="1" indent="-457200">
              <a:buFont typeface="+mj-lt"/>
              <a:buAutoNum type="arabicPeriod"/>
            </a:pPr>
            <a:endParaRPr lang="en-US" sz="2000" dirty="0"/>
          </a:p>
          <a:p>
            <a:pPr>
              <a:buFont typeface="Wingdings" pitchFamily="2" charset="2"/>
              <a:buChar char="q"/>
            </a:pPr>
            <a:r>
              <a:rPr lang="en-US" sz="2000" b="1" u="sng" dirty="0">
                <a:solidFill>
                  <a:srgbClr val="C00000"/>
                </a:solidFill>
              </a:rPr>
              <a:t>Outcome</a:t>
            </a:r>
          </a:p>
          <a:p>
            <a:r>
              <a:rPr lang="en-US" sz="2000" dirty="0"/>
              <a:t>Good functional outcomes are achieved in more than 80% of patients. </a:t>
            </a:r>
          </a:p>
          <a:p>
            <a:r>
              <a:rPr lang="en-US" sz="2000" dirty="0"/>
              <a:t>At 6 months, about 10% of patients experience a recurrence and mortality is 5%. </a:t>
            </a:r>
          </a:p>
          <a:p>
            <a:endParaRPr lang="en-US" sz="2000" dirty="0"/>
          </a:p>
          <a:p>
            <a:pPr>
              <a:buFont typeface="Wingdings" pitchFamily="2" charset="2"/>
              <a:buChar char="§"/>
            </a:pPr>
            <a:r>
              <a:rPr lang="en-US" sz="2000" b="1" dirty="0"/>
              <a:t>Craniotomy</a:t>
            </a:r>
            <a:r>
              <a:rPr lang="en-US" sz="2000" dirty="0"/>
              <a:t> associated with less recurrence but a higher rate of mortality. </a:t>
            </a:r>
          </a:p>
          <a:p>
            <a:pPr>
              <a:buFont typeface="Wingdings" pitchFamily="2" charset="2"/>
              <a:buChar char="§"/>
            </a:pPr>
            <a:r>
              <a:rPr lang="en-US" sz="2000" b="1" dirty="0"/>
              <a:t>TDC</a:t>
            </a:r>
            <a:r>
              <a:rPr lang="en-US" sz="2000" dirty="0"/>
              <a:t> has the lowest morbidity and mortality rates, recurrence is higher. </a:t>
            </a:r>
          </a:p>
          <a:p>
            <a:pPr>
              <a:buFont typeface="Wingdings" pitchFamily="2" charset="2"/>
              <a:buChar char="§"/>
            </a:pPr>
            <a:r>
              <a:rPr lang="en-US" sz="2000" b="1" dirty="0"/>
              <a:t>BHC</a:t>
            </a:r>
            <a:r>
              <a:rPr lang="en-US" sz="2000" dirty="0"/>
              <a:t> </a:t>
            </a:r>
            <a:r>
              <a:rPr lang="en-US" sz="2000" dirty="0">
                <a:solidFill>
                  <a:srgbClr val="002060"/>
                </a:solidFill>
              </a:rPr>
              <a:t>is generally recommended</a:t>
            </a:r>
            <a:r>
              <a:rPr lang="en-US" sz="2000" b="1" dirty="0">
                <a:solidFill>
                  <a:srgbClr val="0070C0"/>
                </a:solidFill>
              </a:rPr>
              <a:t> because it provides the balance between efficacy and risks.</a:t>
            </a:r>
          </a:p>
          <a:p>
            <a:pPr>
              <a:buFont typeface="Wingdings" pitchFamily="2" charset="2"/>
              <a:buChar char="§"/>
            </a:pPr>
            <a:endParaRPr lang="en-US" sz="2000" b="1" dirty="0">
              <a:solidFill>
                <a:srgbClr val="0070C0"/>
              </a:solidFill>
            </a:endParaRPr>
          </a:p>
          <a:p>
            <a:pPr>
              <a:buFont typeface="Wingdings" pitchFamily="2" charset="2"/>
              <a:buChar char="Ø"/>
            </a:pPr>
            <a:r>
              <a:rPr lang="en-US" sz="2000" b="0" i="0" dirty="0">
                <a:effectLst/>
              </a:rPr>
              <a:t>CTs showed persistent fluid in 78% of</a:t>
            </a:r>
            <a:r>
              <a:rPr lang="en-US" sz="2000" dirty="0"/>
              <a:t> </a:t>
            </a:r>
            <a:r>
              <a:rPr lang="en-US" sz="2000" b="0" i="0" dirty="0">
                <a:effectLst/>
              </a:rPr>
              <a:t>cases on post-op day 10, and in 15% after 40 days</a:t>
            </a:r>
            <a:endParaRPr lang="en-US" sz="2000" dirty="0">
              <a:effectLst/>
            </a:endParaRPr>
          </a:p>
          <a:p>
            <a:pPr>
              <a:buFont typeface="Wingdings" pitchFamily="2" charset="2"/>
              <a:buChar char="§"/>
            </a:pPr>
            <a:endParaRPr lang="en-US" sz="2000" b="1" dirty="0">
              <a:solidFill>
                <a:srgbClr val="0070C0"/>
              </a:solidFill>
            </a:endParaRPr>
          </a:p>
        </p:txBody>
      </p:sp>
    </p:spTree>
    <p:extLst>
      <p:ext uri="{BB962C8B-B14F-4D97-AF65-F5344CB8AC3E}">
        <p14:creationId xmlns:p14="http://schemas.microsoft.com/office/powerpoint/2010/main" val="19878897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82130CF-56D5-1B4D-8EF9-7A5621AC9F7B}"/>
              </a:ext>
            </a:extLst>
          </p:cNvPr>
          <p:cNvSpPr>
            <a:spLocks noGrp="1"/>
          </p:cNvSpPr>
          <p:nvPr>
            <p:ph idx="1"/>
          </p:nvPr>
        </p:nvSpPr>
        <p:spPr>
          <a:xfrm>
            <a:off x="86014" y="82260"/>
            <a:ext cx="8977168" cy="6694921"/>
          </a:xfrm>
        </p:spPr>
        <p:txBody>
          <a:bodyPr>
            <a:normAutofit/>
          </a:bodyPr>
          <a:lstStyle/>
          <a:p>
            <a:pPr>
              <a:buFont typeface="Wingdings" pitchFamily="2" charset="2"/>
              <a:buChar char="q"/>
            </a:pPr>
            <a:r>
              <a:rPr lang="en-US" sz="2000" b="1" u="sng" dirty="0">
                <a:solidFill>
                  <a:srgbClr val="C00000"/>
                </a:solidFill>
              </a:rPr>
              <a:t>Postoperative Care</a:t>
            </a:r>
          </a:p>
          <a:p>
            <a:pPr>
              <a:buFont typeface="Wingdings" pitchFamily="2" charset="2"/>
              <a:buChar char="Ø"/>
            </a:pPr>
            <a:r>
              <a:rPr lang="en-US" sz="2000" b="1" dirty="0"/>
              <a:t>Bed rest</a:t>
            </a:r>
          </a:p>
          <a:p>
            <a:pPr lvl="1"/>
            <a:r>
              <a:rPr lang="en-US" sz="2000" dirty="0"/>
              <a:t>Bed-rest restriction with the head of the bed flat (1 pillow is permitted) with mild </a:t>
            </a:r>
            <a:r>
              <a:rPr lang="en-US" sz="2000" dirty="0" err="1"/>
              <a:t>overhydration</a:t>
            </a:r>
            <a:r>
              <a:rPr lang="en-US" sz="2000" dirty="0"/>
              <a:t> for 24–48 hours post-op (or if a drain is used, until 24–48 hours after it is removed). May promote expansion of the brain and expulsion of residual subdural fluid. </a:t>
            </a:r>
          </a:p>
          <a:p>
            <a:pPr lvl="1"/>
            <a:r>
              <a:rPr lang="en-US" sz="2000" dirty="0"/>
              <a:t>Allowing patients to sit up to 30–40°immediately post-op was associated with higher radiographic recurrence rate but usually not need for </a:t>
            </a:r>
            <a:r>
              <a:rPr lang="en-US" sz="2000" dirty="0" err="1"/>
              <a:t>reoperation</a:t>
            </a:r>
            <a:r>
              <a:rPr lang="en-US" sz="2000" dirty="0"/>
              <a:t>.</a:t>
            </a:r>
          </a:p>
          <a:p>
            <a:endParaRPr lang="en-US" sz="2000" dirty="0"/>
          </a:p>
          <a:p>
            <a:pPr>
              <a:buFont typeface="Wingdings" pitchFamily="2" charset="2"/>
              <a:buChar char="Ø"/>
            </a:pPr>
            <a:r>
              <a:rPr lang="en-US" sz="2000" b="1" dirty="0"/>
              <a:t>Early mobilization</a:t>
            </a:r>
            <a:r>
              <a:rPr lang="en-US" sz="2000" dirty="0"/>
              <a:t> is thought to decrease medical complications associated with immobility, specifically venous thromboembolism and hospital acquired infections. </a:t>
            </a:r>
          </a:p>
          <a:p>
            <a:pPr>
              <a:buFont typeface="Wingdings" pitchFamily="2" charset="2"/>
              <a:buChar char="Ø"/>
            </a:pPr>
            <a:r>
              <a:rPr lang="en-US" sz="2000" b="1" dirty="0"/>
              <a:t>Prophylactic low-molecular-weight heparin</a:t>
            </a:r>
            <a:r>
              <a:rPr lang="en-US" sz="2000" dirty="0"/>
              <a:t> should also be prescribed if the patient is immobile postoperatively; </a:t>
            </a:r>
            <a:r>
              <a:rPr lang="en-US" sz="2000" b="1" dirty="0">
                <a:solidFill>
                  <a:srgbClr val="0070C0"/>
                </a:solidFill>
              </a:rPr>
              <a:t>if a drain is left in situ postoperatively</a:t>
            </a:r>
            <a:r>
              <a:rPr lang="en-US" sz="2000" dirty="0"/>
              <a:t>, then it  can be commenced once the drain is removed.</a:t>
            </a:r>
          </a:p>
          <a:p>
            <a:pPr>
              <a:buFont typeface="Wingdings" pitchFamily="2" charset="2"/>
              <a:buChar char="Ø"/>
            </a:pPr>
            <a:endParaRPr lang="en-US" sz="2000" dirty="0"/>
          </a:p>
          <a:p>
            <a:pPr>
              <a:buFont typeface="Wingdings" pitchFamily="2" charset="2"/>
              <a:buChar char="Ø"/>
            </a:pPr>
            <a:r>
              <a:rPr lang="en-US" sz="2000" b="1" dirty="0"/>
              <a:t>Anticoagulant medications</a:t>
            </a:r>
            <a:r>
              <a:rPr lang="en-US" sz="2000" dirty="0"/>
              <a:t>, it suggest they can be safely restarted </a:t>
            </a:r>
            <a:r>
              <a:rPr lang="en-US" sz="2000" u="sng" dirty="0">
                <a:solidFill>
                  <a:srgbClr val="002060"/>
                </a:solidFill>
              </a:rPr>
              <a:t>10 to 14 days after an intracranial hemorrhage.</a:t>
            </a:r>
          </a:p>
        </p:txBody>
      </p:sp>
    </p:spTree>
    <p:extLst>
      <p:ext uri="{BB962C8B-B14F-4D97-AF65-F5344CB8AC3E}">
        <p14:creationId xmlns:p14="http://schemas.microsoft.com/office/powerpoint/2010/main" val="12420453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82130CF-56D5-1B4D-8EF9-7A5621AC9F7B}"/>
              </a:ext>
            </a:extLst>
          </p:cNvPr>
          <p:cNvSpPr>
            <a:spLocks noGrp="1"/>
          </p:cNvSpPr>
          <p:nvPr>
            <p:ph idx="1"/>
          </p:nvPr>
        </p:nvSpPr>
        <p:spPr>
          <a:xfrm>
            <a:off x="86014" y="82260"/>
            <a:ext cx="8977168" cy="6694921"/>
          </a:xfrm>
        </p:spPr>
        <p:txBody>
          <a:bodyPr>
            <a:normAutofit/>
          </a:bodyPr>
          <a:lstStyle/>
          <a:p>
            <a:pPr>
              <a:buFont typeface="Wingdings" pitchFamily="2" charset="2"/>
              <a:buChar char="q"/>
            </a:pPr>
            <a:r>
              <a:rPr lang="en-US" sz="2000" b="1" u="sng" dirty="0">
                <a:solidFill>
                  <a:srgbClr val="C00000"/>
                </a:solidFill>
              </a:rPr>
              <a:t>Complications</a:t>
            </a:r>
          </a:p>
          <a:p>
            <a:pPr>
              <a:buFont typeface="Wingdings" pitchFamily="2" charset="2"/>
              <a:buChar char="v"/>
            </a:pPr>
            <a:r>
              <a:rPr lang="en-US" sz="2000" dirty="0"/>
              <a:t>The most important complication of CSDH is </a:t>
            </a:r>
            <a:r>
              <a:rPr lang="en-US" sz="2000" b="1" dirty="0"/>
              <a:t>recurrence</a:t>
            </a:r>
            <a:r>
              <a:rPr lang="en-US" sz="2000" dirty="0"/>
              <a:t>.</a:t>
            </a:r>
          </a:p>
          <a:p>
            <a:pPr>
              <a:buFont typeface="Wingdings" pitchFamily="2" charset="2"/>
              <a:buChar char="v"/>
            </a:pPr>
            <a:endParaRPr lang="en-US" sz="2000" dirty="0"/>
          </a:p>
          <a:p>
            <a:pPr>
              <a:buFont typeface="Wingdings" pitchFamily="2" charset="2"/>
              <a:buChar char="Ø"/>
            </a:pPr>
            <a:r>
              <a:rPr lang="en-US" sz="2000" b="1" dirty="0"/>
              <a:t>Procedure-specific complications include </a:t>
            </a:r>
          </a:p>
          <a:p>
            <a:pPr marL="457200" indent="-457200">
              <a:buFont typeface="+mj-lt"/>
              <a:buAutoNum type="arabicPeriod"/>
            </a:pPr>
            <a:r>
              <a:rPr lang="en-US" sz="2000" dirty="0"/>
              <a:t>Focal brain injury, </a:t>
            </a:r>
          </a:p>
          <a:p>
            <a:pPr marL="457200" indent="-457200">
              <a:buFont typeface="+mj-lt"/>
              <a:buAutoNum type="arabicPeriod"/>
            </a:pPr>
            <a:r>
              <a:rPr lang="en-US" sz="2000" dirty="0"/>
              <a:t>Postoperative acute subdural or intracranial hemorrhage, </a:t>
            </a:r>
          </a:p>
          <a:p>
            <a:pPr marL="457200" indent="-457200">
              <a:buFont typeface="+mj-lt"/>
              <a:buAutoNum type="arabicPeriod"/>
            </a:pPr>
            <a:r>
              <a:rPr lang="en-US" sz="2000" dirty="0"/>
              <a:t>Seizures, </a:t>
            </a:r>
          </a:p>
          <a:p>
            <a:pPr marL="457200" indent="-457200">
              <a:buFont typeface="+mj-lt"/>
              <a:buAutoNum type="arabicPeriod"/>
            </a:pPr>
            <a:r>
              <a:rPr lang="en-US" sz="2000" dirty="0"/>
              <a:t>Surgical site infection, </a:t>
            </a:r>
          </a:p>
          <a:p>
            <a:pPr marL="457200" indent="-457200">
              <a:buFont typeface="+mj-lt"/>
              <a:buAutoNum type="arabicPeriod"/>
            </a:pPr>
            <a:r>
              <a:rPr lang="en-US" sz="2000" dirty="0"/>
              <a:t>Subdural empyema,</a:t>
            </a:r>
          </a:p>
          <a:p>
            <a:pPr marL="457200" indent="-457200">
              <a:buFont typeface="+mj-lt"/>
              <a:buAutoNum type="arabicPeriod"/>
            </a:pPr>
            <a:r>
              <a:rPr lang="en-US" sz="2000" dirty="0"/>
              <a:t>Tension </a:t>
            </a:r>
            <a:r>
              <a:rPr lang="en-US" sz="2000" dirty="0" err="1"/>
              <a:t>pneumocephalus</a:t>
            </a:r>
            <a:r>
              <a:rPr lang="en-US" sz="2000" dirty="0"/>
              <a:t>.</a:t>
            </a:r>
            <a:endParaRPr lang="en-IQ" sz="2000" dirty="0"/>
          </a:p>
        </p:txBody>
      </p:sp>
    </p:spTree>
    <p:extLst>
      <p:ext uri="{BB962C8B-B14F-4D97-AF65-F5344CB8AC3E}">
        <p14:creationId xmlns:p14="http://schemas.microsoft.com/office/powerpoint/2010/main" val="20246474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CD6009E-28EE-124A-8CB0-1AAC0B2D68C3}"/>
              </a:ext>
            </a:extLst>
          </p:cNvPr>
          <p:cNvSpPr>
            <a:spLocks noGrp="1"/>
          </p:cNvSpPr>
          <p:nvPr>
            <p:ph idx="1"/>
          </p:nvPr>
        </p:nvSpPr>
        <p:spPr>
          <a:xfrm>
            <a:off x="86014" y="82262"/>
            <a:ext cx="8977168" cy="6694920"/>
          </a:xfrm>
        </p:spPr>
        <p:txBody>
          <a:bodyPr>
            <a:noAutofit/>
          </a:bodyPr>
          <a:lstStyle/>
          <a:p>
            <a:pPr>
              <a:buFont typeface="Wingdings" pitchFamily="2" charset="2"/>
              <a:buChar char="q"/>
            </a:pPr>
            <a:r>
              <a:rPr lang="en-US" sz="2000" b="1" dirty="0">
                <a:solidFill>
                  <a:srgbClr val="C00000"/>
                </a:solidFill>
              </a:rPr>
              <a:t>Traumatic subdural </a:t>
            </a:r>
            <a:r>
              <a:rPr lang="en-US" sz="2000" b="1" dirty="0" err="1">
                <a:solidFill>
                  <a:srgbClr val="C00000"/>
                </a:solidFill>
              </a:rPr>
              <a:t>hygroma</a:t>
            </a:r>
            <a:r>
              <a:rPr lang="en-US" sz="2000" b="1" dirty="0">
                <a:solidFill>
                  <a:srgbClr val="C00000"/>
                </a:solidFill>
              </a:rPr>
              <a:t> </a:t>
            </a:r>
            <a:r>
              <a:rPr lang="en-US" sz="2000" b="1" dirty="0"/>
              <a:t>AKA</a:t>
            </a:r>
            <a:r>
              <a:rPr lang="en-US" sz="2000" b="1" dirty="0">
                <a:solidFill>
                  <a:srgbClr val="C00000"/>
                </a:solidFill>
              </a:rPr>
              <a:t> (</a:t>
            </a:r>
            <a:r>
              <a:rPr lang="en-US" sz="2000" b="1" dirty="0">
                <a:solidFill>
                  <a:srgbClr val="002060"/>
                </a:solidFill>
              </a:rPr>
              <a:t>traumatic subdural eﬀ</a:t>
            </a:r>
            <a:r>
              <a:rPr lang="en-US" sz="2000" b="1" dirty="0" err="1">
                <a:solidFill>
                  <a:srgbClr val="002060"/>
                </a:solidFill>
              </a:rPr>
              <a:t>usion</a:t>
            </a:r>
            <a:r>
              <a:rPr lang="en-US" sz="2000" b="1" dirty="0">
                <a:solidFill>
                  <a:srgbClr val="002060"/>
                </a:solidFill>
              </a:rPr>
              <a:t> &amp; </a:t>
            </a:r>
            <a:r>
              <a:rPr lang="en-US" sz="2000" b="1" dirty="0" err="1">
                <a:solidFill>
                  <a:srgbClr val="002060"/>
                </a:solidFill>
              </a:rPr>
              <a:t>hydroma</a:t>
            </a:r>
            <a:r>
              <a:rPr lang="en-US" sz="2000" b="1" dirty="0">
                <a:solidFill>
                  <a:srgbClr val="C00000"/>
                </a:solidFill>
              </a:rPr>
              <a:t>). </a:t>
            </a:r>
          </a:p>
          <a:p>
            <a:pPr>
              <a:buFont typeface="Wingdings" pitchFamily="2" charset="2"/>
              <a:buChar char="§"/>
            </a:pPr>
            <a:r>
              <a:rPr lang="en-US" sz="2000" b="1" dirty="0" err="1">
                <a:solidFill>
                  <a:srgbClr val="002060"/>
                </a:solidFill>
              </a:rPr>
              <a:t>Charecteristics</a:t>
            </a:r>
            <a:endParaRPr lang="en-US" sz="2000" b="1" dirty="0">
              <a:solidFill>
                <a:srgbClr val="002060"/>
              </a:solidFill>
            </a:endParaRPr>
          </a:p>
          <a:p>
            <a:pPr marL="914400" lvl="1" indent="-457200">
              <a:buFont typeface="+mj-lt"/>
              <a:buAutoNum type="arabicPeriod"/>
            </a:pPr>
            <a:r>
              <a:rPr lang="en-US" sz="2000" dirty="0"/>
              <a:t>Excess fluid in the subdural space (may be clear, blood tinged, or </a:t>
            </a:r>
            <a:r>
              <a:rPr lang="en-US" sz="2000" dirty="0" err="1"/>
              <a:t>xanthochromic</a:t>
            </a:r>
            <a:r>
              <a:rPr lang="en-US" sz="2000" dirty="0"/>
              <a:t> and under variable pressure).</a:t>
            </a:r>
          </a:p>
          <a:p>
            <a:pPr marL="914400" lvl="1" indent="-457200">
              <a:buFont typeface="+mj-lt"/>
              <a:buAutoNum type="arabicPeriod"/>
            </a:pPr>
            <a:r>
              <a:rPr lang="en-US" sz="2000" dirty="0"/>
              <a:t>Almost always associated with </a:t>
            </a:r>
            <a:r>
              <a:rPr lang="en-US" sz="2000" b="1" dirty="0">
                <a:solidFill>
                  <a:srgbClr val="0070C0"/>
                </a:solidFill>
              </a:rPr>
              <a:t>head trauma, especially alcohol-related falls or assaults</a:t>
            </a:r>
            <a:r>
              <a:rPr lang="en-US" sz="2000" dirty="0"/>
              <a:t>. </a:t>
            </a:r>
          </a:p>
          <a:p>
            <a:pPr marL="914400" lvl="1" indent="-457200">
              <a:buFont typeface="+mj-lt"/>
              <a:buAutoNum type="arabicPeriod"/>
            </a:pPr>
            <a:r>
              <a:rPr lang="en-US" sz="2000" dirty="0"/>
              <a:t>Sometimes associated with Skull fractures.</a:t>
            </a:r>
          </a:p>
          <a:p>
            <a:pPr marL="914400" lvl="1" indent="-457200">
              <a:buFont typeface="+mj-lt"/>
              <a:buAutoNum type="arabicPeriod"/>
            </a:pPr>
            <a:r>
              <a:rPr lang="en-US" sz="2000" b="1" dirty="0">
                <a:solidFill>
                  <a:srgbClr val="0070C0"/>
                </a:solidFill>
              </a:rPr>
              <a:t>Lack membranes</a:t>
            </a:r>
            <a:r>
              <a:rPr lang="en-US" sz="2000" dirty="0"/>
              <a:t>.</a:t>
            </a:r>
          </a:p>
          <a:p>
            <a:pPr>
              <a:buFont typeface="Wingdings" pitchFamily="2" charset="2"/>
              <a:buChar char="ü"/>
            </a:pPr>
            <a:endParaRPr lang="en-US" sz="2000" dirty="0"/>
          </a:p>
          <a:p>
            <a:pPr>
              <a:buFont typeface="Wingdings" pitchFamily="2" charset="2"/>
              <a:buChar char="ü"/>
            </a:pPr>
            <a:r>
              <a:rPr lang="en-US" sz="2000" dirty="0"/>
              <a:t>Distinct from chronic subdural hematoma (usually associated with underlying cerebral contusion, and usually contains darker clots or brownish fluid “motor oil” fluid, and may show membrane formation adjacent to inner surface of dura).</a:t>
            </a:r>
          </a:p>
          <a:p>
            <a:endParaRPr lang="en-US" sz="2000" dirty="0"/>
          </a:p>
          <a:p>
            <a:pPr>
              <a:buFont typeface="Wingdings" pitchFamily="2" charset="2"/>
              <a:buChar char="Ø"/>
            </a:pPr>
            <a:r>
              <a:rPr lang="en-US" sz="2000" b="1" dirty="0">
                <a:solidFill>
                  <a:srgbClr val="002060"/>
                </a:solidFill>
              </a:rPr>
              <a:t>Simple </a:t>
            </a:r>
            <a:r>
              <a:rPr lang="en-US" sz="2000" b="1" dirty="0" err="1">
                <a:solidFill>
                  <a:srgbClr val="002060"/>
                </a:solidFill>
              </a:rPr>
              <a:t>hygroma</a:t>
            </a:r>
            <a:r>
              <a:rPr lang="en-US" sz="2000" b="1" dirty="0">
                <a:solidFill>
                  <a:srgbClr val="002060"/>
                </a:solidFill>
              </a:rPr>
              <a:t>: </a:t>
            </a:r>
            <a:r>
              <a:rPr lang="en-US" sz="2000" dirty="0"/>
              <a:t>without significant accompanying conditions. </a:t>
            </a:r>
          </a:p>
          <a:p>
            <a:pPr>
              <a:buFont typeface="Wingdings" pitchFamily="2" charset="2"/>
              <a:buChar char="Ø"/>
            </a:pPr>
            <a:r>
              <a:rPr lang="en-US" sz="2000" b="1" dirty="0">
                <a:solidFill>
                  <a:srgbClr val="002060"/>
                </a:solidFill>
              </a:rPr>
              <a:t>Complex </a:t>
            </a:r>
            <a:r>
              <a:rPr lang="en-US" sz="2000" b="1" dirty="0" err="1">
                <a:solidFill>
                  <a:srgbClr val="002060"/>
                </a:solidFill>
              </a:rPr>
              <a:t>hygroma</a:t>
            </a:r>
            <a:r>
              <a:rPr lang="en-US" sz="2000" b="1" dirty="0">
                <a:solidFill>
                  <a:srgbClr val="002060"/>
                </a:solidFill>
              </a:rPr>
              <a:t>:</a:t>
            </a:r>
            <a:r>
              <a:rPr lang="en-US" sz="2000" dirty="0"/>
              <a:t> with associated significant subdural hematoma, epidural hematoma, or </a:t>
            </a:r>
            <a:r>
              <a:rPr lang="en-US" sz="2000" dirty="0" err="1"/>
              <a:t>intracerebral</a:t>
            </a:r>
            <a:r>
              <a:rPr lang="en-US" sz="2000" dirty="0"/>
              <a:t> hemorrhage.</a:t>
            </a:r>
          </a:p>
          <a:p>
            <a:pPr>
              <a:buFont typeface="Wingdings" pitchFamily="2" charset="2"/>
              <a:buChar char="Ø"/>
            </a:pPr>
            <a:endParaRPr lang="en-US" sz="2000" dirty="0"/>
          </a:p>
          <a:p>
            <a:pPr>
              <a:buFont typeface="Wingdings" pitchFamily="2" charset="2"/>
              <a:buChar char="Ø"/>
            </a:pPr>
            <a:endParaRPr lang="en-IQ" sz="2000" dirty="0"/>
          </a:p>
        </p:txBody>
      </p:sp>
    </p:spTree>
    <p:extLst>
      <p:ext uri="{BB962C8B-B14F-4D97-AF65-F5344CB8AC3E}">
        <p14:creationId xmlns:p14="http://schemas.microsoft.com/office/powerpoint/2010/main" val="11280343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CD6009E-28EE-124A-8CB0-1AAC0B2D68C3}"/>
              </a:ext>
            </a:extLst>
          </p:cNvPr>
          <p:cNvSpPr>
            <a:spLocks noGrp="1"/>
          </p:cNvSpPr>
          <p:nvPr>
            <p:ph idx="1"/>
          </p:nvPr>
        </p:nvSpPr>
        <p:spPr>
          <a:xfrm>
            <a:off x="86014" y="82262"/>
            <a:ext cx="8977168" cy="6694920"/>
          </a:xfrm>
        </p:spPr>
        <p:txBody>
          <a:bodyPr>
            <a:normAutofit/>
          </a:bodyPr>
          <a:lstStyle/>
          <a:p>
            <a:pPr>
              <a:buFont typeface="Wingdings" pitchFamily="2" charset="2"/>
              <a:buChar char="q"/>
            </a:pPr>
            <a:r>
              <a:rPr lang="en-US" sz="2000" b="1" dirty="0">
                <a:solidFill>
                  <a:srgbClr val="C00000"/>
                </a:solidFill>
              </a:rPr>
              <a:t>Pathogenesis</a:t>
            </a:r>
          </a:p>
          <a:p>
            <a:pPr>
              <a:buFont typeface="Wingdings" pitchFamily="2" charset="2"/>
              <a:buChar char="Ø"/>
            </a:pPr>
            <a:r>
              <a:rPr lang="en-US" sz="2000" dirty="0"/>
              <a:t>Tear in the arachnoid membrane with resultant CSF leakage into the subdural compartment. </a:t>
            </a:r>
          </a:p>
          <a:p>
            <a:pPr lvl="1"/>
            <a:r>
              <a:rPr lang="en-US" sz="2000" dirty="0" err="1"/>
              <a:t>Hygroma</a:t>
            </a:r>
            <a:r>
              <a:rPr lang="en-US" sz="2000" dirty="0"/>
              <a:t> fluid contains pre-albumin, which is also found in CSF </a:t>
            </a:r>
            <a:r>
              <a:rPr lang="en-US" sz="2000" b="1" dirty="0"/>
              <a:t>but not in subdural </a:t>
            </a:r>
            <a:r>
              <a:rPr lang="en-US" sz="2000" b="1" dirty="0" err="1"/>
              <a:t>hematomas</a:t>
            </a:r>
            <a:r>
              <a:rPr lang="en-US" sz="2000" b="1" dirty="0"/>
              <a:t>. </a:t>
            </a:r>
          </a:p>
          <a:p>
            <a:pPr lvl="1"/>
            <a:r>
              <a:rPr lang="en-US" sz="2000" dirty="0"/>
              <a:t>The most likely locations of arachnoid tears are in the </a:t>
            </a:r>
            <a:r>
              <a:rPr lang="en-US" sz="2000" b="1" dirty="0" err="1">
                <a:solidFill>
                  <a:srgbClr val="0070C0"/>
                </a:solidFill>
              </a:rPr>
              <a:t>Sylvian</a:t>
            </a:r>
            <a:r>
              <a:rPr lang="en-US" sz="2000" b="1" dirty="0">
                <a:solidFill>
                  <a:srgbClr val="0070C0"/>
                </a:solidFill>
              </a:rPr>
              <a:t> fissure</a:t>
            </a:r>
            <a:r>
              <a:rPr lang="en-US" sz="2000" dirty="0"/>
              <a:t> or the </a:t>
            </a:r>
            <a:r>
              <a:rPr lang="en-US" sz="2000" b="1" dirty="0" err="1">
                <a:solidFill>
                  <a:srgbClr val="0070C0"/>
                </a:solidFill>
              </a:rPr>
              <a:t>chiasmatic</a:t>
            </a:r>
            <a:r>
              <a:rPr lang="en-US" sz="2000" b="1" dirty="0">
                <a:solidFill>
                  <a:srgbClr val="0070C0"/>
                </a:solidFill>
              </a:rPr>
              <a:t> cistern</a:t>
            </a:r>
            <a:r>
              <a:rPr lang="en-US" sz="2000" dirty="0"/>
              <a:t>. </a:t>
            </a:r>
          </a:p>
          <a:p>
            <a:pPr lvl="1"/>
            <a:r>
              <a:rPr lang="en-US" sz="2000" dirty="0"/>
              <a:t>May increase in size (possibly due to a flap-valve mechanism) and </a:t>
            </a:r>
            <a:r>
              <a:rPr lang="en-US" sz="2000" b="1" dirty="0">
                <a:solidFill>
                  <a:srgbClr val="002060"/>
                </a:solidFill>
              </a:rPr>
              <a:t>exert mass effect</a:t>
            </a:r>
            <a:r>
              <a:rPr lang="en-US" sz="2000" dirty="0"/>
              <a:t>.</a:t>
            </a:r>
          </a:p>
          <a:p>
            <a:endParaRPr lang="en-US" sz="2000" dirty="0"/>
          </a:p>
          <a:p>
            <a:pPr>
              <a:buFont typeface="Wingdings" pitchFamily="2" charset="2"/>
              <a:buChar char="Ø"/>
            </a:pPr>
            <a:r>
              <a:rPr lang="en-US" sz="2000" dirty="0"/>
              <a:t>Another possible mechanism is post-meningitis effusion (especially </a:t>
            </a:r>
            <a:r>
              <a:rPr lang="en-US" sz="2000" b="1" dirty="0">
                <a:solidFill>
                  <a:srgbClr val="C00000"/>
                </a:solidFill>
              </a:rPr>
              <a:t>influenza meningitis</a:t>
            </a:r>
            <a:r>
              <a:rPr lang="en-US" sz="2000" dirty="0"/>
              <a:t>).</a:t>
            </a:r>
          </a:p>
        </p:txBody>
      </p:sp>
    </p:spTree>
    <p:extLst>
      <p:ext uri="{BB962C8B-B14F-4D97-AF65-F5344CB8AC3E}">
        <p14:creationId xmlns:p14="http://schemas.microsoft.com/office/powerpoint/2010/main" val="38060130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CD6009E-28EE-124A-8CB0-1AAC0B2D68C3}"/>
              </a:ext>
            </a:extLst>
          </p:cNvPr>
          <p:cNvSpPr>
            <a:spLocks noGrp="1"/>
          </p:cNvSpPr>
          <p:nvPr>
            <p:ph idx="1"/>
          </p:nvPr>
        </p:nvSpPr>
        <p:spPr>
          <a:xfrm>
            <a:off x="86014" y="82262"/>
            <a:ext cx="8977168" cy="6694920"/>
          </a:xfrm>
        </p:spPr>
        <p:txBody>
          <a:bodyPr>
            <a:normAutofit lnSpcReduction="10000"/>
          </a:bodyPr>
          <a:lstStyle/>
          <a:p>
            <a:pPr>
              <a:buFont typeface="Wingdings" pitchFamily="2" charset="2"/>
              <a:buChar char="q"/>
            </a:pPr>
            <a:r>
              <a:rPr lang="en-US" sz="2000" b="1" u="sng" dirty="0">
                <a:solidFill>
                  <a:srgbClr val="C00000"/>
                </a:solidFill>
              </a:rPr>
              <a:t>Imaging</a:t>
            </a:r>
          </a:p>
          <a:p>
            <a:r>
              <a:rPr lang="en-US" sz="2000" b="1" dirty="0"/>
              <a:t>CT</a:t>
            </a:r>
            <a:r>
              <a:rPr lang="en-US" sz="2000" dirty="0"/>
              <a:t> the density of the fluid is similar to that of CSF. </a:t>
            </a:r>
          </a:p>
          <a:p>
            <a:r>
              <a:rPr lang="en-US" sz="2000" b="1" dirty="0"/>
              <a:t>MRI</a:t>
            </a:r>
            <a:r>
              <a:rPr lang="en-US" sz="2000" dirty="0"/>
              <a:t> Signal characteristics follow those of CSF.</a:t>
            </a:r>
          </a:p>
          <a:p>
            <a:r>
              <a:rPr lang="en-US" sz="2000" dirty="0"/>
              <a:t>Appears as a crescentic near-CSF density/signal accumulation in the subdural space that  </a:t>
            </a:r>
            <a:r>
              <a:rPr lang="en-US" sz="2000" b="1" dirty="0">
                <a:solidFill>
                  <a:srgbClr val="002060"/>
                </a:solidFill>
              </a:rPr>
              <a:t>does not</a:t>
            </a:r>
            <a:r>
              <a:rPr lang="en-US" sz="2000" dirty="0"/>
              <a:t> </a:t>
            </a:r>
            <a:r>
              <a:rPr lang="en-US" sz="2000" b="1" dirty="0">
                <a:solidFill>
                  <a:srgbClr val="0070C0"/>
                </a:solidFill>
              </a:rPr>
              <a:t>extend into the </a:t>
            </a:r>
            <a:r>
              <a:rPr lang="en-US" sz="2000" b="1" dirty="0" err="1">
                <a:solidFill>
                  <a:srgbClr val="0070C0"/>
                </a:solidFill>
              </a:rPr>
              <a:t>sulci</a:t>
            </a:r>
            <a:r>
              <a:rPr lang="en-US" sz="2000" dirty="0"/>
              <a:t> and </a:t>
            </a:r>
            <a:r>
              <a:rPr lang="en-US" sz="2000" b="1" dirty="0">
                <a:solidFill>
                  <a:srgbClr val="002060"/>
                </a:solidFill>
              </a:rPr>
              <a:t>rarely</a:t>
            </a:r>
            <a:r>
              <a:rPr lang="en-US" sz="2000" dirty="0"/>
              <a:t> </a:t>
            </a:r>
            <a:r>
              <a:rPr lang="en-US" sz="2000" b="1" dirty="0">
                <a:solidFill>
                  <a:srgbClr val="0070C0"/>
                </a:solidFill>
              </a:rPr>
              <a:t>exerts significant mass-effect.</a:t>
            </a:r>
            <a:r>
              <a:rPr lang="en-US" sz="2000" dirty="0"/>
              <a:t> </a:t>
            </a:r>
          </a:p>
          <a:p>
            <a:endParaRPr lang="en-US" sz="2000" dirty="0"/>
          </a:p>
          <a:p>
            <a:pPr>
              <a:buFont typeface="Wingdings" pitchFamily="2" charset="2"/>
              <a:buChar char="v"/>
            </a:pPr>
            <a:r>
              <a:rPr lang="en-US" sz="2000" b="1" dirty="0">
                <a:solidFill>
                  <a:srgbClr val="7030A0"/>
                </a:solidFill>
              </a:rPr>
              <a:t>The cortical vein sign</a:t>
            </a:r>
            <a:r>
              <a:rPr lang="en-US" sz="2000" b="0" dirty="0">
                <a:solidFill>
                  <a:srgbClr val="7030A0"/>
                </a:solidFill>
              </a:rPr>
              <a:t> </a:t>
            </a:r>
            <a:r>
              <a:rPr lang="en-US" sz="2000" b="0" dirty="0"/>
              <a:t>refers to the presence of superficial cortical veins seen on MRI and CT (particularly with contrast injection) traversing an enlarged </a:t>
            </a:r>
            <a:r>
              <a:rPr lang="en-US" sz="2000" b="0" i="0" dirty="0">
                <a:effectLst/>
              </a:rPr>
              <a:t>subarachnoid space.</a:t>
            </a:r>
          </a:p>
          <a:p>
            <a:r>
              <a:rPr lang="en-US" sz="2000" b="0" i="0" dirty="0">
                <a:effectLst/>
              </a:rPr>
              <a:t>This sign is also valid for differentiating </a:t>
            </a:r>
            <a:r>
              <a:rPr lang="en-US" sz="2000" b="1" i="0" dirty="0">
                <a:solidFill>
                  <a:srgbClr val="0070C0"/>
                </a:solidFill>
                <a:effectLst/>
              </a:rPr>
              <a:t>benign enlargement of the subarachnoid spaces in infancy from subdural </a:t>
            </a:r>
            <a:r>
              <a:rPr lang="en-US" sz="2000" b="1" i="0" dirty="0" err="1">
                <a:solidFill>
                  <a:srgbClr val="0070C0"/>
                </a:solidFill>
                <a:effectLst/>
              </a:rPr>
              <a:t>hygroma</a:t>
            </a:r>
            <a:r>
              <a:rPr lang="en-US" sz="2000" b="1" dirty="0">
                <a:solidFill>
                  <a:srgbClr val="0070C0"/>
                </a:solidFill>
              </a:rPr>
              <a:t>.</a:t>
            </a:r>
            <a:endParaRPr lang="en-US" sz="2000" b="1" dirty="0">
              <a:solidFill>
                <a:srgbClr val="0070C0"/>
              </a:solidFill>
              <a:effectLst/>
            </a:endParaRPr>
          </a:p>
          <a:p>
            <a:endParaRPr lang="en-US" sz="2000" dirty="0"/>
          </a:p>
          <a:p>
            <a:pPr>
              <a:buFont typeface="Wingdings" pitchFamily="2" charset="2"/>
              <a:buChar char="q"/>
            </a:pPr>
            <a:r>
              <a:rPr lang="en-US" sz="2000" b="1" u="sng" dirty="0">
                <a:solidFill>
                  <a:srgbClr val="C00000"/>
                </a:solidFill>
              </a:rPr>
              <a:t>Treatment</a:t>
            </a:r>
          </a:p>
          <a:p>
            <a:r>
              <a:rPr lang="en-US" sz="2000" dirty="0"/>
              <a:t>Asymptomatic </a:t>
            </a:r>
            <a:r>
              <a:rPr lang="en-US" sz="2000" dirty="0" err="1"/>
              <a:t>hygromas</a:t>
            </a:r>
            <a:r>
              <a:rPr lang="en-US" sz="2000" dirty="0"/>
              <a:t> do not require treatment. </a:t>
            </a:r>
          </a:p>
          <a:p>
            <a:r>
              <a:rPr lang="en-US" sz="2000" dirty="0"/>
              <a:t>Recurrence following simple burr hole drainage is common. </a:t>
            </a:r>
          </a:p>
          <a:p>
            <a:r>
              <a:rPr lang="en-US" sz="2000" dirty="0"/>
              <a:t>Maintain a subdural drain for 24–48 hrs post-op. </a:t>
            </a:r>
          </a:p>
          <a:p>
            <a:r>
              <a:rPr lang="en-US" sz="2000" dirty="0"/>
              <a:t>Recurrent cases may require either a craniotomy to locate the site of CSF leak (may be very difficult), or a subdural-peritoneal shunt may be placed.</a:t>
            </a:r>
            <a:endParaRPr lang="en-IQ" sz="2000" dirty="0"/>
          </a:p>
        </p:txBody>
      </p:sp>
    </p:spTree>
    <p:extLst>
      <p:ext uri="{BB962C8B-B14F-4D97-AF65-F5344CB8AC3E}">
        <p14:creationId xmlns:p14="http://schemas.microsoft.com/office/powerpoint/2010/main" val="34288574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82130CF-56D5-1B4D-8EF9-7A5621AC9F7B}"/>
              </a:ext>
            </a:extLst>
          </p:cNvPr>
          <p:cNvSpPr>
            <a:spLocks noGrp="1"/>
          </p:cNvSpPr>
          <p:nvPr>
            <p:ph idx="1"/>
          </p:nvPr>
        </p:nvSpPr>
        <p:spPr>
          <a:xfrm>
            <a:off x="86014" y="82260"/>
            <a:ext cx="8977168" cy="6694921"/>
          </a:xfrm>
        </p:spPr>
        <p:txBody>
          <a:bodyPr>
            <a:normAutofit/>
          </a:bodyPr>
          <a:lstStyle/>
          <a:p>
            <a:pPr>
              <a:buFont typeface="Wingdings" pitchFamily="2" charset="2"/>
              <a:buChar char="q"/>
            </a:pPr>
            <a:r>
              <a:rPr lang="en-US" sz="2000" b="1" u="sng" dirty="0">
                <a:solidFill>
                  <a:srgbClr val="C00000"/>
                </a:solidFill>
              </a:rPr>
              <a:t>Etiology</a:t>
            </a:r>
          </a:p>
          <a:p>
            <a:r>
              <a:rPr lang="en-US" sz="2000" dirty="0"/>
              <a:t>The most common theory of the cause of CSDH is that </a:t>
            </a:r>
            <a:r>
              <a:rPr lang="en-US" sz="2000" b="1" dirty="0">
                <a:solidFill>
                  <a:srgbClr val="0070C0"/>
                </a:solidFill>
              </a:rPr>
              <a:t>minor inertial brain injury</a:t>
            </a:r>
            <a:r>
              <a:rPr lang="en-US" sz="2000" dirty="0"/>
              <a:t> causes movement of the brain within the skull and </a:t>
            </a:r>
            <a:r>
              <a:rPr lang="en-US" sz="2000" b="1" dirty="0">
                <a:solidFill>
                  <a:srgbClr val="0070C0"/>
                </a:solidFill>
              </a:rPr>
              <a:t>tears bridging veins </a:t>
            </a:r>
            <a:r>
              <a:rPr lang="en-US" sz="2000" dirty="0"/>
              <a:t>as they traverse the cell layer of the dural border.</a:t>
            </a:r>
          </a:p>
          <a:p>
            <a:r>
              <a:rPr lang="en-US" sz="2000" dirty="0"/>
              <a:t>History of trauma in the months before diagnosis.</a:t>
            </a:r>
          </a:p>
          <a:p>
            <a:endParaRPr lang="en-US" sz="2000" dirty="0"/>
          </a:p>
          <a:p>
            <a:r>
              <a:rPr lang="en-US" sz="2000" dirty="0"/>
              <a:t>The second etiology is from a subdural </a:t>
            </a:r>
            <a:r>
              <a:rPr lang="en-US" sz="2000" dirty="0" err="1"/>
              <a:t>hygroma</a:t>
            </a:r>
            <a:r>
              <a:rPr lang="en-US" sz="2000" dirty="0"/>
              <a:t>, a collection of cerebrospinal fluid in the subdural space caused by the splitting of the dural border cell layer at points of tension between the dura mater and arachnoid mater. This has been shown to occur spontaneously, especially in asymmetrical skulls where the tension may not be spread evenly.</a:t>
            </a:r>
          </a:p>
          <a:p>
            <a:endParaRPr lang="en-US" sz="2000" dirty="0"/>
          </a:p>
          <a:p>
            <a:endParaRPr lang="en-IQ" sz="2000" dirty="0"/>
          </a:p>
        </p:txBody>
      </p:sp>
    </p:spTree>
    <p:extLst>
      <p:ext uri="{BB962C8B-B14F-4D97-AF65-F5344CB8AC3E}">
        <p14:creationId xmlns:p14="http://schemas.microsoft.com/office/powerpoint/2010/main" val="24086193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9C923D-BAD0-664E-AA96-C084B3AA75E9}"/>
              </a:ext>
            </a:extLst>
          </p:cNvPr>
          <p:cNvSpPr>
            <a:spLocks noGrp="1"/>
          </p:cNvSpPr>
          <p:nvPr>
            <p:ph type="title"/>
          </p:nvPr>
        </p:nvSpPr>
        <p:spPr/>
        <p:txBody>
          <a:bodyPr/>
          <a:lstStyle/>
          <a:p>
            <a:endParaRPr lang="en-IQ"/>
          </a:p>
        </p:txBody>
      </p:sp>
      <p:pic>
        <p:nvPicPr>
          <p:cNvPr id="4" name="Picture 4">
            <a:extLst>
              <a:ext uri="{FF2B5EF4-FFF2-40B4-BE49-F238E27FC236}">
                <a16:creationId xmlns:a16="http://schemas.microsoft.com/office/drawing/2014/main" id="{9A76989E-7F4F-2044-B177-2E27D09840D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a:ln>
            <a:noFill/>
          </a:ln>
          <a:effectLst>
            <a:softEdge rad="112500"/>
          </a:effectLst>
        </p:spPr>
      </p:pic>
    </p:spTree>
    <p:extLst>
      <p:ext uri="{BB962C8B-B14F-4D97-AF65-F5344CB8AC3E}">
        <p14:creationId xmlns:p14="http://schemas.microsoft.com/office/powerpoint/2010/main" val="39358700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A538B419-7459-E946-97A6-E996E08585B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531090"/>
            <a:ext cx="4572000" cy="5795818"/>
          </a:xfrm>
        </p:spPr>
      </p:pic>
      <p:pic>
        <p:nvPicPr>
          <p:cNvPr id="8" name="Picture 8">
            <a:extLst>
              <a:ext uri="{FF2B5EF4-FFF2-40B4-BE49-F238E27FC236}">
                <a16:creationId xmlns:a16="http://schemas.microsoft.com/office/drawing/2014/main" id="{D9C0CC99-ED9D-1848-B586-789CCE5770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531090"/>
            <a:ext cx="4572000" cy="5795819"/>
          </a:xfrm>
          <a:prstGeom prst="rect">
            <a:avLst/>
          </a:prstGeom>
        </p:spPr>
      </p:pic>
    </p:spTree>
    <p:extLst>
      <p:ext uri="{BB962C8B-B14F-4D97-AF65-F5344CB8AC3E}">
        <p14:creationId xmlns:p14="http://schemas.microsoft.com/office/powerpoint/2010/main" val="36877368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id="{DC28B088-07B5-774E-AB1C-13FEC4ED453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87500" y="0"/>
            <a:ext cx="5969000" cy="6858001"/>
          </a:xfrm>
          <a:prstGeom prst="rect">
            <a:avLst/>
          </a:prstGeom>
          <a:ln>
            <a:noFill/>
          </a:ln>
          <a:effectLst>
            <a:softEdge rad="112500"/>
          </a:effectLst>
        </p:spPr>
      </p:pic>
    </p:spTree>
    <p:extLst>
      <p:ext uri="{BB962C8B-B14F-4D97-AF65-F5344CB8AC3E}">
        <p14:creationId xmlns:p14="http://schemas.microsoft.com/office/powerpoint/2010/main" val="31094933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F700AAA8-5A1C-7549-9C2E-79493057E6C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831272"/>
            <a:ext cx="9144000" cy="3983182"/>
          </a:xfrm>
          <a:prstGeom prst="rect">
            <a:avLst/>
          </a:prstGeom>
          <a:ln>
            <a:noFill/>
          </a:ln>
          <a:effectLst>
            <a:softEdge rad="112500"/>
          </a:effectLst>
        </p:spPr>
      </p:pic>
    </p:spTree>
    <p:extLst>
      <p:ext uri="{BB962C8B-B14F-4D97-AF65-F5344CB8AC3E}">
        <p14:creationId xmlns:p14="http://schemas.microsoft.com/office/powerpoint/2010/main" val="32040876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9FD66FA-36F5-E94B-865B-E4C040E6832E}"/>
              </a:ext>
            </a:extLst>
          </p:cNvPr>
          <p:cNvSpPr>
            <a:spLocks noGrp="1"/>
          </p:cNvSpPr>
          <p:nvPr>
            <p:ph idx="1"/>
          </p:nvPr>
        </p:nvSpPr>
        <p:spPr>
          <a:xfrm>
            <a:off x="86014" y="87239"/>
            <a:ext cx="8977168" cy="6689943"/>
          </a:xfrm>
        </p:spPr>
        <p:txBody>
          <a:bodyPr>
            <a:normAutofit/>
          </a:bodyPr>
          <a:lstStyle/>
          <a:p>
            <a:pPr>
              <a:buFont typeface="Wingdings" pitchFamily="2" charset="2"/>
              <a:buChar char="Ø"/>
            </a:pPr>
            <a:r>
              <a:rPr lang="en-US" sz="2000" b="1" dirty="0">
                <a:solidFill>
                  <a:srgbClr val="C00000"/>
                </a:solidFill>
              </a:rPr>
              <a:t>Subdural effusion</a:t>
            </a:r>
          </a:p>
          <a:p>
            <a:pPr>
              <a:buFont typeface="Wingdings" pitchFamily="2" charset="2"/>
              <a:buChar char="§"/>
            </a:pPr>
            <a:r>
              <a:rPr lang="en-US" sz="2000" dirty="0"/>
              <a:t>Accumulation of clear fluid over the cerebral convexities or in the </a:t>
            </a:r>
            <a:r>
              <a:rPr lang="en-US" sz="2000" dirty="0" err="1"/>
              <a:t>interhemispheric</a:t>
            </a:r>
            <a:r>
              <a:rPr lang="en-US" sz="2000" dirty="0"/>
              <a:t> fissure. Subdural effusions are generally </a:t>
            </a:r>
            <a:r>
              <a:rPr lang="en-US" sz="2000" b="1" dirty="0">
                <a:solidFill>
                  <a:srgbClr val="0070C0"/>
                </a:solidFill>
              </a:rPr>
              <a:t>complications of meningitis; a history of prior infection</a:t>
            </a:r>
            <a:r>
              <a:rPr lang="en-US" sz="2000" dirty="0"/>
              <a:t>, </a:t>
            </a:r>
            <a:r>
              <a:rPr lang="en-US" sz="2000" b="1" u="sng" dirty="0"/>
              <a:t>not trauma</a:t>
            </a:r>
            <a:r>
              <a:rPr lang="en-US" sz="2000" dirty="0"/>
              <a:t>, is typical. </a:t>
            </a:r>
          </a:p>
          <a:p>
            <a:pPr>
              <a:buFont typeface="Wingdings" pitchFamily="2" charset="2"/>
              <a:buChar char="§"/>
            </a:pPr>
            <a:r>
              <a:rPr lang="en-US" sz="2000" dirty="0"/>
              <a:t>Typically </a:t>
            </a:r>
            <a:r>
              <a:rPr lang="en-US" sz="2000" b="1" dirty="0"/>
              <a:t>bilateral</a:t>
            </a:r>
            <a:r>
              <a:rPr lang="en-US" sz="2000" dirty="0"/>
              <a:t>, and does not restrict on DWI. </a:t>
            </a:r>
          </a:p>
          <a:p>
            <a:pPr>
              <a:buFont typeface="Wingdings" pitchFamily="2" charset="2"/>
              <a:buChar char="§"/>
            </a:pPr>
            <a:r>
              <a:rPr lang="en-US" sz="2000" dirty="0"/>
              <a:t>Because of its increased proteinaceous contents, effusions are typically </a:t>
            </a:r>
            <a:r>
              <a:rPr lang="en-US" sz="2000" dirty="0" err="1"/>
              <a:t>hyperintense</a:t>
            </a:r>
            <a:r>
              <a:rPr lang="en-US" sz="2000" dirty="0"/>
              <a:t> to CSF on FLAIR.</a:t>
            </a:r>
            <a:endParaRPr lang="en-IQ" sz="2000" dirty="0"/>
          </a:p>
        </p:txBody>
      </p:sp>
      <p:pic>
        <p:nvPicPr>
          <p:cNvPr id="5" name="Picture 5">
            <a:extLst>
              <a:ext uri="{FF2B5EF4-FFF2-40B4-BE49-F238E27FC236}">
                <a16:creationId xmlns:a16="http://schemas.microsoft.com/office/drawing/2014/main" id="{7B1B22B6-FBB6-8D4F-89A5-D3478B6290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2090" y="2545125"/>
            <a:ext cx="4225636" cy="4225636"/>
          </a:xfrm>
          <a:prstGeom prst="rect">
            <a:avLst/>
          </a:prstGeom>
          <a:ln>
            <a:noFill/>
          </a:ln>
          <a:effectLst>
            <a:softEdge rad="112500"/>
          </a:effectLst>
        </p:spPr>
      </p:pic>
      <p:pic>
        <p:nvPicPr>
          <p:cNvPr id="6" name="Picture 6">
            <a:extLst>
              <a:ext uri="{FF2B5EF4-FFF2-40B4-BE49-F238E27FC236}">
                <a16:creationId xmlns:a16="http://schemas.microsoft.com/office/drawing/2014/main" id="{1057663D-B750-D642-BD3D-3642775502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275" y="2551546"/>
            <a:ext cx="4225636" cy="4225636"/>
          </a:xfrm>
          <a:prstGeom prst="rect">
            <a:avLst/>
          </a:prstGeom>
          <a:ln>
            <a:noFill/>
          </a:ln>
          <a:effectLst>
            <a:softEdge rad="112500"/>
          </a:effectLst>
        </p:spPr>
      </p:pic>
    </p:spTree>
    <p:extLst>
      <p:ext uri="{BB962C8B-B14F-4D97-AF65-F5344CB8AC3E}">
        <p14:creationId xmlns:p14="http://schemas.microsoft.com/office/powerpoint/2010/main" val="34565206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24DDD7A5-5D95-CD42-99CF-A87B1DA7E30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8000"/>
          </a:xfrm>
        </p:spPr>
      </p:pic>
      <p:sp>
        <p:nvSpPr>
          <p:cNvPr id="2" name="Title 1">
            <a:extLst>
              <a:ext uri="{FF2B5EF4-FFF2-40B4-BE49-F238E27FC236}">
                <a16:creationId xmlns:a16="http://schemas.microsoft.com/office/drawing/2014/main" id="{DB19790B-3CD2-5444-8E47-4E79A07CE379}"/>
              </a:ext>
            </a:extLst>
          </p:cNvPr>
          <p:cNvSpPr>
            <a:spLocks noGrp="1"/>
          </p:cNvSpPr>
          <p:nvPr>
            <p:ph type="title"/>
          </p:nvPr>
        </p:nvSpPr>
        <p:spPr>
          <a:xfrm>
            <a:off x="2502188" y="5664491"/>
            <a:ext cx="4139623" cy="824056"/>
          </a:xfrm>
        </p:spPr>
        <p:txBody>
          <a:bodyPr>
            <a:normAutofit fontScale="90000"/>
          </a:bodyPr>
          <a:lstStyle/>
          <a:p>
            <a:pPr algn="ctr"/>
            <a:r>
              <a:rPr lang="en-US" sz="5400" dirty="0">
                <a:solidFill>
                  <a:schemeClr val="bg1"/>
                </a:solidFill>
                <a:latin typeface="Algerian" pitchFamily="82" charset="77"/>
              </a:rPr>
              <a:t>Thank you</a:t>
            </a:r>
            <a:endParaRPr lang="en-IQ" sz="5400" dirty="0">
              <a:solidFill>
                <a:schemeClr val="bg1"/>
              </a:solidFill>
              <a:latin typeface="Algerian" pitchFamily="82" charset="77"/>
            </a:endParaRPr>
          </a:p>
        </p:txBody>
      </p:sp>
    </p:spTree>
    <p:extLst>
      <p:ext uri="{BB962C8B-B14F-4D97-AF65-F5344CB8AC3E}">
        <p14:creationId xmlns:p14="http://schemas.microsoft.com/office/powerpoint/2010/main" val="17392425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82130CF-56D5-1B4D-8EF9-7A5621AC9F7B}"/>
              </a:ext>
            </a:extLst>
          </p:cNvPr>
          <p:cNvSpPr>
            <a:spLocks noGrp="1"/>
          </p:cNvSpPr>
          <p:nvPr>
            <p:ph idx="1"/>
          </p:nvPr>
        </p:nvSpPr>
        <p:spPr>
          <a:xfrm>
            <a:off x="86014" y="82260"/>
            <a:ext cx="8977168" cy="6694921"/>
          </a:xfrm>
        </p:spPr>
        <p:txBody>
          <a:bodyPr>
            <a:normAutofit fontScale="92500" lnSpcReduction="10000"/>
          </a:bodyPr>
          <a:lstStyle/>
          <a:p>
            <a:pPr>
              <a:buFont typeface="Wingdings" pitchFamily="2" charset="2"/>
              <a:buChar char="q"/>
            </a:pPr>
            <a:r>
              <a:rPr lang="en-US" sz="2000" b="1" dirty="0">
                <a:solidFill>
                  <a:srgbClr val="C00000"/>
                </a:solidFill>
              </a:rPr>
              <a:t>Mechanism</a:t>
            </a:r>
          </a:p>
          <a:p>
            <a:pPr marL="457200" indent="-457200">
              <a:buFont typeface="+mj-lt"/>
              <a:buAutoNum type="arabicPeriod"/>
            </a:pPr>
            <a:r>
              <a:rPr lang="en-US" sz="2000" dirty="0"/>
              <a:t>Blood within the subdural space evokes an inflammatory response. </a:t>
            </a:r>
          </a:p>
          <a:p>
            <a:pPr marL="457200" indent="-457200">
              <a:buFont typeface="+mj-lt"/>
              <a:buAutoNum type="arabicPeriod"/>
            </a:pPr>
            <a:r>
              <a:rPr lang="en-US" sz="2000" dirty="0"/>
              <a:t>Within days, fibroblasts invade the clot and form </a:t>
            </a:r>
            <a:r>
              <a:rPr lang="en-US" sz="2000" dirty="0" err="1"/>
              <a:t>neomembranes</a:t>
            </a:r>
            <a:r>
              <a:rPr lang="en-US" sz="2000" dirty="0"/>
              <a:t> on the inner (cortical) and outer (dural) surface.</a:t>
            </a:r>
          </a:p>
          <a:p>
            <a:pPr marL="457200" indent="-457200">
              <a:buFont typeface="+mj-lt"/>
              <a:buAutoNum type="arabicPeriod"/>
            </a:pPr>
            <a:r>
              <a:rPr lang="en-US" sz="2000" dirty="0"/>
              <a:t>Followed by ingrowth of </a:t>
            </a:r>
            <a:r>
              <a:rPr lang="en-US" sz="2000" dirty="0" err="1"/>
              <a:t>neocapillaries</a:t>
            </a:r>
            <a:r>
              <a:rPr lang="en-US" sz="2000" dirty="0"/>
              <a:t>, enzymatic fibrinolysis, and liquefaction of blood clot. </a:t>
            </a:r>
          </a:p>
          <a:p>
            <a:pPr marL="457200" indent="-457200">
              <a:buFont typeface="+mj-lt"/>
              <a:buAutoNum type="arabicPeriod"/>
            </a:pPr>
            <a:r>
              <a:rPr lang="en-US" sz="2000" dirty="0"/>
              <a:t>Fibrin degradation products are reincorporated into new clots and inhibit hemostasis. </a:t>
            </a:r>
          </a:p>
          <a:p>
            <a:pPr marL="457200" indent="-457200">
              <a:buFont typeface="+mj-lt"/>
              <a:buAutoNum type="arabicPeriod"/>
            </a:pPr>
            <a:endParaRPr lang="en-US" sz="2000" dirty="0"/>
          </a:p>
          <a:p>
            <a:r>
              <a:rPr lang="en-US" sz="2000" dirty="0"/>
              <a:t>CSDHs are encapsulated, flattened structures usually located over one cerebral convexity, although they are </a:t>
            </a:r>
            <a:r>
              <a:rPr lang="en-US" sz="2000" b="1" dirty="0"/>
              <a:t>bilateral in 20%</a:t>
            </a:r>
            <a:r>
              <a:rPr lang="en-US" sz="2000" dirty="0"/>
              <a:t>.</a:t>
            </a:r>
          </a:p>
          <a:p>
            <a:pPr>
              <a:buFont typeface="Wingdings" pitchFamily="2" charset="2"/>
              <a:buChar char="ü"/>
            </a:pPr>
            <a:r>
              <a:rPr lang="en-US" sz="2000" b="1" dirty="0"/>
              <a:t>The outer membrane</a:t>
            </a:r>
            <a:r>
              <a:rPr lang="en-US" sz="2000" dirty="0"/>
              <a:t> is </a:t>
            </a:r>
            <a:r>
              <a:rPr lang="en-US" sz="2000" b="1" dirty="0">
                <a:solidFill>
                  <a:srgbClr val="C00000"/>
                </a:solidFill>
              </a:rPr>
              <a:t>thick</a:t>
            </a:r>
            <a:r>
              <a:rPr lang="en-US" sz="2000" dirty="0"/>
              <a:t> up to </a:t>
            </a:r>
            <a:r>
              <a:rPr lang="en-US" sz="2000" b="1" dirty="0">
                <a:solidFill>
                  <a:srgbClr val="0070C0"/>
                </a:solidFill>
              </a:rPr>
              <a:t>10 mm</a:t>
            </a:r>
            <a:r>
              <a:rPr lang="en-US" sz="2000" dirty="0"/>
              <a:t>.</a:t>
            </a:r>
          </a:p>
          <a:p>
            <a:pPr>
              <a:buFont typeface="Wingdings" pitchFamily="2" charset="2"/>
              <a:buChar char="ü"/>
            </a:pPr>
            <a:r>
              <a:rPr lang="en-US" sz="2000" b="1" dirty="0"/>
              <a:t>The inner membrane</a:t>
            </a:r>
            <a:r>
              <a:rPr lang="en-US" sz="2000" dirty="0"/>
              <a:t> is a </a:t>
            </a:r>
            <a:r>
              <a:rPr lang="en-US" sz="2000" b="1" dirty="0">
                <a:solidFill>
                  <a:srgbClr val="C00000"/>
                </a:solidFill>
              </a:rPr>
              <a:t>thin</a:t>
            </a:r>
            <a:r>
              <a:rPr lang="en-US" sz="2000" dirty="0"/>
              <a:t> (</a:t>
            </a:r>
            <a:r>
              <a:rPr lang="en-US" sz="2000" b="1" dirty="0">
                <a:solidFill>
                  <a:srgbClr val="0070C0"/>
                </a:solidFill>
              </a:rPr>
              <a:t>30-300 µm</a:t>
            </a:r>
            <a:r>
              <a:rPr lang="en-US" sz="2000" dirty="0"/>
              <a:t>), relatively avascular layer of cells adherent to the residual dural border cells and arachnoid cells.</a:t>
            </a:r>
          </a:p>
          <a:p>
            <a:endParaRPr lang="en-US" sz="2000" dirty="0"/>
          </a:p>
          <a:p>
            <a:r>
              <a:rPr lang="en-US" sz="2000" dirty="0"/>
              <a:t>CSDHs contain fluid ranging from </a:t>
            </a:r>
            <a:r>
              <a:rPr lang="en-US" sz="2000" b="1" dirty="0">
                <a:solidFill>
                  <a:schemeClr val="accent4">
                    <a:lumMod val="75000"/>
                  </a:schemeClr>
                </a:solidFill>
              </a:rPr>
              <a:t>yellow to dark brown</a:t>
            </a:r>
            <a:r>
              <a:rPr lang="en-US" sz="2000" dirty="0"/>
              <a:t>, described as like </a:t>
            </a:r>
            <a:r>
              <a:rPr lang="en-US" sz="2000" b="1" dirty="0">
                <a:solidFill>
                  <a:srgbClr val="0070C0"/>
                </a:solidFill>
              </a:rPr>
              <a:t>coffee, red wine, or engine oil.</a:t>
            </a:r>
            <a:endParaRPr lang="en-US" sz="2000" dirty="0"/>
          </a:p>
          <a:p>
            <a:pPr>
              <a:buFont typeface="Wingdings" pitchFamily="2" charset="2"/>
              <a:buChar char="Ø"/>
            </a:pPr>
            <a:r>
              <a:rPr lang="en-US" sz="2000" b="1" dirty="0">
                <a:solidFill>
                  <a:srgbClr val="002060"/>
                </a:solidFill>
              </a:rPr>
              <a:t>The cause of enlargement of CSDH is </a:t>
            </a:r>
            <a:r>
              <a:rPr lang="en-US" sz="2000" b="1" dirty="0">
                <a:solidFill>
                  <a:srgbClr val="C00000"/>
                </a:solidFill>
              </a:rPr>
              <a:t>recurrent hemorrhage into the subdural fluid from the outer membrane. Fibrinolysis and inflammation are probably pathophysiologically important and are known to interact.</a:t>
            </a:r>
            <a:endParaRPr lang="en-IQ" sz="2000" b="1" dirty="0">
              <a:solidFill>
                <a:srgbClr val="C00000"/>
              </a:solidFill>
            </a:endParaRPr>
          </a:p>
        </p:txBody>
      </p:sp>
    </p:spTree>
    <p:extLst>
      <p:ext uri="{BB962C8B-B14F-4D97-AF65-F5344CB8AC3E}">
        <p14:creationId xmlns:p14="http://schemas.microsoft.com/office/powerpoint/2010/main" val="21936882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82130CF-56D5-1B4D-8EF9-7A5621AC9F7B}"/>
              </a:ext>
            </a:extLst>
          </p:cNvPr>
          <p:cNvSpPr>
            <a:spLocks noGrp="1"/>
          </p:cNvSpPr>
          <p:nvPr>
            <p:ph idx="1"/>
          </p:nvPr>
        </p:nvSpPr>
        <p:spPr>
          <a:xfrm>
            <a:off x="86014" y="82260"/>
            <a:ext cx="8977168" cy="6694921"/>
          </a:xfrm>
        </p:spPr>
        <p:txBody>
          <a:bodyPr>
            <a:normAutofit/>
          </a:bodyPr>
          <a:lstStyle/>
          <a:p>
            <a:pPr>
              <a:buFont typeface="Wingdings" pitchFamily="2" charset="2"/>
              <a:buChar char="q"/>
            </a:pPr>
            <a:r>
              <a:rPr lang="en-US" sz="2000" b="1" u="sng" dirty="0">
                <a:solidFill>
                  <a:srgbClr val="C00000"/>
                </a:solidFill>
              </a:rPr>
              <a:t>CLINICAL PRESENTATION</a:t>
            </a:r>
          </a:p>
          <a:p>
            <a:r>
              <a:rPr lang="en-US" sz="2000" dirty="0"/>
              <a:t>Common presenting symptoms and signs include </a:t>
            </a:r>
          </a:p>
          <a:p>
            <a:pPr lvl="1">
              <a:buFont typeface="Wingdings" pitchFamily="2" charset="2"/>
              <a:buChar char="ü"/>
            </a:pPr>
            <a:r>
              <a:rPr lang="en-US" sz="2000" dirty="0"/>
              <a:t>Headache.</a:t>
            </a:r>
          </a:p>
          <a:p>
            <a:pPr lvl="1">
              <a:buFont typeface="Wingdings" pitchFamily="2" charset="2"/>
              <a:buChar char="ü"/>
            </a:pPr>
            <a:r>
              <a:rPr lang="en-US" sz="2000" dirty="0"/>
              <a:t>Limb and gait disturbance.</a:t>
            </a:r>
          </a:p>
          <a:p>
            <a:pPr lvl="1">
              <a:buFont typeface="Wingdings" pitchFamily="2" charset="2"/>
              <a:buChar char="ü"/>
            </a:pPr>
            <a:r>
              <a:rPr lang="en-US" sz="2000" dirty="0"/>
              <a:t>Hemiparesis/hemiplegia.</a:t>
            </a:r>
          </a:p>
          <a:p>
            <a:pPr lvl="1">
              <a:buFont typeface="Wingdings" pitchFamily="2" charset="2"/>
              <a:buChar char="ü"/>
            </a:pPr>
            <a:r>
              <a:rPr lang="en-US" sz="2000" dirty="0"/>
              <a:t>Cognitive decline.</a:t>
            </a:r>
          </a:p>
          <a:p>
            <a:pPr lvl="1">
              <a:buFont typeface="Wingdings" pitchFamily="2" charset="2"/>
              <a:buChar char="ü"/>
            </a:pPr>
            <a:r>
              <a:rPr lang="en-US" sz="2000" dirty="0"/>
              <a:t>Confusion.</a:t>
            </a:r>
          </a:p>
          <a:p>
            <a:pPr lvl="1">
              <a:buFont typeface="Wingdings" pitchFamily="2" charset="2"/>
              <a:buChar char="ü"/>
            </a:pPr>
            <a:endParaRPr lang="en-US" sz="2000" dirty="0"/>
          </a:p>
          <a:p>
            <a:r>
              <a:rPr lang="en-US" sz="2000" dirty="0"/>
              <a:t>20% to 30% of CSDHs may be completely asymptomatic and discovered incidentally. </a:t>
            </a:r>
          </a:p>
          <a:p>
            <a:r>
              <a:rPr lang="en-US" sz="2000" dirty="0"/>
              <a:t>Consciousness level at presentation is usually normal or only slightly altered, although a minority (20%) may present with GCS &lt; 13.</a:t>
            </a:r>
          </a:p>
        </p:txBody>
      </p:sp>
    </p:spTree>
    <p:extLst>
      <p:ext uri="{BB962C8B-B14F-4D97-AF65-F5344CB8AC3E}">
        <p14:creationId xmlns:p14="http://schemas.microsoft.com/office/powerpoint/2010/main" val="4422877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82130CF-56D5-1B4D-8EF9-7A5621AC9F7B}"/>
              </a:ext>
            </a:extLst>
          </p:cNvPr>
          <p:cNvSpPr>
            <a:spLocks noGrp="1"/>
          </p:cNvSpPr>
          <p:nvPr>
            <p:ph idx="1"/>
          </p:nvPr>
        </p:nvSpPr>
        <p:spPr>
          <a:xfrm>
            <a:off x="86014" y="82260"/>
            <a:ext cx="8977168" cy="6694921"/>
          </a:xfrm>
        </p:spPr>
        <p:txBody>
          <a:bodyPr>
            <a:noAutofit/>
          </a:bodyPr>
          <a:lstStyle/>
          <a:p>
            <a:pPr>
              <a:buFont typeface="Wingdings" pitchFamily="2" charset="2"/>
              <a:buChar char="q"/>
            </a:pPr>
            <a:r>
              <a:rPr lang="en-US" sz="1900" b="1" u="sng" dirty="0">
                <a:solidFill>
                  <a:srgbClr val="C00000"/>
                </a:solidFill>
              </a:rPr>
              <a:t>Radiology</a:t>
            </a:r>
          </a:p>
          <a:p>
            <a:r>
              <a:rPr lang="en-US" sz="1900" dirty="0"/>
              <a:t>CSDHs are </a:t>
            </a:r>
          </a:p>
          <a:p>
            <a:pPr lvl="1">
              <a:buFont typeface="Wingdings" pitchFamily="2" charset="2"/>
              <a:buChar char="ü"/>
            </a:pPr>
            <a:r>
              <a:rPr lang="en-US" sz="1900" b="1" dirty="0" err="1"/>
              <a:t>Hypodense</a:t>
            </a:r>
            <a:r>
              <a:rPr lang="en-US" sz="1900" dirty="0"/>
              <a:t> in the early stage.</a:t>
            </a:r>
          </a:p>
          <a:p>
            <a:pPr lvl="1">
              <a:buFont typeface="Wingdings" pitchFamily="2" charset="2"/>
              <a:buChar char="ü"/>
            </a:pPr>
            <a:r>
              <a:rPr lang="en-US" sz="1900" b="1" dirty="0" err="1"/>
              <a:t>Isodense</a:t>
            </a:r>
            <a:r>
              <a:rPr lang="en-US" sz="1900" b="1" dirty="0"/>
              <a:t> or of high density</a:t>
            </a:r>
            <a:r>
              <a:rPr lang="en-US" sz="1900" dirty="0"/>
              <a:t> in the mature stage.</a:t>
            </a:r>
          </a:p>
          <a:p>
            <a:pPr lvl="1">
              <a:buFont typeface="Wingdings" pitchFamily="2" charset="2"/>
              <a:buChar char="ü"/>
            </a:pPr>
            <a:r>
              <a:rPr lang="en-US" sz="1900" b="1" dirty="0"/>
              <a:t>Mixed density</a:t>
            </a:r>
            <a:r>
              <a:rPr lang="en-US" sz="1900" dirty="0"/>
              <a:t> in the progressive stage.</a:t>
            </a:r>
          </a:p>
          <a:p>
            <a:pPr lvl="1">
              <a:buFont typeface="Wingdings" pitchFamily="2" charset="2"/>
              <a:buChar char="ü"/>
            </a:pPr>
            <a:r>
              <a:rPr lang="en-US" sz="1900" b="1" dirty="0"/>
              <a:t>Low density</a:t>
            </a:r>
            <a:r>
              <a:rPr lang="en-US" sz="1900" dirty="0"/>
              <a:t> in the resolving phase.</a:t>
            </a:r>
          </a:p>
          <a:p>
            <a:pPr lvl="1">
              <a:buFont typeface="Wingdings" pitchFamily="2" charset="2"/>
              <a:buChar char="ü"/>
            </a:pPr>
            <a:endParaRPr lang="en-US" sz="1900" dirty="0"/>
          </a:p>
          <a:p>
            <a:pPr>
              <a:buFont typeface="Wingdings" pitchFamily="2" charset="2"/>
              <a:buChar char="q"/>
            </a:pPr>
            <a:endParaRPr lang="en-US" sz="1900" b="1" u="sng" dirty="0">
              <a:solidFill>
                <a:srgbClr val="C00000"/>
              </a:solidFill>
            </a:endParaRPr>
          </a:p>
          <a:p>
            <a:pPr>
              <a:buFont typeface="Wingdings" pitchFamily="2" charset="2"/>
              <a:buChar char="v"/>
            </a:pPr>
            <a:r>
              <a:rPr lang="en-US" sz="1900" b="1" u="sng" dirty="0"/>
              <a:t>The mainstay for diagnosis is CT. </a:t>
            </a:r>
          </a:p>
          <a:p>
            <a:pPr lvl="1">
              <a:buFont typeface="Wingdings" pitchFamily="2" charset="2"/>
              <a:buChar char="Ø"/>
            </a:pPr>
            <a:r>
              <a:rPr lang="en-US" sz="2000" b="1" dirty="0" err="1">
                <a:solidFill>
                  <a:srgbClr val="002060"/>
                </a:solidFill>
              </a:rPr>
              <a:t>Hypodense</a:t>
            </a:r>
            <a:r>
              <a:rPr lang="en-US" sz="2000" b="1" dirty="0">
                <a:solidFill>
                  <a:srgbClr val="0070C0"/>
                </a:solidFill>
              </a:rPr>
              <a:t> (chronic, &lt;30 </a:t>
            </a:r>
            <a:r>
              <a:rPr lang="en-US" sz="2000" b="1" dirty="0" err="1">
                <a:solidFill>
                  <a:srgbClr val="0070C0"/>
                </a:solidFill>
              </a:rPr>
              <a:t>Hounsfield</a:t>
            </a:r>
            <a:r>
              <a:rPr lang="en-US" sz="2000" b="1" dirty="0">
                <a:solidFill>
                  <a:srgbClr val="0070C0"/>
                </a:solidFill>
              </a:rPr>
              <a:t> units) </a:t>
            </a:r>
          </a:p>
          <a:p>
            <a:pPr lvl="1">
              <a:buFont typeface="Wingdings" pitchFamily="2" charset="2"/>
              <a:buChar char="Ø"/>
            </a:pPr>
            <a:r>
              <a:rPr lang="en-US" sz="2000" b="1" dirty="0" err="1">
                <a:solidFill>
                  <a:srgbClr val="002060"/>
                </a:solidFill>
              </a:rPr>
              <a:t>Isodense</a:t>
            </a:r>
            <a:r>
              <a:rPr lang="en-US" sz="2000" b="1" dirty="0">
                <a:solidFill>
                  <a:srgbClr val="0070C0"/>
                </a:solidFill>
              </a:rPr>
              <a:t> (subacute, 30-60 </a:t>
            </a:r>
            <a:r>
              <a:rPr lang="en-US" sz="2000" b="1" dirty="0" err="1">
                <a:solidFill>
                  <a:srgbClr val="0070C0"/>
                </a:solidFill>
              </a:rPr>
              <a:t>Hounsfield</a:t>
            </a:r>
            <a:r>
              <a:rPr lang="en-US" sz="2000" b="1" dirty="0">
                <a:solidFill>
                  <a:srgbClr val="0070C0"/>
                </a:solidFill>
              </a:rPr>
              <a:t> units) </a:t>
            </a:r>
          </a:p>
          <a:p>
            <a:pPr lvl="1">
              <a:buFont typeface="Wingdings" pitchFamily="2" charset="2"/>
              <a:buChar char="Ø"/>
            </a:pPr>
            <a:r>
              <a:rPr lang="en-US" sz="2000" b="1" dirty="0" err="1">
                <a:solidFill>
                  <a:srgbClr val="002060"/>
                </a:solidFill>
              </a:rPr>
              <a:t>Hyperdense</a:t>
            </a:r>
            <a:r>
              <a:rPr lang="en-US" sz="2000" b="1" dirty="0">
                <a:solidFill>
                  <a:srgbClr val="0070C0"/>
                </a:solidFill>
              </a:rPr>
              <a:t> (acute, &gt;60 </a:t>
            </a:r>
            <a:r>
              <a:rPr lang="en-US" sz="2000" b="1" dirty="0" err="1">
                <a:solidFill>
                  <a:srgbClr val="0070C0"/>
                </a:solidFill>
              </a:rPr>
              <a:t>Hounsfield</a:t>
            </a:r>
            <a:r>
              <a:rPr lang="en-US" sz="2000" b="1" dirty="0">
                <a:solidFill>
                  <a:srgbClr val="0070C0"/>
                </a:solidFill>
              </a:rPr>
              <a:t> units)</a:t>
            </a:r>
            <a:endParaRPr lang="en-IQ" sz="2000" b="1" dirty="0">
              <a:solidFill>
                <a:srgbClr val="0070C0"/>
              </a:solidFill>
            </a:endParaRPr>
          </a:p>
        </p:txBody>
      </p:sp>
    </p:spTree>
    <p:extLst>
      <p:ext uri="{BB962C8B-B14F-4D97-AF65-F5344CB8AC3E}">
        <p14:creationId xmlns:p14="http://schemas.microsoft.com/office/powerpoint/2010/main" val="1696188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82130CF-56D5-1B4D-8EF9-7A5621AC9F7B}"/>
              </a:ext>
            </a:extLst>
          </p:cNvPr>
          <p:cNvSpPr>
            <a:spLocks noGrp="1"/>
          </p:cNvSpPr>
          <p:nvPr>
            <p:ph idx="1"/>
          </p:nvPr>
        </p:nvSpPr>
        <p:spPr>
          <a:xfrm>
            <a:off x="86014" y="82260"/>
            <a:ext cx="8977168" cy="6694921"/>
          </a:xfrm>
        </p:spPr>
        <p:txBody>
          <a:bodyPr>
            <a:normAutofit/>
          </a:bodyPr>
          <a:lstStyle/>
          <a:p>
            <a:pPr>
              <a:buFont typeface="Wingdings" pitchFamily="2" charset="2"/>
              <a:buChar char="q"/>
            </a:pPr>
            <a:r>
              <a:rPr lang="en-US" sz="2000" b="1" u="sng" dirty="0">
                <a:solidFill>
                  <a:srgbClr val="C00000"/>
                </a:solidFill>
              </a:rPr>
              <a:t>Recurrence</a:t>
            </a:r>
            <a:r>
              <a:rPr lang="en-US" sz="2000" dirty="0"/>
              <a:t> is defined, as return of symptoms within some time after surgery (variably defined as up to 6 months) with or without expansion of the CSDH or with expansion of residual postoperative CSDH. </a:t>
            </a:r>
          </a:p>
          <a:p>
            <a:pPr>
              <a:buFont typeface="Wingdings" pitchFamily="2" charset="2"/>
              <a:buChar char="§"/>
            </a:pPr>
            <a:r>
              <a:rPr lang="en-US" sz="2000" dirty="0"/>
              <a:t>It is reported in 9% to 27% of patients. </a:t>
            </a:r>
          </a:p>
          <a:p>
            <a:pPr>
              <a:buFont typeface="Wingdings" pitchFamily="2" charset="2"/>
              <a:buChar char="v"/>
            </a:pPr>
            <a:r>
              <a:rPr lang="en-US" sz="2000" b="1" dirty="0">
                <a:solidFill>
                  <a:srgbClr val="002060"/>
                </a:solidFill>
              </a:rPr>
              <a:t>Risk factors for recurrence include </a:t>
            </a:r>
          </a:p>
          <a:p>
            <a:pPr lvl="1">
              <a:buFont typeface="Wingdings" pitchFamily="2" charset="2"/>
              <a:buChar char="ü"/>
            </a:pPr>
            <a:r>
              <a:rPr lang="en-US" sz="2000" dirty="0"/>
              <a:t>Bleeding disorders.</a:t>
            </a:r>
          </a:p>
          <a:p>
            <a:pPr lvl="1">
              <a:buFont typeface="Wingdings" pitchFamily="2" charset="2"/>
              <a:buChar char="ü"/>
            </a:pPr>
            <a:r>
              <a:rPr lang="en-US" sz="2000" dirty="0"/>
              <a:t>Intracranial hypotension.</a:t>
            </a:r>
          </a:p>
          <a:p>
            <a:pPr lvl="1">
              <a:buFont typeface="Wingdings" pitchFamily="2" charset="2"/>
              <a:buChar char="ü"/>
            </a:pPr>
            <a:r>
              <a:rPr lang="en-US" sz="2000" dirty="0"/>
              <a:t>Older age, brain atrophy, diabetes mellitus, alcohol abuse.</a:t>
            </a:r>
          </a:p>
          <a:p>
            <a:pPr lvl="1">
              <a:buFont typeface="Wingdings" pitchFamily="2" charset="2"/>
              <a:buChar char="ü"/>
            </a:pPr>
            <a:r>
              <a:rPr lang="en-US" sz="2000" dirty="0"/>
              <a:t>Bilateral CSDH.</a:t>
            </a:r>
          </a:p>
          <a:p>
            <a:pPr lvl="1">
              <a:buFont typeface="Wingdings" pitchFamily="2" charset="2"/>
              <a:buChar char="ü"/>
            </a:pPr>
            <a:r>
              <a:rPr lang="en-US" sz="2000" dirty="0"/>
              <a:t>CT appearance ( Separation and gradation ).</a:t>
            </a:r>
          </a:p>
          <a:p>
            <a:pPr lvl="1">
              <a:buFont typeface="Wingdings" pitchFamily="2" charset="2"/>
              <a:buChar char="ü"/>
            </a:pPr>
            <a:r>
              <a:rPr lang="en-US" sz="2000" dirty="0"/>
              <a:t>Absence of a drain.</a:t>
            </a:r>
          </a:p>
          <a:p>
            <a:pPr lvl="1">
              <a:buFont typeface="Wingdings" pitchFamily="2" charset="2"/>
              <a:buChar char="ü"/>
            </a:pPr>
            <a:r>
              <a:rPr lang="en-US" sz="2000" dirty="0"/>
              <a:t>Postoperative accumulation of subdural air, inflammatory cytokine concentrations in the CSDH fluid.</a:t>
            </a:r>
          </a:p>
          <a:p>
            <a:pPr lvl="1">
              <a:buFont typeface="Wingdings" pitchFamily="2" charset="2"/>
              <a:buChar char="ü"/>
            </a:pPr>
            <a:endParaRPr lang="en-US" sz="2000" dirty="0"/>
          </a:p>
          <a:p>
            <a:pPr>
              <a:buFont typeface="Wingdings" pitchFamily="2" charset="2"/>
              <a:buChar char="Ø"/>
            </a:pPr>
            <a:r>
              <a:rPr lang="en-US" sz="2000" b="1" dirty="0"/>
              <a:t>Recurrence rate</a:t>
            </a:r>
          </a:p>
          <a:p>
            <a:pPr lvl="1">
              <a:buFont typeface="Wingdings" pitchFamily="2" charset="2"/>
              <a:buChar char="§"/>
            </a:pPr>
            <a:r>
              <a:rPr lang="en-US" sz="2000" dirty="0"/>
              <a:t>Higher recurrence rates in the separated subtype (36%) </a:t>
            </a:r>
          </a:p>
          <a:p>
            <a:pPr lvl="1">
              <a:buFont typeface="Wingdings" pitchFamily="2" charset="2"/>
              <a:buChar char="§"/>
            </a:pPr>
            <a:r>
              <a:rPr lang="en-US" sz="2000" dirty="0"/>
              <a:t>Lower recurrence rates in the trabecular subtype (0%)</a:t>
            </a:r>
          </a:p>
          <a:p>
            <a:pPr>
              <a:buFont typeface="Wingdings" pitchFamily="2" charset="2"/>
              <a:buChar char="ü"/>
            </a:pPr>
            <a:endParaRPr lang="en-IQ" sz="2000" dirty="0"/>
          </a:p>
        </p:txBody>
      </p:sp>
    </p:spTree>
    <p:extLst>
      <p:ext uri="{BB962C8B-B14F-4D97-AF65-F5344CB8AC3E}">
        <p14:creationId xmlns:p14="http://schemas.microsoft.com/office/powerpoint/2010/main" val="36516234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F5BABBDA-9EF3-3D49-8D51-D2FB68A7E88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18420" y="0"/>
            <a:ext cx="8307160" cy="6858000"/>
          </a:xfrm>
        </p:spPr>
      </p:pic>
      <p:sp>
        <p:nvSpPr>
          <p:cNvPr id="2" name="TextBox 1">
            <a:extLst>
              <a:ext uri="{FF2B5EF4-FFF2-40B4-BE49-F238E27FC236}">
                <a16:creationId xmlns:a16="http://schemas.microsoft.com/office/drawing/2014/main" id="{6083B12C-50B9-5E40-B25E-760A43B0C7FF}"/>
              </a:ext>
            </a:extLst>
          </p:cNvPr>
          <p:cNvSpPr txBox="1"/>
          <p:nvPr/>
        </p:nvSpPr>
        <p:spPr>
          <a:xfrm>
            <a:off x="7328580" y="3317465"/>
            <a:ext cx="1397000" cy="430887"/>
          </a:xfrm>
          <a:prstGeom prst="rect">
            <a:avLst/>
          </a:prstGeom>
          <a:noFill/>
        </p:spPr>
        <p:txBody>
          <a:bodyPr wrap="square" rtlCol="0">
            <a:spAutoFit/>
          </a:bodyPr>
          <a:lstStyle/>
          <a:p>
            <a:pPr algn="l"/>
            <a:r>
              <a:rPr lang="en-US" sz="2200" dirty="0">
                <a:solidFill>
                  <a:srgbClr val="C00000"/>
                </a:solidFill>
                <a:latin typeface="Times New Roman" panose="02020603050405020304" pitchFamily="18" charset="0"/>
                <a:cs typeface="Times New Roman" panose="02020603050405020304" pitchFamily="18" charset="0"/>
              </a:rPr>
              <a:t>10%-15%</a:t>
            </a:r>
            <a:endParaRPr lang="en-IQ" sz="2200"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108979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B70E263E-A08C-6740-8BB9-FED14E4C365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64571187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On-screen Show (4:3)</PresentationFormat>
  <Slides>35</Slides>
  <Notes>0</Notes>
  <HiddenSlides>0</HiddenSlides>
  <ScaleCrop>false</ScaleCrop>
  <HeadingPairs>
    <vt:vector size="4" baseType="variant">
      <vt:variant>
        <vt:lpstr>Theme</vt:lpstr>
      </vt:variant>
      <vt:variant>
        <vt:i4>1</vt:i4>
      </vt:variant>
      <vt:variant>
        <vt:lpstr>Slide Titles</vt:lpstr>
      </vt:variant>
      <vt:variant>
        <vt:i4>35</vt:i4>
      </vt:variant>
    </vt:vector>
  </HeadingPairs>
  <TitlesOfParts>
    <vt:vector size="36" baseType="lpstr">
      <vt:lpstr>Office Theme</vt:lpstr>
      <vt:lpstr>Pathophysiology of Chronic Subdural Hematomas Youmans Chap. 33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Pathophysiology of Chronic Subdural Hematomas Youmans Chap. 33</dc:title>
  <dc:creator>Ahmed Maan</dc:creator>
  <cp:lastModifiedBy>Ahmed Maan</cp:lastModifiedBy>
  <cp:revision>6</cp:revision>
  <dcterms:created xsi:type="dcterms:W3CDTF">2020-02-25T16:42:30Z</dcterms:created>
  <dcterms:modified xsi:type="dcterms:W3CDTF">2020-09-14T20:16:55Z</dcterms:modified>
</cp:coreProperties>
</file>